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5" d="100"/>
          <a:sy n="65"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9A50-0370-4F12-A242-F7828F1D6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C5F36-1428-4400-96E5-E5DDB1E72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DB67B-A9DC-416A-B5EC-D148112D0D2A}"/>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20760796-86D3-4054-9B5E-1BF79CFDB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86A2-0659-439E-9493-AF0AC72A89D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69626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FE87-E589-4CB9-9D9A-42EA3BFBA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409D4-FA7A-40A8-91C5-407CD1013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724EB-17BB-4E0B-A43C-524458C7D259}"/>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A5B56446-937E-4923-9EED-7B9E5B69E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4E6BF-BF43-4736-B14B-B7F7EB336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43385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F326D-5840-4E03-86B7-F0F69EC1B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E5288-206F-42A1-8733-58B3DF62C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2F063-B9E2-4C46-B059-F602AA74A214}"/>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0368609D-9E72-4833-8806-811B24537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C2B10-1225-4CD9-A051-7695561FDCB3}"/>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61162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3FCE5-BC39-48EA-B56F-1245090524E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257815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3FCE5-BC39-48EA-B56F-1245090524E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301681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3FCE5-BC39-48EA-B56F-1245090524E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828909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390220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3FCE5-BC39-48EA-B56F-1245090524EA}"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934348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3FCE5-BC39-48EA-B56F-1245090524E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164856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3FCE5-BC39-48EA-B56F-1245090524EA}"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2174670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40477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F45A-31A2-448A-8F33-B1958AA6E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18087-9AE2-4F0C-92EE-2F4778EEB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049E8-7124-48A2-BD2E-0CF61BA7FC94}"/>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273C4580-3C8D-4BCD-A109-9D9168BC8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2CDEC-AE94-4338-9E7F-876C8001314A}"/>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98256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250855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93180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418208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461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3FCE5-BC39-48EA-B56F-1245090524E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1947819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03FCE5-BC39-48EA-B56F-1245090524E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65167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03FCE5-BC39-48EA-B56F-1245090524E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395842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3FCE5-BC39-48EA-B56F-1245090524E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2713269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3FCE5-BC39-48EA-B56F-1245090524E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E6CDD-8E0A-4545-A7CC-47577212BFD1}" type="slidenum">
              <a:rPr lang="en-US" smtClean="0"/>
              <a:t>‹#›</a:t>
            </a:fld>
            <a:endParaRPr lang="en-US"/>
          </a:p>
        </p:txBody>
      </p:sp>
    </p:spTree>
    <p:extLst>
      <p:ext uri="{BB962C8B-B14F-4D97-AF65-F5344CB8AC3E}">
        <p14:creationId xmlns:p14="http://schemas.microsoft.com/office/powerpoint/2010/main" val="331652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CF31-9A76-4090-BBE6-64DF998A9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58B44-1800-4C5A-B2D4-18EE3E28E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8295D-3433-46E5-8060-B1BDD36A27BE}"/>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0C858463-E139-46F4-8E85-0902650D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3470B-B416-4B7D-BD7F-214BEFA6873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9198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6BCC-AECD-4082-A9CB-3E21A60C8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ED2EF-E3DA-429A-972F-FAA13B6B86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8A101-EFFB-4201-AB34-4AE6617E8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4878D-1F2A-4621-8EFD-04820F815F28}"/>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6" name="Footer Placeholder 5">
            <a:extLst>
              <a:ext uri="{FF2B5EF4-FFF2-40B4-BE49-F238E27FC236}">
                <a16:creationId xmlns:a16="http://schemas.microsoft.com/office/drawing/2014/main" id="{CFBA55FC-ABB1-41E8-8EFC-6CFFAE7C4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FA501-35E5-4803-A3E5-173C12252571}"/>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58762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036A-1428-4E55-ACA8-1D001D35FD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890DB-9CE5-4145-8B4B-15D1B62CE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318D2-F294-415F-B432-6BD44840B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AB99B-346B-4BDC-96A0-53E1B280C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5C1FF-D693-4DD2-93B0-107DBC13A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E248F-16B0-484D-B019-E0F0EDA925A9}"/>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8" name="Footer Placeholder 7">
            <a:extLst>
              <a:ext uri="{FF2B5EF4-FFF2-40B4-BE49-F238E27FC236}">
                <a16:creationId xmlns:a16="http://schemas.microsoft.com/office/drawing/2014/main" id="{7AD00BF8-3C83-4604-A800-BA00E5EC6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61E10-86D3-4997-85C1-38EE09D6D11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42330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B663-7338-4CCC-8EFB-33A4CD4EF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F62345-27FF-42FB-AAC1-A82A4EAE89CA}"/>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4" name="Footer Placeholder 3">
            <a:extLst>
              <a:ext uri="{FF2B5EF4-FFF2-40B4-BE49-F238E27FC236}">
                <a16:creationId xmlns:a16="http://schemas.microsoft.com/office/drawing/2014/main" id="{ACABDFAE-D857-4DEC-93DF-E1136FA53F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176B0-363A-4957-9CEA-AE1F4C4420B0}"/>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5756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B56F5-D69A-4BDC-9BE3-5CB45E6538D9}"/>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3" name="Footer Placeholder 2">
            <a:extLst>
              <a:ext uri="{FF2B5EF4-FFF2-40B4-BE49-F238E27FC236}">
                <a16:creationId xmlns:a16="http://schemas.microsoft.com/office/drawing/2014/main" id="{606D5962-DCBC-40E4-8301-5B8CF6DC1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CC09D-535C-4464-952F-0358774FDECB}"/>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3613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C3A1-52D3-4B8D-97C1-B2E79581A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D840F-3562-4213-A073-80536B12E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57B7D5-73D5-4F41-BE68-7549014ED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06510-86AD-4856-A591-908654A49F9E}"/>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6" name="Footer Placeholder 5">
            <a:extLst>
              <a:ext uri="{FF2B5EF4-FFF2-40B4-BE49-F238E27FC236}">
                <a16:creationId xmlns:a16="http://schemas.microsoft.com/office/drawing/2014/main" id="{21467495-88DB-45C5-9E32-F10F1EEE9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F52D-4E21-410B-A5B0-C16745E5C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86373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310D-EEFB-44A7-85D3-E9FE4F1EB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870A4-37A8-4BAE-A2E0-2FE976F12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E42A7-99D6-435E-90F0-41C44F79F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40F7A-E374-445E-91E9-F8990D47BE44}"/>
              </a:ext>
            </a:extLst>
          </p:cNvPr>
          <p:cNvSpPr>
            <a:spLocks noGrp="1"/>
          </p:cNvSpPr>
          <p:nvPr>
            <p:ph type="dt" sz="half" idx="10"/>
          </p:nvPr>
        </p:nvSpPr>
        <p:spPr/>
        <p:txBody>
          <a:bodyPr/>
          <a:lstStyle/>
          <a:p>
            <a:fld id="{1296082C-D71C-48A9-8795-C506CFE26C5D}" type="datetimeFigureOut">
              <a:rPr lang="en-US" smtClean="0"/>
              <a:t>3/31/2023</a:t>
            </a:fld>
            <a:endParaRPr lang="en-US"/>
          </a:p>
        </p:txBody>
      </p:sp>
      <p:sp>
        <p:nvSpPr>
          <p:cNvPr id="6" name="Footer Placeholder 5">
            <a:extLst>
              <a:ext uri="{FF2B5EF4-FFF2-40B4-BE49-F238E27FC236}">
                <a16:creationId xmlns:a16="http://schemas.microsoft.com/office/drawing/2014/main" id="{44A8B123-82FE-40CD-A452-638422C74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53598-9E33-49D0-9476-FE30014211D5}"/>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2201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40754-1E6C-47AF-9559-FCDAC4139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AA8F5-0BDA-4440-9ACF-675008694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F2C7-226E-4EDD-9B8A-02715ED56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6082C-D71C-48A9-8795-C506CFE26C5D}" type="datetimeFigureOut">
              <a:rPr lang="en-US" smtClean="0"/>
              <a:t>3/31/2023</a:t>
            </a:fld>
            <a:endParaRPr lang="en-US"/>
          </a:p>
        </p:txBody>
      </p:sp>
      <p:sp>
        <p:nvSpPr>
          <p:cNvPr id="5" name="Footer Placeholder 4">
            <a:extLst>
              <a:ext uri="{FF2B5EF4-FFF2-40B4-BE49-F238E27FC236}">
                <a16:creationId xmlns:a16="http://schemas.microsoft.com/office/drawing/2014/main" id="{70717A9F-27C3-4666-8255-8D44FDB37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6AD8BE-281F-4F50-A64E-9D5547ACC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93733-0243-480D-BC89-FC5ED1A02E1C}" type="slidenum">
              <a:rPr lang="en-US" smtClean="0"/>
              <a:t>‹#›</a:t>
            </a:fld>
            <a:endParaRPr lang="en-US"/>
          </a:p>
        </p:txBody>
      </p:sp>
    </p:spTree>
    <p:extLst>
      <p:ext uri="{BB962C8B-B14F-4D97-AF65-F5344CB8AC3E}">
        <p14:creationId xmlns:p14="http://schemas.microsoft.com/office/powerpoint/2010/main" val="246288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03FCE5-BC39-48EA-B56F-1245090524EA}" type="datetimeFigureOut">
              <a:rPr lang="en-US" smtClean="0"/>
              <a:t>3/31/2023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EE6CDD-8E0A-4545-A7CC-47577212BFD1}" type="slidenum">
              <a:rPr lang="en-US" smtClean="0"/>
              <a:t>‹#›</a:t>
            </a:fld>
            <a:endParaRPr lang="en-US"/>
          </a:p>
        </p:txBody>
      </p:sp>
    </p:spTree>
    <p:extLst>
      <p:ext uri="{BB962C8B-B14F-4D97-AF65-F5344CB8AC3E}">
        <p14:creationId xmlns:p14="http://schemas.microsoft.com/office/powerpoint/2010/main" val="28175979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myglenn.com/POLS/govt2306.htm"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81E1-8E57-4E1B-A652-189398C1E4D3}"/>
              </a:ext>
            </a:extLst>
          </p:cNvPr>
          <p:cNvSpPr>
            <a:spLocks noGrp="1"/>
          </p:cNvSpPr>
          <p:nvPr>
            <p:ph type="ctrTitle"/>
          </p:nvPr>
        </p:nvSpPr>
        <p:spPr>
          <a:xfrm>
            <a:off x="7464612" y="369522"/>
            <a:ext cx="4462343" cy="2029121"/>
          </a:xfrm>
        </p:spPr>
        <p:txBody>
          <a:bodyPr anchor="b">
            <a:normAutofit/>
          </a:bodyPr>
          <a:lstStyle/>
          <a:p>
            <a:r>
              <a:rPr lang="en-US" sz="5400" dirty="0"/>
              <a:t>TEXAS </a:t>
            </a:r>
            <a:br>
              <a:rPr lang="en-US" sz="5400" dirty="0"/>
            </a:br>
            <a:r>
              <a:rPr lang="en-US" sz="5400" dirty="0"/>
              <a:t>CBO</a:t>
            </a:r>
          </a:p>
        </p:txBody>
      </p:sp>
      <p:sp>
        <p:nvSpPr>
          <p:cNvPr id="3" name="Subtitle 2">
            <a:extLst>
              <a:ext uri="{FF2B5EF4-FFF2-40B4-BE49-F238E27FC236}">
                <a16:creationId xmlns:a16="http://schemas.microsoft.com/office/drawing/2014/main" id="{9EA11684-4DD0-4BCA-9C66-355EC577E0D2}"/>
              </a:ext>
            </a:extLst>
          </p:cNvPr>
          <p:cNvSpPr>
            <a:spLocks noGrp="1"/>
          </p:cNvSpPr>
          <p:nvPr>
            <p:ph type="subTitle" idx="1"/>
          </p:nvPr>
        </p:nvSpPr>
        <p:spPr>
          <a:xfrm>
            <a:off x="6599585" y="3771380"/>
            <a:ext cx="5592415" cy="756913"/>
          </a:xfrm>
        </p:spPr>
        <p:txBody>
          <a:bodyPr anchor="t">
            <a:normAutofit/>
          </a:bodyPr>
          <a:lstStyle/>
          <a:p>
            <a:r>
              <a:rPr lang="en-US" sz="4400" dirty="0"/>
              <a:t>The SSA Applications</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6966D8-37AC-4E11-A0D6-0BE7174317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962" b="1"/>
          <a:stretch/>
        </p:blipFill>
        <p:spPr>
          <a:xfrm>
            <a:off x="159557"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B6530FA9-65FB-45F6-ACE2-06D219661E82}"/>
              </a:ext>
            </a:extLst>
          </p:cNvPr>
          <p:cNvSpPr txBox="1"/>
          <p:nvPr/>
        </p:nvSpPr>
        <p:spPr>
          <a:xfrm>
            <a:off x="991146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yglenn.com/POLS/govt2306.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600378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AE348-ED36-46F4-9945-A009546F5B0B}"/>
              </a:ext>
            </a:extLst>
          </p:cNvPr>
          <p:cNvSpPr>
            <a:spLocks noGrp="1"/>
          </p:cNvSpPr>
          <p:nvPr>
            <p:ph type="title"/>
          </p:nvPr>
        </p:nvSpPr>
        <p:spPr>
          <a:xfrm>
            <a:off x="913796" y="927100"/>
            <a:ext cx="3418766" cy="4616450"/>
          </a:xfrm>
        </p:spPr>
        <p:txBody>
          <a:bodyPr>
            <a:normAutofit/>
          </a:bodyPr>
          <a:lstStyle/>
          <a:p>
            <a:r>
              <a:rPr lang="en-US" dirty="0"/>
              <a:t>How to complete form 3373</a:t>
            </a:r>
            <a:br>
              <a:rPr lang="en-US" dirty="0"/>
            </a:br>
            <a:r>
              <a:rPr lang="en-US" sz="2400" dirty="0"/>
              <a:t>Cont.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A5F54-134B-447B-87C1-7812F9FA0DF2}"/>
              </a:ext>
            </a:extLst>
          </p:cNvPr>
          <p:cNvSpPr>
            <a:spLocks noGrp="1"/>
          </p:cNvSpPr>
          <p:nvPr>
            <p:ph idx="1"/>
          </p:nvPr>
        </p:nvSpPr>
        <p:spPr>
          <a:xfrm>
            <a:off x="4976029" y="971548"/>
            <a:ext cx="6291528" cy="5673091"/>
          </a:xfrm>
        </p:spPr>
        <p:txBody>
          <a:bodyPr anchor="ctr">
            <a:normAutofit lnSpcReduction="10000"/>
          </a:bodyPr>
          <a:lstStyle/>
          <a:p>
            <a:pPr algn="just">
              <a:lnSpc>
                <a:spcPct val="110000"/>
              </a:lnSpc>
            </a:pPr>
            <a:r>
              <a:rPr lang="en-US" sz="1800" dirty="0"/>
              <a:t>Ask open ended questions, try to stay away from questions that lead to “yes” or “no” answers,</a:t>
            </a:r>
          </a:p>
          <a:p>
            <a:pPr algn="just">
              <a:lnSpc>
                <a:spcPct val="110000"/>
              </a:lnSpc>
            </a:pPr>
            <a:r>
              <a:rPr lang="en-US" sz="1800" dirty="0"/>
              <a:t>Adapt the questions to meet the level of the claimant,</a:t>
            </a:r>
          </a:p>
          <a:p>
            <a:pPr algn="just">
              <a:lnSpc>
                <a:spcPct val="110000"/>
              </a:lnSpc>
            </a:pPr>
            <a:r>
              <a:rPr lang="en-US" sz="1800" dirty="0"/>
              <a:t>If the question is answered in a way that is questionable, ask a few other questions then go back and rephase the question to see if you get a different answer,</a:t>
            </a:r>
          </a:p>
          <a:p>
            <a:pPr algn="just">
              <a:lnSpc>
                <a:spcPct val="110000"/>
              </a:lnSpc>
            </a:pPr>
            <a:r>
              <a:rPr lang="en-US" sz="1800" dirty="0"/>
              <a:t>Keep an open mind when working with the claimant, some sections may be able to give you information related to other sections, leading to suggesting you type the application during the interview or take detailed notes to complete the final application after the interview,</a:t>
            </a:r>
          </a:p>
          <a:p>
            <a:pPr algn="just">
              <a:lnSpc>
                <a:spcPct val="110000"/>
              </a:lnSpc>
            </a:pPr>
            <a:r>
              <a:rPr lang="en-US" sz="1800" dirty="0"/>
              <a:t>If you are typing this form as you are asking the questions to the claimant, have a Word document open so you can complete the answer when you run out of space. This will also allow you to go back and add to answers from previous sections.</a:t>
            </a:r>
          </a:p>
          <a:p>
            <a:pPr algn="just">
              <a:lnSpc>
                <a:spcPct val="110000"/>
              </a:lnSpc>
            </a:pPr>
            <a:endParaRPr lang="en-US" sz="1800" dirty="0"/>
          </a:p>
        </p:txBody>
      </p:sp>
    </p:spTree>
    <p:extLst>
      <p:ext uri="{BB962C8B-B14F-4D97-AF65-F5344CB8AC3E}">
        <p14:creationId xmlns:p14="http://schemas.microsoft.com/office/powerpoint/2010/main" val="376131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People meditating at the park">
            <a:extLst>
              <a:ext uri="{FF2B5EF4-FFF2-40B4-BE49-F238E27FC236}">
                <a16:creationId xmlns:a16="http://schemas.microsoft.com/office/drawing/2014/main" id="{EA59CCB0-101A-4E48-A006-E46766043D87}"/>
              </a:ext>
            </a:extLst>
          </p:cNvPr>
          <p:cNvPicPr>
            <a:picLocks noChangeAspect="1"/>
          </p:cNvPicPr>
          <p:nvPr/>
        </p:nvPicPr>
        <p:blipFill rotWithShape="1">
          <a:blip r:embed="rId3">
            <a:extLst>
              <a:ext uri="{28A0092B-C50C-407E-A947-70E740481C1C}">
                <a14:useLocalDpi xmlns:a14="http://schemas.microsoft.com/office/drawing/2010/main" val="0"/>
              </a:ext>
            </a:extLst>
          </a:blip>
          <a:srcRect t="3798" b="11932"/>
          <a:stretch/>
        </p:blipFill>
        <p:spPr>
          <a:xfrm>
            <a:off x="20" y="10"/>
            <a:ext cx="12191980" cy="6857990"/>
          </a:xfrm>
          <a:prstGeom prst="rect">
            <a:avLst/>
          </a:prstGeom>
        </p:spPr>
      </p:pic>
    </p:spTree>
    <p:extLst>
      <p:ext uri="{BB962C8B-B14F-4D97-AF65-F5344CB8AC3E}">
        <p14:creationId xmlns:p14="http://schemas.microsoft.com/office/powerpoint/2010/main" val="413427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228D-BD6B-4856-957F-7474651D059C}"/>
              </a:ext>
            </a:extLst>
          </p:cNvPr>
          <p:cNvSpPr>
            <a:spLocks noGrp="1"/>
          </p:cNvSpPr>
          <p:nvPr>
            <p:ph type="title"/>
          </p:nvPr>
        </p:nvSpPr>
        <p:spPr>
          <a:xfrm>
            <a:off x="913795" y="609600"/>
            <a:ext cx="10353761" cy="1326321"/>
          </a:xfrm>
        </p:spPr>
        <p:txBody>
          <a:bodyPr>
            <a:normAutofit/>
          </a:bodyPr>
          <a:lstStyle/>
          <a:p>
            <a:r>
              <a:rPr lang="en-US" dirty="0"/>
              <a:t>Section A General information</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610156EB-38F6-4B03-9951-E861E1FFA0AA}"/>
              </a:ext>
            </a:extLst>
          </p:cNvPr>
          <p:cNvPicPr>
            <a:picLocks/>
          </p:cNvPicPr>
          <p:nvPr/>
        </p:nvPicPr>
        <p:blipFill rotWithShape="1">
          <a:blip r:embed="rId3"/>
          <a:srcRect l="5176" t="19340" r="26955" b="16761"/>
          <a:stretch/>
        </p:blipFill>
        <p:spPr bwMode="auto">
          <a:xfrm>
            <a:off x="882869" y="2217683"/>
            <a:ext cx="5171090" cy="346841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14" name="Content Placeholder 13">
            <a:extLst>
              <a:ext uri="{FF2B5EF4-FFF2-40B4-BE49-F238E27FC236}">
                <a16:creationId xmlns:a16="http://schemas.microsoft.com/office/drawing/2014/main" id="{25B47B73-9F8D-4134-8A03-80CFB1A7E36F}"/>
              </a:ext>
            </a:extLst>
          </p:cNvPr>
          <p:cNvSpPr>
            <a:spLocks noGrp="1"/>
          </p:cNvSpPr>
          <p:nvPr>
            <p:ph idx="1"/>
          </p:nvPr>
        </p:nvSpPr>
        <p:spPr>
          <a:xfrm>
            <a:off x="6250695" y="2096064"/>
            <a:ext cx="5016860" cy="3695136"/>
          </a:xfrm>
        </p:spPr>
        <p:txBody>
          <a:bodyPr>
            <a:normAutofit/>
          </a:bodyPr>
          <a:lstStyle/>
          <a:p>
            <a:pPr marL="457200" lvl="1" indent="0">
              <a:buNone/>
            </a:pPr>
            <a:r>
              <a:rPr lang="en-US" dirty="0"/>
              <a:t>Name</a:t>
            </a:r>
          </a:p>
          <a:p>
            <a:pPr marL="457200" lvl="1" indent="0">
              <a:buNone/>
            </a:pPr>
            <a:r>
              <a:rPr lang="en-US" dirty="0"/>
              <a:t>Social Security Number</a:t>
            </a:r>
          </a:p>
          <a:p>
            <a:pPr marL="457200" lvl="1" indent="0">
              <a:buNone/>
            </a:pPr>
            <a:r>
              <a:rPr lang="en-US" dirty="0"/>
              <a:t>Contact number For claimant or their primary correspondent (Message Number)</a:t>
            </a:r>
          </a:p>
          <a:p>
            <a:pPr marL="457200" lvl="1" indent="0">
              <a:buNone/>
            </a:pPr>
            <a:r>
              <a:rPr lang="en-US" dirty="0"/>
              <a:t>What type of dwelling do they live in</a:t>
            </a:r>
          </a:p>
          <a:p>
            <a:pPr marL="457200" lvl="1" indent="0">
              <a:buNone/>
            </a:pPr>
            <a:r>
              <a:rPr lang="en-US" dirty="0"/>
              <a:t>What type of people live with</a:t>
            </a:r>
          </a:p>
          <a:p>
            <a:pPr lvl="1"/>
            <a:endParaRPr lang="en-US" dirty="0"/>
          </a:p>
          <a:p>
            <a:pPr marL="457200" lvl="1" indent="0">
              <a:buNone/>
            </a:pPr>
            <a:r>
              <a:rPr lang="en-US" dirty="0"/>
              <a:t>It’s starting out pretty simple…right?</a:t>
            </a:r>
          </a:p>
        </p:txBody>
      </p:sp>
    </p:spTree>
    <p:extLst>
      <p:ext uri="{BB962C8B-B14F-4D97-AF65-F5344CB8AC3E}">
        <p14:creationId xmlns:p14="http://schemas.microsoft.com/office/powerpoint/2010/main" val="49582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1272-628D-4DBD-A1AD-076225A55114}"/>
              </a:ext>
            </a:extLst>
          </p:cNvPr>
          <p:cNvSpPr>
            <a:spLocks noGrp="1"/>
          </p:cNvSpPr>
          <p:nvPr>
            <p:ph type="title"/>
          </p:nvPr>
        </p:nvSpPr>
        <p:spPr>
          <a:xfrm>
            <a:off x="913795" y="609600"/>
            <a:ext cx="10353761" cy="1326321"/>
          </a:xfrm>
        </p:spPr>
        <p:txBody>
          <a:bodyPr>
            <a:normAutofit/>
          </a:bodyPr>
          <a:lstStyle/>
          <a:p>
            <a:r>
              <a:rPr lang="en-US" dirty="0"/>
              <a:t>Section B: information about your condition</a:t>
            </a:r>
          </a:p>
        </p:txBody>
      </p:sp>
      <p:pic>
        <p:nvPicPr>
          <p:cNvPr id="7" name="Picture 6" descr="Graphical user interface, text, application, email&#10;&#10;Description automatically generated">
            <a:extLst>
              <a:ext uri="{FF2B5EF4-FFF2-40B4-BE49-F238E27FC236}">
                <a16:creationId xmlns:a16="http://schemas.microsoft.com/office/drawing/2014/main" id="{6BCE05D1-B508-4C0C-A650-CBAF25DFD1F5}"/>
              </a:ext>
            </a:extLst>
          </p:cNvPr>
          <p:cNvPicPr/>
          <p:nvPr/>
        </p:nvPicPr>
        <p:blipFill rotWithShape="1">
          <a:blip r:embed="rId3"/>
          <a:srcRect l="23037" t="33732" r="32480" b="35422"/>
          <a:stretch/>
        </p:blipFill>
        <p:spPr bwMode="auto">
          <a:xfrm>
            <a:off x="745183" y="2509606"/>
            <a:ext cx="5139559" cy="271166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AFAE6E7E-97F6-42EA-BAF8-921DE9BD4756}"/>
              </a:ext>
            </a:extLst>
          </p:cNvPr>
          <p:cNvSpPr>
            <a:spLocks noGrp="1"/>
          </p:cNvSpPr>
          <p:nvPr>
            <p:ph idx="1"/>
          </p:nvPr>
        </p:nvSpPr>
        <p:spPr>
          <a:xfrm>
            <a:off x="6250694" y="2324664"/>
            <a:ext cx="5255505" cy="761436"/>
          </a:xfrm>
        </p:spPr>
        <p:txBody>
          <a:bodyPr>
            <a:normAutofit/>
          </a:bodyPr>
          <a:lstStyle/>
          <a:p>
            <a:pPr marL="0" indent="0" algn="just">
              <a:buNone/>
            </a:pPr>
            <a:r>
              <a:rPr lang="en-US" sz="1800" dirty="0"/>
              <a:t>This might be a difficult question for the claimant to answer.</a:t>
            </a:r>
          </a:p>
          <a:p>
            <a:endParaRPr lang="en-US" dirty="0"/>
          </a:p>
        </p:txBody>
      </p:sp>
      <p:sp>
        <p:nvSpPr>
          <p:cNvPr id="9" name="Content Placeholder 2">
            <a:extLst>
              <a:ext uri="{FF2B5EF4-FFF2-40B4-BE49-F238E27FC236}">
                <a16:creationId xmlns:a16="http://schemas.microsoft.com/office/drawing/2014/main" id="{F931E776-9246-45C9-8AC3-AB2665B8C5AE}"/>
              </a:ext>
            </a:extLst>
          </p:cNvPr>
          <p:cNvSpPr txBox="1">
            <a:spLocks/>
          </p:cNvSpPr>
          <p:nvPr/>
        </p:nvSpPr>
        <p:spPr>
          <a:xfrm>
            <a:off x="6265934" y="3216204"/>
            <a:ext cx="5255505" cy="17596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800" dirty="0"/>
              <a:t>If they start giving you a list of their diagnoses, don’t interrupt them, but when they are done with the list ask them to describe how that diagnosis effects them specifically. </a:t>
            </a:r>
          </a:p>
          <a:p>
            <a:endParaRPr lang="en-US" dirty="0"/>
          </a:p>
        </p:txBody>
      </p:sp>
      <p:sp>
        <p:nvSpPr>
          <p:cNvPr id="11" name="Content Placeholder 2">
            <a:extLst>
              <a:ext uri="{FF2B5EF4-FFF2-40B4-BE49-F238E27FC236}">
                <a16:creationId xmlns:a16="http://schemas.microsoft.com/office/drawing/2014/main" id="{455B45B0-092D-4430-846A-DB68ABD682DA}"/>
              </a:ext>
            </a:extLst>
          </p:cNvPr>
          <p:cNvSpPr txBox="1">
            <a:spLocks/>
          </p:cNvSpPr>
          <p:nvPr/>
        </p:nvSpPr>
        <p:spPr>
          <a:xfrm>
            <a:off x="6273554" y="5006904"/>
            <a:ext cx="5255505" cy="426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800" dirty="0"/>
              <a:t>What are other ways to ask this question? ....</a:t>
            </a:r>
          </a:p>
          <a:p>
            <a:endParaRPr lang="en-US" dirty="0"/>
          </a:p>
        </p:txBody>
      </p:sp>
    </p:spTree>
    <p:extLst>
      <p:ext uri="{BB962C8B-B14F-4D97-AF65-F5344CB8AC3E}">
        <p14:creationId xmlns:p14="http://schemas.microsoft.com/office/powerpoint/2010/main" val="41445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C176-9839-437A-BEB2-00771165D953}"/>
              </a:ext>
            </a:extLst>
          </p:cNvPr>
          <p:cNvSpPr>
            <a:spLocks noGrp="1"/>
          </p:cNvSpPr>
          <p:nvPr>
            <p:ph type="title"/>
          </p:nvPr>
        </p:nvSpPr>
        <p:spPr>
          <a:xfrm>
            <a:off x="829975" y="640080"/>
            <a:ext cx="10353761" cy="1326321"/>
          </a:xfrm>
        </p:spPr>
        <p:txBody>
          <a:bodyPr>
            <a:normAutofit/>
          </a:bodyPr>
          <a:lstStyle/>
          <a:p>
            <a:r>
              <a:rPr lang="en-US" dirty="0"/>
              <a:t>Section c: information about daily activities</a:t>
            </a:r>
          </a:p>
        </p:txBody>
      </p:sp>
      <p:sp>
        <p:nvSpPr>
          <p:cNvPr id="3" name="Content Placeholder 2">
            <a:extLst>
              <a:ext uri="{FF2B5EF4-FFF2-40B4-BE49-F238E27FC236}">
                <a16:creationId xmlns:a16="http://schemas.microsoft.com/office/drawing/2014/main" id="{B7A00B87-DB05-4238-B1EF-D73AABAF3929}"/>
              </a:ext>
            </a:extLst>
          </p:cNvPr>
          <p:cNvSpPr>
            <a:spLocks noGrp="1"/>
          </p:cNvSpPr>
          <p:nvPr>
            <p:ph idx="1"/>
          </p:nvPr>
        </p:nvSpPr>
        <p:spPr>
          <a:xfrm>
            <a:off x="1013460" y="2332284"/>
            <a:ext cx="4290060" cy="471876"/>
          </a:xfrm>
        </p:spPr>
        <p:txBody>
          <a:bodyPr>
            <a:normAutofit/>
          </a:bodyPr>
          <a:lstStyle/>
          <a:p>
            <a:pPr marL="0" indent="0">
              <a:buNone/>
            </a:pPr>
            <a:r>
              <a:rPr lang="en-US" dirty="0"/>
              <a:t>This statement seems simple right?</a:t>
            </a:r>
          </a:p>
        </p:txBody>
      </p:sp>
      <p:pic>
        <p:nvPicPr>
          <p:cNvPr id="6" name="Picture 5" descr="Graphical user interface, text, application, email&#10;&#10;Description automatically generated">
            <a:extLst>
              <a:ext uri="{FF2B5EF4-FFF2-40B4-BE49-F238E27FC236}">
                <a16:creationId xmlns:a16="http://schemas.microsoft.com/office/drawing/2014/main" id="{FC0866D9-9570-4355-B839-FE0BB8095084}"/>
              </a:ext>
            </a:extLst>
          </p:cNvPr>
          <p:cNvPicPr/>
          <p:nvPr/>
        </p:nvPicPr>
        <p:blipFill rotWithShape="1">
          <a:blip r:embed="rId3"/>
          <a:srcRect l="23462" t="23248" r="32051" b="61253"/>
          <a:stretch/>
        </p:blipFill>
        <p:spPr bwMode="auto">
          <a:xfrm>
            <a:off x="457200" y="3177540"/>
            <a:ext cx="5128260" cy="166877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71327F3F-75DC-4FB8-8B06-9152261D2786}"/>
              </a:ext>
            </a:extLst>
          </p:cNvPr>
          <p:cNvSpPr txBox="1">
            <a:spLocks/>
          </p:cNvSpPr>
          <p:nvPr/>
        </p:nvSpPr>
        <p:spPr>
          <a:xfrm>
            <a:off x="5875020" y="2362200"/>
            <a:ext cx="5532120" cy="8001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lvl="1" indent="0" algn="just">
              <a:buNone/>
            </a:pPr>
            <a:r>
              <a:rPr lang="en-US" dirty="0"/>
              <a:t>What time do you get up?... “8”. “Is that morning or evening? What’s do you next?”</a:t>
            </a:r>
          </a:p>
        </p:txBody>
      </p:sp>
      <p:sp>
        <p:nvSpPr>
          <p:cNvPr id="9" name="Content Placeholder 2">
            <a:extLst>
              <a:ext uri="{FF2B5EF4-FFF2-40B4-BE49-F238E27FC236}">
                <a16:creationId xmlns:a16="http://schemas.microsoft.com/office/drawing/2014/main" id="{11B54A24-AF71-43C6-A632-12E08A8327A0}"/>
              </a:ext>
            </a:extLst>
          </p:cNvPr>
          <p:cNvSpPr txBox="1">
            <a:spLocks/>
          </p:cNvSpPr>
          <p:nvPr/>
        </p:nvSpPr>
        <p:spPr>
          <a:xfrm>
            <a:off x="5897880" y="3178104"/>
            <a:ext cx="5509260" cy="16910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lvl="1" indent="0" algn="just">
              <a:buNone/>
            </a:pPr>
            <a:r>
              <a:rPr lang="en-US" dirty="0"/>
              <a:t>“I go to the bathroom.” “What is your routine for the restroom when you first get up?” .... “Do you wash your hands?”, “…brush your teeth?”…. “Wash your face?”…. “What do you do after that?”….</a:t>
            </a:r>
          </a:p>
        </p:txBody>
      </p:sp>
      <p:sp>
        <p:nvSpPr>
          <p:cNvPr id="11" name="Content Placeholder 2">
            <a:extLst>
              <a:ext uri="{FF2B5EF4-FFF2-40B4-BE49-F238E27FC236}">
                <a16:creationId xmlns:a16="http://schemas.microsoft.com/office/drawing/2014/main" id="{016EDFA9-5D1C-4152-A435-FA332DC83EBD}"/>
              </a:ext>
            </a:extLst>
          </p:cNvPr>
          <p:cNvSpPr txBox="1">
            <a:spLocks/>
          </p:cNvSpPr>
          <p:nvPr/>
        </p:nvSpPr>
        <p:spPr>
          <a:xfrm>
            <a:off x="5966460" y="4854504"/>
            <a:ext cx="5440680" cy="17596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lvl="1" indent="0">
              <a:buNone/>
            </a:pPr>
            <a:r>
              <a:rPr lang="en-US" dirty="0"/>
              <a:t>If this question seems to get hard to answer, it’s ok to move on. The questions you are about to go into will help you find out more information but it’s important to keep this question open for more data.</a:t>
            </a:r>
          </a:p>
        </p:txBody>
      </p:sp>
    </p:spTree>
    <p:extLst>
      <p:ext uri="{BB962C8B-B14F-4D97-AF65-F5344CB8AC3E}">
        <p14:creationId xmlns:p14="http://schemas.microsoft.com/office/powerpoint/2010/main" val="17400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5740-D76B-4C44-A9BE-6B2E09370F09}"/>
              </a:ext>
            </a:extLst>
          </p:cNvPr>
          <p:cNvSpPr>
            <a:spLocks noGrp="1"/>
          </p:cNvSpPr>
          <p:nvPr>
            <p:ph type="title"/>
          </p:nvPr>
        </p:nvSpPr>
        <p:spPr>
          <a:xfrm>
            <a:off x="913795" y="609600"/>
            <a:ext cx="10353761" cy="1326321"/>
          </a:xfrm>
        </p:spPr>
        <p:txBody>
          <a:bodyPr>
            <a:normAutofit/>
          </a:bodyPr>
          <a:lstStyle/>
          <a:p>
            <a:r>
              <a:rPr lang="en-US" dirty="0"/>
              <a:t>What do they do for others?</a:t>
            </a:r>
          </a:p>
        </p:txBody>
      </p:sp>
      <p:pic>
        <p:nvPicPr>
          <p:cNvPr id="6" name="Picture 5" descr="Graphical user interface, text, application, email&#10;&#10;Description automatically generated">
            <a:extLst>
              <a:ext uri="{FF2B5EF4-FFF2-40B4-BE49-F238E27FC236}">
                <a16:creationId xmlns:a16="http://schemas.microsoft.com/office/drawing/2014/main" id="{90CE7F9B-00B3-46B8-95A0-3B4523269B5E}"/>
              </a:ext>
            </a:extLst>
          </p:cNvPr>
          <p:cNvPicPr/>
          <p:nvPr/>
        </p:nvPicPr>
        <p:blipFill rotWithShape="1">
          <a:blip r:embed="rId3"/>
          <a:srcRect l="23469" t="41254" r="32178" b="11339"/>
          <a:stretch/>
        </p:blipFill>
        <p:spPr bwMode="auto">
          <a:xfrm>
            <a:off x="487680" y="2362200"/>
            <a:ext cx="5341620" cy="339090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1278576-1EF5-459D-9836-B4B7BB92DED7}"/>
              </a:ext>
            </a:extLst>
          </p:cNvPr>
          <p:cNvSpPr>
            <a:spLocks noGrp="1"/>
          </p:cNvSpPr>
          <p:nvPr>
            <p:ph idx="1"/>
          </p:nvPr>
        </p:nvSpPr>
        <p:spPr>
          <a:xfrm>
            <a:off x="6144015" y="1783080"/>
            <a:ext cx="5016860" cy="518160"/>
          </a:xfrm>
        </p:spPr>
        <p:txBody>
          <a:bodyPr>
            <a:noAutofit/>
          </a:bodyPr>
          <a:lstStyle/>
          <a:p>
            <a:pPr marL="0" indent="0" algn="just">
              <a:buNone/>
            </a:pPr>
            <a:r>
              <a:rPr lang="en-US" sz="1700" dirty="0"/>
              <a:t>They take care of a dog. What does that mean? </a:t>
            </a:r>
          </a:p>
        </p:txBody>
      </p:sp>
      <p:sp>
        <p:nvSpPr>
          <p:cNvPr id="7" name="Content Placeholder 2">
            <a:extLst>
              <a:ext uri="{FF2B5EF4-FFF2-40B4-BE49-F238E27FC236}">
                <a16:creationId xmlns:a16="http://schemas.microsoft.com/office/drawing/2014/main" id="{6875FF44-026F-4209-8FFA-9776A2C7E4E1}"/>
              </a:ext>
            </a:extLst>
          </p:cNvPr>
          <p:cNvSpPr txBox="1">
            <a:spLocks/>
          </p:cNvSpPr>
          <p:nvPr/>
        </p:nvSpPr>
        <p:spPr>
          <a:xfrm>
            <a:off x="6136395" y="2248464"/>
            <a:ext cx="5016860" cy="7614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700" dirty="0"/>
              <a:t>What do they do for the dog? </a:t>
            </a:r>
          </a:p>
          <a:p>
            <a:pPr marL="457200" lvl="1" indent="0" algn="just">
              <a:buNone/>
            </a:pPr>
            <a:r>
              <a:rPr lang="en-US" sz="1600" dirty="0"/>
              <a:t>Feed? Water? Play? Walk? Discipline?</a:t>
            </a:r>
          </a:p>
        </p:txBody>
      </p:sp>
      <p:sp>
        <p:nvSpPr>
          <p:cNvPr id="9" name="Content Placeholder 2">
            <a:extLst>
              <a:ext uri="{FF2B5EF4-FFF2-40B4-BE49-F238E27FC236}">
                <a16:creationId xmlns:a16="http://schemas.microsoft.com/office/drawing/2014/main" id="{AD9E169E-8467-4015-9F33-928537125582}"/>
              </a:ext>
            </a:extLst>
          </p:cNvPr>
          <p:cNvSpPr txBox="1">
            <a:spLocks/>
          </p:cNvSpPr>
          <p:nvPr/>
        </p:nvSpPr>
        <p:spPr>
          <a:xfrm>
            <a:off x="6128775" y="3040944"/>
            <a:ext cx="5016860" cy="134055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700" dirty="0"/>
              <a:t>Do they need to be reminded to do those things with the dog? No…ok, does their parent ask them to do a task they hadn’t gotten to yet? Yes….</a:t>
            </a:r>
          </a:p>
        </p:txBody>
      </p:sp>
      <p:sp>
        <p:nvSpPr>
          <p:cNvPr id="11" name="Content Placeholder 2">
            <a:extLst>
              <a:ext uri="{FF2B5EF4-FFF2-40B4-BE49-F238E27FC236}">
                <a16:creationId xmlns:a16="http://schemas.microsoft.com/office/drawing/2014/main" id="{09D82CDD-13AF-42FC-9A73-B84DCBE6E9E3}"/>
              </a:ext>
            </a:extLst>
          </p:cNvPr>
          <p:cNvSpPr txBox="1">
            <a:spLocks/>
          </p:cNvSpPr>
          <p:nvPr/>
        </p:nvSpPr>
        <p:spPr>
          <a:xfrm>
            <a:off x="6128775" y="4450644"/>
            <a:ext cx="5016860" cy="20187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700" dirty="0"/>
              <a:t>Has the claimant’s ability to do things changed over time? For the better or worse…</a:t>
            </a:r>
          </a:p>
          <a:p>
            <a:pPr marL="457200" lvl="1" indent="0" algn="just">
              <a:buNone/>
            </a:pPr>
            <a:r>
              <a:rPr lang="en-US" sz="1700" dirty="0"/>
              <a:t>There are some claimants that have abilities that come and go. They might be able to get dressed yesterday but don’t know how today.</a:t>
            </a:r>
          </a:p>
        </p:txBody>
      </p:sp>
    </p:spTree>
    <p:extLst>
      <p:ext uri="{BB962C8B-B14F-4D97-AF65-F5344CB8AC3E}">
        <p14:creationId xmlns:p14="http://schemas.microsoft.com/office/powerpoint/2010/main" val="6986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E1FE-08C2-481B-AA56-37F4F4A173F8}"/>
              </a:ext>
            </a:extLst>
          </p:cNvPr>
          <p:cNvSpPr>
            <a:spLocks noGrp="1"/>
          </p:cNvSpPr>
          <p:nvPr>
            <p:ph type="title"/>
          </p:nvPr>
        </p:nvSpPr>
        <p:spPr>
          <a:xfrm>
            <a:off x="913795" y="609600"/>
            <a:ext cx="10353761" cy="1326321"/>
          </a:xfrm>
        </p:spPr>
        <p:txBody>
          <a:bodyPr>
            <a:normAutofit/>
          </a:bodyPr>
          <a:lstStyle/>
          <a:p>
            <a:r>
              <a:rPr lang="en-US" dirty="0"/>
              <a:t>How’s their hygiene?</a:t>
            </a:r>
          </a:p>
        </p:txBody>
      </p:sp>
      <p:pic>
        <p:nvPicPr>
          <p:cNvPr id="6" name="Picture 5" descr="Graphical user interface, text, application, email&#10;&#10;Description automatically generated">
            <a:extLst>
              <a:ext uri="{FF2B5EF4-FFF2-40B4-BE49-F238E27FC236}">
                <a16:creationId xmlns:a16="http://schemas.microsoft.com/office/drawing/2014/main" id="{4A959FED-D7DC-4713-BE9D-52D37B3EDE30}"/>
              </a:ext>
            </a:extLst>
          </p:cNvPr>
          <p:cNvPicPr/>
          <p:nvPr/>
        </p:nvPicPr>
        <p:blipFill rotWithShape="1">
          <a:blip r:embed="rId3"/>
          <a:srcRect l="22745" t="20741" r="31795" b="13847"/>
          <a:stretch/>
        </p:blipFill>
        <p:spPr bwMode="auto">
          <a:xfrm>
            <a:off x="1074420" y="2249035"/>
            <a:ext cx="4315865"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A98D453A-AB56-47DA-A68E-41EF50ADF6B2}"/>
              </a:ext>
            </a:extLst>
          </p:cNvPr>
          <p:cNvSpPr>
            <a:spLocks noGrp="1"/>
          </p:cNvSpPr>
          <p:nvPr>
            <p:ph idx="1"/>
          </p:nvPr>
        </p:nvSpPr>
        <p:spPr>
          <a:xfrm>
            <a:off x="6250695" y="2096064"/>
            <a:ext cx="5016860" cy="860496"/>
          </a:xfrm>
        </p:spPr>
        <p:txBody>
          <a:bodyPr>
            <a:normAutofit/>
          </a:bodyPr>
          <a:lstStyle/>
          <a:p>
            <a:pPr marL="0" indent="0">
              <a:buNone/>
            </a:pPr>
            <a:r>
              <a:rPr lang="en-US" dirty="0"/>
              <a:t>How can you rephrase this question for 12.a.?</a:t>
            </a:r>
          </a:p>
        </p:txBody>
      </p:sp>
      <p:sp>
        <p:nvSpPr>
          <p:cNvPr id="7" name="Content Placeholder 2">
            <a:extLst>
              <a:ext uri="{FF2B5EF4-FFF2-40B4-BE49-F238E27FC236}">
                <a16:creationId xmlns:a16="http://schemas.microsoft.com/office/drawing/2014/main" id="{E7F53F28-14EE-4159-A7BB-8F48D4AB847A}"/>
              </a:ext>
            </a:extLst>
          </p:cNvPr>
          <p:cNvSpPr txBox="1">
            <a:spLocks/>
          </p:cNvSpPr>
          <p:nvPr/>
        </p:nvSpPr>
        <p:spPr>
          <a:xfrm>
            <a:off x="6250695" y="2934264"/>
            <a:ext cx="5016860" cy="23692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dirty="0"/>
              <a:t>What does it mean to be able to get dressed independently?</a:t>
            </a:r>
          </a:p>
          <a:p>
            <a:pPr lvl="1" algn="just"/>
            <a:r>
              <a:rPr lang="en-US" dirty="0"/>
              <a:t>Can they dress appropriate for the weather or the occasion?</a:t>
            </a:r>
          </a:p>
          <a:p>
            <a:pPr lvl="1" algn="just"/>
            <a:r>
              <a:rPr lang="en-US" dirty="0"/>
              <a:t>Can they button, snap, zip, tie?</a:t>
            </a:r>
          </a:p>
          <a:p>
            <a:pPr lvl="1" algn="just"/>
            <a:r>
              <a:rPr lang="en-US" dirty="0"/>
              <a:t>Do they match?</a:t>
            </a:r>
          </a:p>
        </p:txBody>
      </p:sp>
      <p:sp>
        <p:nvSpPr>
          <p:cNvPr id="9" name="Content Placeholder 2">
            <a:extLst>
              <a:ext uri="{FF2B5EF4-FFF2-40B4-BE49-F238E27FC236}">
                <a16:creationId xmlns:a16="http://schemas.microsoft.com/office/drawing/2014/main" id="{D0B185AE-9157-4BDF-80BF-DE8C4CF822E6}"/>
              </a:ext>
            </a:extLst>
          </p:cNvPr>
          <p:cNvSpPr txBox="1">
            <a:spLocks/>
          </p:cNvSpPr>
          <p:nvPr/>
        </p:nvSpPr>
        <p:spPr>
          <a:xfrm>
            <a:off x="6250695" y="5304084"/>
            <a:ext cx="5016860" cy="5175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What is a ‘special reminder’?</a:t>
            </a:r>
          </a:p>
        </p:txBody>
      </p:sp>
    </p:spTree>
    <p:extLst>
      <p:ext uri="{BB962C8B-B14F-4D97-AF65-F5344CB8AC3E}">
        <p14:creationId xmlns:p14="http://schemas.microsoft.com/office/powerpoint/2010/main" val="19253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3CAA-055C-4303-BF3C-8E0A3A703146}"/>
              </a:ext>
            </a:extLst>
          </p:cNvPr>
          <p:cNvSpPr>
            <a:spLocks noGrp="1"/>
          </p:cNvSpPr>
          <p:nvPr>
            <p:ph type="title"/>
          </p:nvPr>
        </p:nvSpPr>
        <p:spPr>
          <a:xfrm>
            <a:off x="913795" y="609600"/>
            <a:ext cx="10353761" cy="1326321"/>
          </a:xfrm>
        </p:spPr>
        <p:txBody>
          <a:bodyPr>
            <a:normAutofit/>
          </a:bodyPr>
          <a:lstStyle/>
          <a:p>
            <a:r>
              <a:rPr lang="en-US" dirty="0"/>
              <a:t>Making food for themselves</a:t>
            </a:r>
          </a:p>
        </p:txBody>
      </p:sp>
      <p:pic>
        <p:nvPicPr>
          <p:cNvPr id="4" name="Picture 3" descr="Graphical user interface, text, application, email&#10;&#10;Description automatically generated">
            <a:extLst>
              <a:ext uri="{FF2B5EF4-FFF2-40B4-BE49-F238E27FC236}">
                <a16:creationId xmlns:a16="http://schemas.microsoft.com/office/drawing/2014/main" id="{EB76A704-9215-4FFC-8598-9E559AF03707}"/>
              </a:ext>
            </a:extLst>
          </p:cNvPr>
          <p:cNvPicPr/>
          <p:nvPr/>
        </p:nvPicPr>
        <p:blipFill rotWithShape="1">
          <a:blip r:embed="rId3"/>
          <a:srcRect l="23139" t="34872" r="32435" b="29200"/>
          <a:stretch/>
        </p:blipFill>
        <p:spPr bwMode="auto">
          <a:xfrm>
            <a:off x="967740" y="2823184"/>
            <a:ext cx="4882905" cy="222125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3415211-2D88-497F-BAF7-BBBEC69160BF}"/>
              </a:ext>
            </a:extLst>
          </p:cNvPr>
          <p:cNvSpPr>
            <a:spLocks noGrp="1"/>
          </p:cNvSpPr>
          <p:nvPr>
            <p:ph idx="1"/>
          </p:nvPr>
        </p:nvSpPr>
        <p:spPr>
          <a:xfrm>
            <a:off x="6250695" y="2096064"/>
            <a:ext cx="5016860" cy="3695136"/>
          </a:xfrm>
        </p:spPr>
        <p:txBody>
          <a:bodyPr>
            <a:normAutofit/>
          </a:bodyPr>
          <a:lstStyle/>
          <a:p>
            <a:pPr marL="0" indent="0">
              <a:buNone/>
            </a:pPr>
            <a:r>
              <a:rPr lang="en-US" dirty="0"/>
              <a:t>Do you prepare your own meals?</a:t>
            </a:r>
          </a:p>
          <a:p>
            <a:pPr marL="457200" lvl="1" indent="0">
              <a:buNone/>
            </a:pPr>
            <a:r>
              <a:rPr lang="en-US" dirty="0"/>
              <a:t>What does that mean?</a:t>
            </a:r>
          </a:p>
          <a:p>
            <a:pPr lvl="2"/>
            <a:r>
              <a:rPr lang="en-US" dirty="0"/>
              <a:t>Cold</a:t>
            </a:r>
          </a:p>
          <a:p>
            <a:pPr lvl="2"/>
            <a:r>
              <a:rPr lang="en-US" dirty="0"/>
              <a:t>Microwave</a:t>
            </a:r>
          </a:p>
          <a:p>
            <a:pPr lvl="2"/>
            <a:r>
              <a:rPr lang="en-US" dirty="0"/>
              <a:t>Stove </a:t>
            </a:r>
          </a:p>
          <a:p>
            <a:pPr lvl="2"/>
            <a:r>
              <a:rPr lang="en-US" dirty="0"/>
              <a:t>Oven</a:t>
            </a:r>
          </a:p>
          <a:p>
            <a:pPr lvl="2"/>
            <a:r>
              <a:rPr lang="en-US" dirty="0"/>
              <a:t>Toaster Oven</a:t>
            </a:r>
          </a:p>
          <a:p>
            <a:pPr marL="457200" lvl="1" indent="0">
              <a:buNone/>
            </a:pPr>
            <a:r>
              <a:rPr lang="en-US" dirty="0"/>
              <a:t>How long does it take?</a:t>
            </a:r>
          </a:p>
          <a:p>
            <a:pPr marL="914400" lvl="2" indent="0">
              <a:buNone/>
            </a:pPr>
            <a:r>
              <a:rPr lang="en-US" dirty="0"/>
              <a:t>Write down exactly what they say, word for word and put it in quotes.</a:t>
            </a:r>
          </a:p>
          <a:p>
            <a:endParaRPr lang="en-US" dirty="0"/>
          </a:p>
        </p:txBody>
      </p:sp>
    </p:spTree>
    <p:extLst>
      <p:ext uri="{BB962C8B-B14F-4D97-AF65-F5344CB8AC3E}">
        <p14:creationId xmlns:p14="http://schemas.microsoft.com/office/powerpoint/2010/main" val="359117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6308-E3E3-4F8D-A7BA-2B1DBDB06560}"/>
              </a:ext>
            </a:extLst>
          </p:cNvPr>
          <p:cNvSpPr>
            <a:spLocks noGrp="1"/>
          </p:cNvSpPr>
          <p:nvPr>
            <p:ph type="title"/>
          </p:nvPr>
        </p:nvSpPr>
        <p:spPr>
          <a:xfrm>
            <a:off x="913795" y="609600"/>
            <a:ext cx="10353761" cy="1326321"/>
          </a:xfrm>
        </p:spPr>
        <p:txBody>
          <a:bodyPr>
            <a:normAutofit/>
          </a:bodyPr>
          <a:lstStyle/>
          <a:p>
            <a:r>
              <a:rPr lang="en-US" dirty="0"/>
              <a:t>Do they do Chores?</a:t>
            </a:r>
          </a:p>
        </p:txBody>
      </p:sp>
      <p:pic>
        <p:nvPicPr>
          <p:cNvPr id="4" name="Picture 3" descr="Graphical user interface, text, application, email&#10;&#10;Description automatically generated">
            <a:extLst>
              <a:ext uri="{FF2B5EF4-FFF2-40B4-BE49-F238E27FC236}">
                <a16:creationId xmlns:a16="http://schemas.microsoft.com/office/drawing/2014/main" id="{7AD9A8CF-5B9B-4152-8F1B-7E47579F5187}"/>
              </a:ext>
            </a:extLst>
          </p:cNvPr>
          <p:cNvPicPr/>
          <p:nvPr/>
        </p:nvPicPr>
        <p:blipFill rotWithShape="1">
          <a:blip r:embed="rId3"/>
          <a:srcRect l="23355" t="28820" r="32437" b="32079"/>
          <a:stretch/>
        </p:blipFill>
        <p:spPr bwMode="auto">
          <a:xfrm>
            <a:off x="1005840" y="2842260"/>
            <a:ext cx="4844805" cy="241039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02F6FFC1-6FF1-49D8-9E2E-A775FC90FD3D}"/>
              </a:ext>
            </a:extLst>
          </p:cNvPr>
          <p:cNvSpPr>
            <a:spLocks noGrp="1"/>
          </p:cNvSpPr>
          <p:nvPr>
            <p:ph idx="1"/>
          </p:nvPr>
        </p:nvSpPr>
        <p:spPr>
          <a:xfrm>
            <a:off x="6250695" y="2651760"/>
            <a:ext cx="5016860" cy="853440"/>
          </a:xfrm>
        </p:spPr>
        <p:txBody>
          <a:bodyPr>
            <a:normAutofit/>
          </a:bodyPr>
          <a:lstStyle/>
          <a:p>
            <a:pPr marL="0" indent="0">
              <a:buNone/>
            </a:pPr>
            <a:r>
              <a:rPr lang="en-US" dirty="0"/>
              <a:t>Do they help around the house or in the yard? </a:t>
            </a:r>
          </a:p>
          <a:p>
            <a:endParaRPr lang="en-US" dirty="0"/>
          </a:p>
        </p:txBody>
      </p:sp>
      <p:sp>
        <p:nvSpPr>
          <p:cNvPr id="5" name="Content Placeholder 2">
            <a:extLst>
              <a:ext uri="{FF2B5EF4-FFF2-40B4-BE49-F238E27FC236}">
                <a16:creationId xmlns:a16="http://schemas.microsoft.com/office/drawing/2014/main" id="{D44DC7CA-8575-4D30-A1D2-3A1147D7FC18}"/>
              </a:ext>
            </a:extLst>
          </p:cNvPr>
          <p:cNvSpPr txBox="1">
            <a:spLocks/>
          </p:cNvSpPr>
          <p:nvPr/>
        </p:nvSpPr>
        <p:spPr>
          <a:xfrm>
            <a:off x="6258315" y="3589020"/>
            <a:ext cx="5016860" cy="92964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No??? </a:t>
            </a:r>
          </a:p>
          <a:p>
            <a:pPr marL="0" indent="0">
              <a:buNone/>
            </a:pPr>
            <a:r>
              <a:rPr lang="en-US" dirty="0"/>
              <a:t>Why not? ….</a:t>
            </a:r>
          </a:p>
        </p:txBody>
      </p:sp>
      <p:sp>
        <p:nvSpPr>
          <p:cNvPr id="6" name="Content Placeholder 2">
            <a:extLst>
              <a:ext uri="{FF2B5EF4-FFF2-40B4-BE49-F238E27FC236}">
                <a16:creationId xmlns:a16="http://schemas.microsoft.com/office/drawing/2014/main" id="{6D46AEA8-6BB9-4270-8717-A12AC738443A}"/>
              </a:ext>
            </a:extLst>
          </p:cNvPr>
          <p:cNvSpPr txBox="1">
            <a:spLocks/>
          </p:cNvSpPr>
          <p:nvPr/>
        </p:nvSpPr>
        <p:spPr>
          <a:xfrm>
            <a:off x="6258315" y="4549140"/>
            <a:ext cx="5016860" cy="838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Who does it and have they ever asked for the claimant’s help? ….</a:t>
            </a:r>
          </a:p>
          <a:p>
            <a:endParaRPr lang="en-US" dirty="0"/>
          </a:p>
        </p:txBody>
      </p:sp>
    </p:spTree>
    <p:extLst>
      <p:ext uri="{BB962C8B-B14F-4D97-AF65-F5344CB8AC3E}">
        <p14:creationId xmlns:p14="http://schemas.microsoft.com/office/powerpoint/2010/main" val="11638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36E4-3D43-46E2-AE0B-8237BC415F62}"/>
              </a:ext>
            </a:extLst>
          </p:cNvPr>
          <p:cNvSpPr>
            <a:spLocks noGrp="1"/>
          </p:cNvSpPr>
          <p:nvPr>
            <p:ph type="title"/>
          </p:nvPr>
        </p:nvSpPr>
        <p:spPr>
          <a:xfrm>
            <a:off x="913795" y="609600"/>
            <a:ext cx="10353761" cy="1326321"/>
          </a:xfrm>
        </p:spPr>
        <p:txBody>
          <a:bodyPr>
            <a:normAutofit/>
          </a:bodyPr>
          <a:lstStyle/>
          <a:p>
            <a:r>
              <a:rPr lang="en-US" dirty="0"/>
              <a:t>How do they Get around?</a:t>
            </a:r>
          </a:p>
        </p:txBody>
      </p:sp>
      <p:pic>
        <p:nvPicPr>
          <p:cNvPr id="4" name="Picture 3" descr="Graphical user interface, text, application&#10;&#10;Description automatically generated">
            <a:extLst>
              <a:ext uri="{FF2B5EF4-FFF2-40B4-BE49-F238E27FC236}">
                <a16:creationId xmlns:a16="http://schemas.microsoft.com/office/drawing/2014/main" id="{C384B182-64E5-48D4-9B9E-B734E57A0DDC}"/>
              </a:ext>
            </a:extLst>
          </p:cNvPr>
          <p:cNvPicPr/>
          <p:nvPr/>
        </p:nvPicPr>
        <p:blipFill rotWithShape="1">
          <a:blip r:embed="rId3"/>
          <a:srcRect l="23220" t="32593" r="32308" b="32422"/>
          <a:stretch/>
        </p:blipFill>
        <p:spPr bwMode="auto">
          <a:xfrm>
            <a:off x="944880" y="2621281"/>
            <a:ext cx="5151120" cy="240792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340CDE49-C0B7-46FB-903A-A9F56E2C2884}"/>
              </a:ext>
            </a:extLst>
          </p:cNvPr>
          <p:cNvSpPr>
            <a:spLocks noGrp="1"/>
          </p:cNvSpPr>
          <p:nvPr>
            <p:ph idx="1"/>
          </p:nvPr>
        </p:nvSpPr>
        <p:spPr>
          <a:xfrm>
            <a:off x="6621780" y="2491740"/>
            <a:ext cx="4645774" cy="495300"/>
          </a:xfrm>
        </p:spPr>
        <p:txBody>
          <a:bodyPr>
            <a:normAutofit/>
          </a:bodyPr>
          <a:lstStyle/>
          <a:p>
            <a:pPr marL="0" indent="0">
              <a:buNone/>
            </a:pPr>
            <a:r>
              <a:rPr lang="en-US" sz="1800" dirty="0"/>
              <a:t>Do you like to go outside?</a:t>
            </a:r>
          </a:p>
        </p:txBody>
      </p:sp>
      <p:sp>
        <p:nvSpPr>
          <p:cNvPr id="5" name="Content Placeholder 2">
            <a:extLst>
              <a:ext uri="{FF2B5EF4-FFF2-40B4-BE49-F238E27FC236}">
                <a16:creationId xmlns:a16="http://schemas.microsoft.com/office/drawing/2014/main" id="{7CC54600-3711-45D3-AB8F-8592C96ACB67}"/>
              </a:ext>
            </a:extLst>
          </p:cNvPr>
          <p:cNvSpPr txBox="1">
            <a:spLocks/>
          </p:cNvSpPr>
          <p:nvPr/>
        </p:nvSpPr>
        <p:spPr>
          <a:xfrm>
            <a:off x="6637020" y="3086100"/>
            <a:ext cx="4622914" cy="10287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Do you drive? Can you drive?</a:t>
            </a:r>
          </a:p>
          <a:p>
            <a:pPr marL="0" indent="0">
              <a:buNone/>
            </a:pPr>
            <a:r>
              <a:rPr lang="en-US" sz="1800" dirty="0"/>
              <a:t>If they are of age, why don’t they drive?</a:t>
            </a:r>
          </a:p>
        </p:txBody>
      </p:sp>
      <p:sp>
        <p:nvSpPr>
          <p:cNvPr id="7" name="Content Placeholder 2">
            <a:extLst>
              <a:ext uri="{FF2B5EF4-FFF2-40B4-BE49-F238E27FC236}">
                <a16:creationId xmlns:a16="http://schemas.microsoft.com/office/drawing/2014/main" id="{2FFAD5F2-CE4B-4F37-A355-18296093DAF5}"/>
              </a:ext>
            </a:extLst>
          </p:cNvPr>
          <p:cNvSpPr txBox="1">
            <a:spLocks/>
          </p:cNvSpPr>
          <p:nvPr/>
        </p:nvSpPr>
        <p:spPr>
          <a:xfrm>
            <a:off x="6652260" y="4290060"/>
            <a:ext cx="4607674" cy="85344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How do you prefer to get to the places you need to go?</a:t>
            </a:r>
          </a:p>
        </p:txBody>
      </p:sp>
    </p:spTree>
    <p:extLst>
      <p:ext uri="{BB962C8B-B14F-4D97-AF65-F5344CB8AC3E}">
        <p14:creationId xmlns:p14="http://schemas.microsoft.com/office/powerpoint/2010/main" val="37593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a:solidFill>
                  <a:srgbClr val="FFFFFF"/>
                </a:solidFill>
                <a:latin typeface="+mj-lt"/>
                <a:ea typeface="+mj-ea"/>
                <a:cs typeface="+mj-cs"/>
              </a:rPr>
              <a:t>The Adult Application</a:t>
            </a:r>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480347" y="2062336"/>
            <a:ext cx="11231306" cy="4501126"/>
          </a:xfrm>
        </p:spPr>
        <p:txBody>
          <a:bodyPr vert="horz" lIns="91440" tIns="45720" rIns="91440" bIns="45720" rtlCol="0" anchor="ctr">
            <a:noAutofit/>
          </a:bodyPr>
          <a:lstStyle/>
          <a:p>
            <a:pPr marL="0" marR="0" indent="0">
              <a:spcBef>
                <a:spcPts val="0"/>
              </a:spcBef>
              <a:spcAft>
                <a:spcPts val="600"/>
              </a:spcAft>
              <a:buNone/>
            </a:pPr>
            <a:r>
              <a:rPr lang="en-US" sz="1800" dirty="0">
                <a:effectLst/>
              </a:rPr>
              <a:t>The Adult Referral</a:t>
            </a:r>
          </a:p>
          <a:p>
            <a:pPr marL="0" indent="0">
              <a:spcBef>
                <a:spcPts val="0"/>
              </a:spcBef>
              <a:spcAft>
                <a:spcPts val="600"/>
              </a:spcAft>
              <a:buNone/>
            </a:pPr>
            <a:r>
              <a:rPr lang="en-US" sz="1800" dirty="0">
                <a:effectLst/>
              </a:rPr>
              <a:t>	Client specific data</a:t>
            </a:r>
          </a:p>
          <a:p>
            <a:pPr marL="0" marR="0" indent="0">
              <a:spcBef>
                <a:spcPts val="0"/>
              </a:spcBef>
              <a:spcAft>
                <a:spcPts val="600"/>
              </a:spcAft>
              <a:buNone/>
            </a:pPr>
            <a:r>
              <a:rPr lang="en-US" sz="1800" dirty="0">
                <a:effectLst/>
              </a:rPr>
              <a:t>	Possible applications needed (SSA, SNAP, TANF, etc.)</a:t>
            </a:r>
          </a:p>
          <a:p>
            <a:pPr marL="0" marR="0" indent="0">
              <a:spcBef>
                <a:spcPts val="0"/>
              </a:spcBef>
              <a:spcAft>
                <a:spcPts val="600"/>
              </a:spcAft>
              <a:buNone/>
            </a:pPr>
            <a:r>
              <a:rPr lang="en-US" sz="1800" dirty="0">
                <a:effectLst/>
              </a:rPr>
              <a:t>Initial contact - Phone</a:t>
            </a:r>
          </a:p>
          <a:p>
            <a:pPr marL="0" marR="0" indent="0">
              <a:spcBef>
                <a:spcPts val="0"/>
              </a:spcBef>
              <a:spcAft>
                <a:spcPts val="600"/>
              </a:spcAft>
              <a:buNone/>
            </a:pPr>
            <a:r>
              <a:rPr lang="en-US" sz="1800" dirty="0">
                <a:effectLst/>
              </a:rPr>
              <a:t>	Confirming the referral</a:t>
            </a:r>
          </a:p>
          <a:p>
            <a:pPr marL="0" marR="0" indent="0">
              <a:spcBef>
                <a:spcPts val="0"/>
              </a:spcBef>
              <a:spcAft>
                <a:spcPts val="600"/>
              </a:spcAft>
              <a:buNone/>
            </a:pPr>
            <a:r>
              <a:rPr lang="en-US" sz="1800" dirty="0">
                <a:effectLst/>
              </a:rPr>
              <a:t>	Identifying needed documentation for application</a:t>
            </a:r>
          </a:p>
          <a:p>
            <a:pPr marL="0" indent="0">
              <a:spcBef>
                <a:spcPts val="0"/>
              </a:spcBef>
              <a:spcAft>
                <a:spcPts val="600"/>
              </a:spcAft>
              <a:buNone/>
            </a:pPr>
            <a:r>
              <a:rPr lang="en-US" sz="1800" dirty="0">
                <a:effectLst/>
              </a:rPr>
              <a:t>	</a:t>
            </a:r>
            <a:r>
              <a:rPr lang="en-US" sz="1800" dirty="0"/>
              <a:t>Schedule the initial application appointment</a:t>
            </a:r>
          </a:p>
          <a:p>
            <a:pPr marL="0" marR="0" indent="0">
              <a:spcBef>
                <a:spcPts val="0"/>
              </a:spcBef>
              <a:spcAft>
                <a:spcPts val="600"/>
              </a:spcAft>
              <a:buNone/>
            </a:pPr>
            <a:r>
              <a:rPr lang="en-US" sz="1800" dirty="0">
                <a:effectLst/>
              </a:rPr>
              <a:t>	Mail appointment letter with 3369 Work History Report / 3381 Medical and Job Worksheet</a:t>
            </a:r>
          </a:p>
          <a:p>
            <a:pPr marL="0" marR="0" indent="0">
              <a:spcBef>
                <a:spcPts val="0"/>
              </a:spcBef>
              <a:spcAft>
                <a:spcPts val="600"/>
              </a:spcAft>
              <a:buNone/>
            </a:pPr>
            <a:r>
              <a:rPr lang="en-US" sz="1800" dirty="0">
                <a:effectLst/>
              </a:rPr>
              <a:t>Initial application appointment – Face to Face</a:t>
            </a:r>
          </a:p>
          <a:p>
            <a:pPr marL="0" marR="0" indent="0">
              <a:spcBef>
                <a:spcPts val="0"/>
              </a:spcBef>
              <a:spcAft>
                <a:spcPts val="600"/>
              </a:spcAft>
              <a:buNone/>
            </a:pPr>
            <a:r>
              <a:rPr lang="en-US" sz="1800" dirty="0">
                <a:effectLst/>
              </a:rPr>
              <a:t>	16 RSDI / 8000 SSI Long or 8001 SSI Short</a:t>
            </a:r>
          </a:p>
          <a:p>
            <a:pPr marL="0" marR="0" indent="0">
              <a:spcBef>
                <a:spcPts val="0"/>
              </a:spcBef>
              <a:spcAft>
                <a:spcPts val="600"/>
              </a:spcAft>
              <a:buNone/>
            </a:pPr>
            <a:r>
              <a:rPr lang="en-US" sz="1800" dirty="0">
                <a:effectLst/>
              </a:rPr>
              <a:t>	827 Auth to Disc / 1696 Appointing Rep / 11 Rep Payee Req / 3288 Consent to Release</a:t>
            </a:r>
          </a:p>
          <a:p>
            <a:pPr marL="0" marR="0" indent="0">
              <a:spcBef>
                <a:spcPts val="0"/>
              </a:spcBef>
              <a:spcAft>
                <a:spcPts val="600"/>
              </a:spcAft>
              <a:buNone/>
            </a:pPr>
            <a:r>
              <a:rPr lang="en-US" sz="1800" dirty="0">
                <a:effectLst/>
              </a:rPr>
              <a:t>Second application appointment</a:t>
            </a:r>
          </a:p>
          <a:p>
            <a:pPr marL="0" marR="0" indent="0">
              <a:spcBef>
                <a:spcPts val="0"/>
              </a:spcBef>
              <a:spcAft>
                <a:spcPts val="600"/>
              </a:spcAft>
              <a:buNone/>
            </a:pPr>
            <a:r>
              <a:rPr lang="en-US" sz="1800" dirty="0">
                <a:effectLst/>
              </a:rPr>
              <a:t>	3368 Disability Report / 3373 Function Report / 3380 Function Report 3</a:t>
            </a:r>
            <a:r>
              <a:rPr lang="en-US" sz="1800" baseline="30000" dirty="0">
                <a:effectLst/>
              </a:rPr>
              <a:t>rd</a:t>
            </a:r>
            <a:r>
              <a:rPr lang="en-US" sz="1800" dirty="0">
                <a:effectLst/>
              </a:rPr>
              <a:t> party / 795 Statement of others</a:t>
            </a:r>
          </a:p>
          <a:p>
            <a:pPr marL="0" indent="0">
              <a:spcBef>
                <a:spcPts val="0"/>
              </a:spcBef>
              <a:spcAft>
                <a:spcPts val="600"/>
              </a:spcAft>
              <a:buNone/>
            </a:pPr>
            <a:r>
              <a:rPr lang="en-US" sz="1800" dirty="0">
                <a:effectLst/>
              </a:rPr>
              <a:t>Application submission depends on each Center’s practices and the local SSA office’s </a:t>
            </a:r>
            <a:r>
              <a:rPr lang="en-US" sz="1800" dirty="0"/>
              <a:t>preferences.</a:t>
            </a:r>
            <a:endParaRPr lang="en-US" sz="1800" dirty="0">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8289696" y="1608667"/>
            <a:ext cx="3421957" cy="450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426649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D9FB-075F-4281-A447-D2135948769F}"/>
              </a:ext>
            </a:extLst>
          </p:cNvPr>
          <p:cNvSpPr>
            <a:spLocks noGrp="1"/>
          </p:cNvSpPr>
          <p:nvPr>
            <p:ph type="title"/>
          </p:nvPr>
        </p:nvSpPr>
        <p:spPr>
          <a:xfrm>
            <a:off x="913795" y="609600"/>
            <a:ext cx="10353761" cy="1326321"/>
          </a:xfrm>
        </p:spPr>
        <p:txBody>
          <a:bodyPr>
            <a:normAutofit/>
          </a:bodyPr>
          <a:lstStyle/>
          <a:p>
            <a:r>
              <a:rPr lang="en-US" dirty="0"/>
              <a:t>Who Does the Shopping?</a:t>
            </a:r>
          </a:p>
        </p:txBody>
      </p:sp>
      <p:pic>
        <p:nvPicPr>
          <p:cNvPr id="4" name="Picture 3" descr="Graphical user interface, text, application&#10;&#10;Description automatically generated">
            <a:extLst>
              <a:ext uri="{FF2B5EF4-FFF2-40B4-BE49-F238E27FC236}">
                <a16:creationId xmlns:a16="http://schemas.microsoft.com/office/drawing/2014/main" id="{B0D6116B-095D-4720-A831-8914CEF79E7A}"/>
              </a:ext>
            </a:extLst>
          </p:cNvPr>
          <p:cNvPicPr/>
          <p:nvPr/>
        </p:nvPicPr>
        <p:blipFill rotWithShape="1">
          <a:blip r:embed="rId3"/>
          <a:srcRect l="23462" t="25299" r="32051" b="50997"/>
          <a:stretch/>
        </p:blipFill>
        <p:spPr bwMode="auto">
          <a:xfrm>
            <a:off x="1017388" y="2849880"/>
            <a:ext cx="5253872" cy="183195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FC68772D-2E24-4789-81FB-E59D292EB00D}"/>
              </a:ext>
            </a:extLst>
          </p:cNvPr>
          <p:cNvSpPr>
            <a:spLocks noGrp="1"/>
          </p:cNvSpPr>
          <p:nvPr>
            <p:ph idx="1"/>
          </p:nvPr>
        </p:nvSpPr>
        <p:spPr>
          <a:xfrm>
            <a:off x="6515099" y="2096064"/>
            <a:ext cx="4752455" cy="837636"/>
          </a:xfrm>
        </p:spPr>
        <p:txBody>
          <a:bodyPr>
            <a:normAutofit/>
          </a:bodyPr>
          <a:lstStyle/>
          <a:p>
            <a:pPr marL="0" indent="0">
              <a:buNone/>
            </a:pPr>
            <a:r>
              <a:rPr lang="en-US" sz="1800" dirty="0"/>
              <a:t>Does anyone shop by phone or mail anymore?</a:t>
            </a:r>
          </a:p>
        </p:txBody>
      </p:sp>
      <p:sp>
        <p:nvSpPr>
          <p:cNvPr id="5" name="Content Placeholder 2">
            <a:extLst>
              <a:ext uri="{FF2B5EF4-FFF2-40B4-BE49-F238E27FC236}">
                <a16:creationId xmlns:a16="http://schemas.microsoft.com/office/drawing/2014/main" id="{56E26E59-0A21-497E-8227-00F99A34B0B8}"/>
              </a:ext>
            </a:extLst>
          </p:cNvPr>
          <p:cNvSpPr txBox="1">
            <a:spLocks/>
          </p:cNvSpPr>
          <p:nvPr/>
        </p:nvSpPr>
        <p:spPr>
          <a:xfrm>
            <a:off x="6522720" y="3002844"/>
            <a:ext cx="4744835" cy="4871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If they don’t shop, who does it for them?</a:t>
            </a:r>
          </a:p>
        </p:txBody>
      </p:sp>
      <p:sp>
        <p:nvSpPr>
          <p:cNvPr id="6" name="Content Placeholder 2">
            <a:extLst>
              <a:ext uri="{FF2B5EF4-FFF2-40B4-BE49-F238E27FC236}">
                <a16:creationId xmlns:a16="http://schemas.microsoft.com/office/drawing/2014/main" id="{CF671230-0F4B-42D9-ADB2-7F45F0F8DDAD}"/>
              </a:ext>
            </a:extLst>
          </p:cNvPr>
          <p:cNvSpPr txBox="1">
            <a:spLocks/>
          </p:cNvSpPr>
          <p:nvPr/>
        </p:nvSpPr>
        <p:spPr>
          <a:xfrm>
            <a:off x="6530339" y="3681024"/>
            <a:ext cx="4744835" cy="5175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Who buys their groceries and toiletries?</a:t>
            </a:r>
          </a:p>
        </p:txBody>
      </p:sp>
      <p:sp>
        <p:nvSpPr>
          <p:cNvPr id="7" name="Content Placeholder 2">
            <a:extLst>
              <a:ext uri="{FF2B5EF4-FFF2-40B4-BE49-F238E27FC236}">
                <a16:creationId xmlns:a16="http://schemas.microsoft.com/office/drawing/2014/main" id="{920FB61B-EDA7-492F-AA54-338983BB8184}"/>
              </a:ext>
            </a:extLst>
          </p:cNvPr>
          <p:cNvSpPr txBox="1">
            <a:spLocks/>
          </p:cNvSpPr>
          <p:nvPr/>
        </p:nvSpPr>
        <p:spPr>
          <a:xfrm>
            <a:off x="6522719" y="4336344"/>
            <a:ext cx="4752455" cy="913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What kind of store do they like to go to? …. How often do they get to go? ….</a:t>
            </a:r>
          </a:p>
        </p:txBody>
      </p:sp>
    </p:spTree>
    <p:extLst>
      <p:ext uri="{BB962C8B-B14F-4D97-AF65-F5344CB8AC3E}">
        <p14:creationId xmlns:p14="http://schemas.microsoft.com/office/powerpoint/2010/main" val="38876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A5E8-4C38-4B99-A3C1-E419D7E0D631}"/>
              </a:ext>
            </a:extLst>
          </p:cNvPr>
          <p:cNvSpPr>
            <a:spLocks noGrp="1"/>
          </p:cNvSpPr>
          <p:nvPr>
            <p:ph type="title"/>
          </p:nvPr>
        </p:nvSpPr>
        <p:spPr>
          <a:xfrm>
            <a:off x="913795" y="609600"/>
            <a:ext cx="10353761" cy="1326321"/>
          </a:xfrm>
        </p:spPr>
        <p:txBody>
          <a:bodyPr>
            <a:normAutofit/>
          </a:bodyPr>
          <a:lstStyle/>
          <a:p>
            <a:r>
              <a:rPr lang="en-US" dirty="0"/>
              <a:t>How do they handle money?</a:t>
            </a:r>
          </a:p>
        </p:txBody>
      </p:sp>
      <p:pic>
        <p:nvPicPr>
          <p:cNvPr id="4" name="Picture 3" descr="Graphical user interface, text, application&#10;&#10;Description automatically generated">
            <a:extLst>
              <a:ext uri="{FF2B5EF4-FFF2-40B4-BE49-F238E27FC236}">
                <a16:creationId xmlns:a16="http://schemas.microsoft.com/office/drawing/2014/main" id="{30246739-A98C-4821-97CF-238C07599E85}"/>
              </a:ext>
            </a:extLst>
          </p:cNvPr>
          <p:cNvPicPr/>
          <p:nvPr/>
        </p:nvPicPr>
        <p:blipFill rotWithShape="1">
          <a:blip r:embed="rId3"/>
          <a:srcRect l="23475" t="47400" r="32436" b="17037"/>
          <a:stretch/>
        </p:blipFill>
        <p:spPr bwMode="auto">
          <a:xfrm>
            <a:off x="868680" y="2705100"/>
            <a:ext cx="5135880" cy="247181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486CEA8E-41DC-4994-9E97-1F637B4E9D00}"/>
              </a:ext>
            </a:extLst>
          </p:cNvPr>
          <p:cNvSpPr>
            <a:spLocks noGrp="1"/>
          </p:cNvSpPr>
          <p:nvPr>
            <p:ph idx="1"/>
          </p:nvPr>
        </p:nvSpPr>
        <p:spPr>
          <a:xfrm>
            <a:off x="6250695" y="2248464"/>
            <a:ext cx="5016860" cy="525216"/>
          </a:xfrm>
        </p:spPr>
        <p:txBody>
          <a:bodyPr>
            <a:normAutofit/>
          </a:bodyPr>
          <a:lstStyle/>
          <a:p>
            <a:pPr marL="0" indent="0">
              <a:buNone/>
            </a:pPr>
            <a:r>
              <a:rPr lang="en-US" sz="1800" dirty="0"/>
              <a:t>Can they identify money values?</a:t>
            </a:r>
          </a:p>
        </p:txBody>
      </p:sp>
      <p:sp>
        <p:nvSpPr>
          <p:cNvPr id="5" name="Content Placeholder 2">
            <a:extLst>
              <a:ext uri="{FF2B5EF4-FFF2-40B4-BE49-F238E27FC236}">
                <a16:creationId xmlns:a16="http://schemas.microsoft.com/office/drawing/2014/main" id="{A794BC9D-B0DB-4FEA-822F-AFA603CFE24E}"/>
              </a:ext>
            </a:extLst>
          </p:cNvPr>
          <p:cNvSpPr txBox="1">
            <a:spLocks/>
          </p:cNvSpPr>
          <p:nvPr/>
        </p:nvSpPr>
        <p:spPr>
          <a:xfrm>
            <a:off x="6243075" y="2850444"/>
            <a:ext cx="5016860" cy="7461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800" dirty="0"/>
              <a:t>Can they count money? Yes…ok, can they count change back? (There is a difference.)</a:t>
            </a:r>
          </a:p>
        </p:txBody>
      </p:sp>
      <p:sp>
        <p:nvSpPr>
          <p:cNvPr id="6" name="Content Placeholder 2">
            <a:extLst>
              <a:ext uri="{FF2B5EF4-FFF2-40B4-BE49-F238E27FC236}">
                <a16:creationId xmlns:a16="http://schemas.microsoft.com/office/drawing/2014/main" id="{F00BAC25-DC9A-4253-A81A-54AA5DC2D03C}"/>
              </a:ext>
            </a:extLst>
          </p:cNvPr>
          <p:cNvSpPr txBox="1">
            <a:spLocks/>
          </p:cNvSpPr>
          <p:nvPr/>
        </p:nvSpPr>
        <p:spPr>
          <a:xfrm>
            <a:off x="6235455" y="3726744"/>
            <a:ext cx="5016860" cy="21254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en-US" sz="1800" dirty="0"/>
              <a:t>Do they pay their bills or does someone else? If they do not, have they ever? If so, what happened?</a:t>
            </a:r>
          </a:p>
          <a:p>
            <a:pPr marL="457200" lvl="1" indent="0" algn="just">
              <a:buNone/>
            </a:pPr>
            <a:r>
              <a:rPr lang="en-US" dirty="0"/>
              <a:t>This gives you more data to document on how their disability hinders their ability to maintain independent living.</a:t>
            </a:r>
          </a:p>
        </p:txBody>
      </p:sp>
    </p:spTree>
    <p:extLst>
      <p:ext uri="{BB962C8B-B14F-4D97-AF65-F5344CB8AC3E}">
        <p14:creationId xmlns:p14="http://schemas.microsoft.com/office/powerpoint/2010/main" val="26830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445A-BE79-49F5-875E-5726CEBAA54B}"/>
              </a:ext>
            </a:extLst>
          </p:cNvPr>
          <p:cNvSpPr>
            <a:spLocks noGrp="1"/>
          </p:cNvSpPr>
          <p:nvPr>
            <p:ph type="title"/>
          </p:nvPr>
        </p:nvSpPr>
        <p:spPr>
          <a:xfrm>
            <a:off x="913795" y="609600"/>
            <a:ext cx="10353761" cy="1326321"/>
          </a:xfrm>
        </p:spPr>
        <p:txBody>
          <a:bodyPr>
            <a:normAutofit/>
          </a:bodyPr>
          <a:lstStyle/>
          <a:p>
            <a:r>
              <a:rPr lang="en-US" dirty="0"/>
              <a:t>What do they like to do?</a:t>
            </a:r>
          </a:p>
        </p:txBody>
      </p:sp>
      <p:pic>
        <p:nvPicPr>
          <p:cNvPr id="4" name="Picture 3" descr="Graphical user interface, text, email&#10;&#10;Description automatically generated">
            <a:extLst>
              <a:ext uri="{FF2B5EF4-FFF2-40B4-BE49-F238E27FC236}">
                <a16:creationId xmlns:a16="http://schemas.microsoft.com/office/drawing/2014/main" id="{CC700C5D-FBDC-47F2-80DA-4073FACC29B5}"/>
              </a:ext>
            </a:extLst>
          </p:cNvPr>
          <p:cNvPicPr/>
          <p:nvPr/>
        </p:nvPicPr>
        <p:blipFill rotWithShape="1">
          <a:blip r:embed="rId3"/>
          <a:srcRect l="23718" t="22336" r="32307" b="50997"/>
          <a:stretch/>
        </p:blipFill>
        <p:spPr bwMode="auto">
          <a:xfrm>
            <a:off x="758308" y="3032760"/>
            <a:ext cx="5421512" cy="211485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26CA1285-8EAC-4A0E-820D-D0560FA3B866}"/>
              </a:ext>
            </a:extLst>
          </p:cNvPr>
          <p:cNvSpPr>
            <a:spLocks noGrp="1"/>
          </p:cNvSpPr>
          <p:nvPr>
            <p:ph idx="1"/>
          </p:nvPr>
        </p:nvSpPr>
        <p:spPr>
          <a:xfrm>
            <a:off x="1038615" y="2027484"/>
            <a:ext cx="5016860" cy="532836"/>
          </a:xfrm>
        </p:spPr>
        <p:txBody>
          <a:bodyPr>
            <a:normAutofit/>
          </a:bodyPr>
          <a:lstStyle/>
          <a:p>
            <a:pPr marL="0" indent="0">
              <a:buNone/>
            </a:pPr>
            <a:r>
              <a:rPr lang="en-US" dirty="0"/>
              <a:t>How do you rephrase these questions?</a:t>
            </a:r>
          </a:p>
        </p:txBody>
      </p:sp>
      <p:sp>
        <p:nvSpPr>
          <p:cNvPr id="7" name="Content Placeholder 2">
            <a:extLst>
              <a:ext uri="{FF2B5EF4-FFF2-40B4-BE49-F238E27FC236}">
                <a16:creationId xmlns:a16="http://schemas.microsoft.com/office/drawing/2014/main" id="{70C96BED-5CD7-48A8-8E36-19A51A671519}"/>
              </a:ext>
            </a:extLst>
          </p:cNvPr>
          <p:cNvSpPr txBox="1">
            <a:spLocks/>
          </p:cNvSpPr>
          <p:nvPr/>
        </p:nvSpPr>
        <p:spPr>
          <a:xfrm>
            <a:off x="6250695" y="2583744"/>
            <a:ext cx="5016860" cy="532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What do you do in the afternoons?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6051C96F-6483-49CB-9577-69099E2E194A}"/>
              </a:ext>
            </a:extLst>
          </p:cNvPr>
          <p:cNvSpPr txBox="1">
            <a:spLocks/>
          </p:cNvSpPr>
          <p:nvPr/>
        </p:nvSpPr>
        <p:spPr>
          <a:xfrm>
            <a:off x="6281174" y="5144064"/>
            <a:ext cx="5148825" cy="10890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Was there something you used to do that you just don</a:t>
            </a:r>
            <a:r>
              <a:rPr lang="en-US" sz="2000" kern="1200" dirty="0">
                <a:effectLst>
                  <a:outerShdw blurRad="50800" dist="38100" dir="2700000" algn="tl">
                    <a:srgbClr val="000000">
                      <a:alpha val="48000"/>
                    </a:srgbClr>
                  </a:outerShdw>
                </a:effectLst>
                <a:latin typeface="Rockwell" panose="02060603020205020403" pitchFamily="18" charset="0"/>
                <a:ea typeface="Times New Roman" panose="02020603050405020304" pitchFamily="18" charset="0"/>
                <a:cs typeface="Times New Roman" panose="02020603050405020304" pitchFamily="18" charset="0"/>
              </a:rPr>
              <a:t>’</a:t>
            </a: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t seem to do anymore?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FD5B28A7-CBFD-4371-B21A-B65EDC10B041}"/>
              </a:ext>
            </a:extLst>
          </p:cNvPr>
          <p:cNvSpPr txBox="1">
            <a:spLocks/>
          </p:cNvSpPr>
          <p:nvPr/>
        </p:nvSpPr>
        <p:spPr>
          <a:xfrm>
            <a:off x="6250695" y="3063804"/>
            <a:ext cx="5016860" cy="532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What do you do on the weekends?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5913107E-7354-445B-879E-CE4B51CB2D03}"/>
              </a:ext>
            </a:extLst>
          </p:cNvPr>
          <p:cNvSpPr txBox="1">
            <a:spLocks/>
          </p:cNvSpPr>
          <p:nvPr/>
        </p:nvSpPr>
        <p:spPr>
          <a:xfrm>
            <a:off x="6243075" y="3589584"/>
            <a:ext cx="5016860" cy="532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Do you collect anything?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C89F1AFF-BFB9-4B64-8883-8B96E4E48DE7}"/>
              </a:ext>
            </a:extLst>
          </p:cNvPr>
          <p:cNvSpPr txBox="1">
            <a:spLocks/>
          </p:cNvSpPr>
          <p:nvPr/>
        </p:nvSpPr>
        <p:spPr>
          <a:xfrm>
            <a:off x="6281175" y="4671624"/>
            <a:ext cx="5016860" cy="532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Where do you like to go?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7509A450-BDBD-49AD-9D5B-C1CC18891A61}"/>
              </a:ext>
            </a:extLst>
          </p:cNvPr>
          <p:cNvSpPr txBox="1">
            <a:spLocks/>
          </p:cNvSpPr>
          <p:nvPr/>
        </p:nvSpPr>
        <p:spPr>
          <a:xfrm>
            <a:off x="6281175" y="4153464"/>
            <a:ext cx="5016860" cy="532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marR="0" lvl="1" indent="0">
              <a:lnSpc>
                <a:spcPct val="120000"/>
              </a:lnSpc>
              <a:spcBef>
                <a:spcPts val="0"/>
              </a:spcBef>
              <a:spcAft>
                <a:spcPts val="0"/>
              </a:spcAft>
              <a:buNone/>
              <a:tabLst>
                <a:tab pos="914400" algn="l"/>
              </a:tabLst>
            </a:pPr>
            <a:r>
              <a:rPr lang="en-US" sz="2000" kern="1200" dirty="0">
                <a:effectLst>
                  <a:outerShdw blurRad="50800" dist="38100" dir="2700000" algn="tl">
                    <a:srgbClr val="000000">
                      <a:alpha val="48000"/>
                    </a:srgbClr>
                  </a:outerShdw>
                </a:effectLst>
                <a:latin typeface="Calibri" panose="020F0502020204030204" pitchFamily="34" charset="0"/>
                <a:ea typeface="Times New Roman" panose="02020603050405020304" pitchFamily="18" charset="0"/>
                <a:cs typeface="Times New Roman" panose="02020603050405020304" pitchFamily="18" charset="0"/>
              </a:rPr>
              <a:t>What do you like to look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0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E2A1-E20A-4A50-8410-9184F899B179}"/>
              </a:ext>
            </a:extLst>
          </p:cNvPr>
          <p:cNvSpPr>
            <a:spLocks noGrp="1"/>
          </p:cNvSpPr>
          <p:nvPr>
            <p:ph type="title"/>
          </p:nvPr>
        </p:nvSpPr>
        <p:spPr>
          <a:xfrm>
            <a:off x="913795" y="609600"/>
            <a:ext cx="10353761" cy="1326321"/>
          </a:xfrm>
        </p:spPr>
        <p:txBody>
          <a:bodyPr>
            <a:normAutofit/>
          </a:bodyPr>
          <a:lstStyle/>
          <a:p>
            <a:r>
              <a:rPr lang="en-US" dirty="0"/>
              <a:t>What are their social activities?</a:t>
            </a:r>
          </a:p>
        </p:txBody>
      </p:sp>
      <p:pic>
        <p:nvPicPr>
          <p:cNvPr id="4" name="Picture 3" descr="Graphical user interface, text, application&#10;&#10;Description automatically generated">
            <a:extLst>
              <a:ext uri="{FF2B5EF4-FFF2-40B4-BE49-F238E27FC236}">
                <a16:creationId xmlns:a16="http://schemas.microsoft.com/office/drawing/2014/main" id="{033371CC-5185-407E-A2B7-3AE0A91A4A10}"/>
              </a:ext>
            </a:extLst>
          </p:cNvPr>
          <p:cNvPicPr/>
          <p:nvPr/>
        </p:nvPicPr>
        <p:blipFill rotWithShape="1">
          <a:blip r:embed="rId3"/>
          <a:srcRect l="23345" t="19145" r="32435" b="13618"/>
          <a:stretch/>
        </p:blipFill>
        <p:spPr bwMode="auto">
          <a:xfrm>
            <a:off x="922020" y="2241414"/>
            <a:ext cx="4892479" cy="398412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BCDA60BE-86A1-45B9-B41A-8816B2CEE852}"/>
              </a:ext>
            </a:extLst>
          </p:cNvPr>
          <p:cNvSpPr>
            <a:spLocks noGrp="1"/>
          </p:cNvSpPr>
          <p:nvPr>
            <p:ph idx="1"/>
          </p:nvPr>
        </p:nvSpPr>
        <p:spPr>
          <a:xfrm>
            <a:off x="6250695" y="2019300"/>
            <a:ext cx="5016860" cy="4305300"/>
          </a:xfrm>
        </p:spPr>
        <p:txBody>
          <a:bodyPr>
            <a:noAutofit/>
          </a:bodyPr>
          <a:lstStyle/>
          <a:p>
            <a:pPr marL="0" indent="0">
              <a:buNone/>
            </a:pPr>
            <a:r>
              <a:rPr lang="en-US" sz="1800" dirty="0"/>
              <a:t>Remember question 15 asked how often they got out of the house and what mode of transportation did they use? Ask leading questions utilizing that information. </a:t>
            </a:r>
          </a:p>
          <a:p>
            <a:pPr marL="0" indent="0">
              <a:buNone/>
            </a:pPr>
            <a:r>
              <a:rPr lang="en-US" sz="1800" dirty="0"/>
              <a:t>They may have told you earlier their aunt drives them to church every Sunday but when you ask if there are places you go on a regular basis, they say no. Relate back to the previous conversation to get more details. </a:t>
            </a:r>
          </a:p>
          <a:p>
            <a:pPr marL="0" indent="0">
              <a:buNone/>
            </a:pPr>
            <a:endParaRPr lang="en-US" sz="1100" dirty="0"/>
          </a:p>
          <a:p>
            <a:pPr marL="0" indent="0">
              <a:buNone/>
            </a:pPr>
            <a:r>
              <a:rPr lang="en-US" sz="1800" dirty="0"/>
              <a:t>It’s also very important to list why they DO NOT socialize with others as well.</a:t>
            </a:r>
          </a:p>
        </p:txBody>
      </p:sp>
    </p:spTree>
    <p:extLst>
      <p:ext uri="{BB962C8B-B14F-4D97-AF65-F5344CB8AC3E}">
        <p14:creationId xmlns:p14="http://schemas.microsoft.com/office/powerpoint/2010/main" val="294098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1F57-6A12-40BE-A4BA-B57F32264108}"/>
              </a:ext>
            </a:extLst>
          </p:cNvPr>
          <p:cNvSpPr>
            <a:spLocks noGrp="1"/>
          </p:cNvSpPr>
          <p:nvPr>
            <p:ph type="title"/>
          </p:nvPr>
        </p:nvSpPr>
        <p:spPr>
          <a:xfrm>
            <a:off x="913795" y="609600"/>
            <a:ext cx="10353761" cy="1326321"/>
          </a:xfrm>
        </p:spPr>
        <p:txBody>
          <a:bodyPr>
            <a:normAutofit/>
          </a:bodyPr>
          <a:lstStyle/>
          <a:p>
            <a:r>
              <a:rPr lang="en-US" dirty="0"/>
              <a:t>Section d: information about abilities</a:t>
            </a:r>
          </a:p>
        </p:txBody>
      </p:sp>
      <p:pic>
        <p:nvPicPr>
          <p:cNvPr id="4" name="Picture 3" descr="Graphical user interface, text, application&#10;&#10;Description automatically generated">
            <a:extLst>
              <a:ext uri="{FF2B5EF4-FFF2-40B4-BE49-F238E27FC236}">
                <a16:creationId xmlns:a16="http://schemas.microsoft.com/office/drawing/2014/main" id="{D1CF61EC-5FBB-4952-B653-21A0C2E69C18}"/>
              </a:ext>
            </a:extLst>
          </p:cNvPr>
          <p:cNvPicPr/>
          <p:nvPr/>
        </p:nvPicPr>
        <p:blipFill rotWithShape="1">
          <a:blip r:embed="rId3"/>
          <a:srcRect l="23418" t="18006" r="32179" b="16179"/>
          <a:stretch/>
        </p:blipFill>
        <p:spPr bwMode="auto">
          <a:xfrm>
            <a:off x="533400" y="2210934"/>
            <a:ext cx="5007533" cy="408318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2AEDDBA3-0BDE-4D98-A765-939180615ADD}"/>
              </a:ext>
            </a:extLst>
          </p:cNvPr>
          <p:cNvSpPr>
            <a:spLocks noGrp="1"/>
          </p:cNvSpPr>
          <p:nvPr>
            <p:ph idx="1"/>
          </p:nvPr>
        </p:nvSpPr>
        <p:spPr>
          <a:xfrm>
            <a:off x="6250695" y="2096064"/>
            <a:ext cx="5016860" cy="4373316"/>
          </a:xfrm>
        </p:spPr>
        <p:txBody>
          <a:bodyPr>
            <a:normAutofit/>
          </a:bodyPr>
          <a:lstStyle/>
          <a:p>
            <a:pPr marL="0" indent="0">
              <a:buNone/>
            </a:pPr>
            <a:r>
              <a:rPr lang="en-US" sz="1800" dirty="0"/>
              <a:t>It might be beneficial to ask specific questions related to the different tasks listed on 20.a. </a:t>
            </a:r>
          </a:p>
          <a:p>
            <a:pPr marL="0" indent="0">
              <a:buNone/>
            </a:pPr>
            <a:r>
              <a:rPr lang="en-US" sz="1800" dirty="0"/>
              <a:t>Claimants tend to exaggerate, for better or worse. </a:t>
            </a:r>
          </a:p>
          <a:p>
            <a:pPr marL="0" indent="0">
              <a:buNone/>
            </a:pPr>
            <a:r>
              <a:rPr lang="en-US" sz="1800" dirty="0"/>
              <a:t>It’s your responsibility to get the most accurate definition of the claimant’s abilities.</a:t>
            </a:r>
          </a:p>
          <a:p>
            <a:pPr marL="0" indent="0">
              <a:buNone/>
            </a:pPr>
            <a:r>
              <a:rPr lang="en-US" sz="1800" dirty="0"/>
              <a:t>It might be beneficial to save this section for last. You will be able to use information gathered from the claimant to complete this section.</a:t>
            </a:r>
          </a:p>
          <a:p>
            <a:pPr marL="0" indent="0">
              <a:buNone/>
            </a:pPr>
            <a:endParaRPr lang="en-US" sz="1800" dirty="0"/>
          </a:p>
        </p:txBody>
      </p:sp>
    </p:spTree>
    <p:extLst>
      <p:ext uri="{BB962C8B-B14F-4D97-AF65-F5344CB8AC3E}">
        <p14:creationId xmlns:p14="http://schemas.microsoft.com/office/powerpoint/2010/main" val="265156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1F57-6A12-40BE-A4BA-B57F32264108}"/>
              </a:ext>
            </a:extLst>
          </p:cNvPr>
          <p:cNvSpPr>
            <a:spLocks noGrp="1"/>
          </p:cNvSpPr>
          <p:nvPr>
            <p:ph type="title"/>
          </p:nvPr>
        </p:nvSpPr>
        <p:spPr>
          <a:xfrm>
            <a:off x="913795" y="609600"/>
            <a:ext cx="10353761" cy="1326321"/>
          </a:xfrm>
        </p:spPr>
        <p:txBody>
          <a:bodyPr>
            <a:normAutofit/>
          </a:bodyPr>
          <a:lstStyle/>
          <a:p>
            <a:r>
              <a:rPr lang="en-US" dirty="0"/>
              <a:t>Section d: information about abilities</a:t>
            </a:r>
          </a:p>
        </p:txBody>
      </p:sp>
      <p:pic>
        <p:nvPicPr>
          <p:cNvPr id="4" name="Picture 3" descr="Graphical user interface, text, application&#10;&#10;Description automatically generated">
            <a:extLst>
              <a:ext uri="{FF2B5EF4-FFF2-40B4-BE49-F238E27FC236}">
                <a16:creationId xmlns:a16="http://schemas.microsoft.com/office/drawing/2014/main" id="{D1CF61EC-5FBB-4952-B653-21A0C2E69C18}"/>
              </a:ext>
            </a:extLst>
          </p:cNvPr>
          <p:cNvPicPr/>
          <p:nvPr/>
        </p:nvPicPr>
        <p:blipFill rotWithShape="1">
          <a:blip r:embed="rId3"/>
          <a:srcRect l="23418" t="18006" r="32179" b="16179"/>
          <a:stretch/>
        </p:blipFill>
        <p:spPr bwMode="auto">
          <a:xfrm>
            <a:off x="533400" y="2210934"/>
            <a:ext cx="5007533" cy="408318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2AEDDBA3-0BDE-4D98-A765-939180615ADD}"/>
              </a:ext>
            </a:extLst>
          </p:cNvPr>
          <p:cNvSpPr>
            <a:spLocks noGrp="1"/>
          </p:cNvSpPr>
          <p:nvPr>
            <p:ph idx="1"/>
          </p:nvPr>
        </p:nvSpPr>
        <p:spPr>
          <a:xfrm>
            <a:off x="6250695" y="1905564"/>
            <a:ext cx="5016860" cy="708096"/>
          </a:xfrm>
        </p:spPr>
        <p:txBody>
          <a:bodyPr>
            <a:normAutofit lnSpcReduction="10000"/>
          </a:bodyPr>
          <a:lstStyle/>
          <a:p>
            <a:pPr marL="0" indent="0">
              <a:buNone/>
            </a:pPr>
            <a:r>
              <a:rPr lang="en-US" sz="1800" dirty="0"/>
              <a:t>Remember to relate these questions to the claimant. </a:t>
            </a:r>
          </a:p>
        </p:txBody>
      </p:sp>
      <p:sp>
        <p:nvSpPr>
          <p:cNvPr id="5" name="Content Placeholder 2">
            <a:extLst>
              <a:ext uri="{FF2B5EF4-FFF2-40B4-BE49-F238E27FC236}">
                <a16:creationId xmlns:a16="http://schemas.microsoft.com/office/drawing/2014/main" id="{F556808A-558E-4470-BA4F-789585E34041}"/>
              </a:ext>
            </a:extLst>
          </p:cNvPr>
          <p:cNvSpPr txBox="1">
            <a:spLocks/>
          </p:cNvSpPr>
          <p:nvPr/>
        </p:nvSpPr>
        <p:spPr>
          <a:xfrm>
            <a:off x="6250695" y="2644704"/>
            <a:ext cx="5016860" cy="15005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sz="1800" dirty="0"/>
              <a:t>For example: How far can you walk before needing to stop and rest?</a:t>
            </a:r>
          </a:p>
          <a:p>
            <a:pPr marL="0" indent="0">
              <a:buFont typeface="Arial" panose="020B0604020202020204" pitchFamily="34" charset="0"/>
              <a:buNone/>
            </a:pPr>
            <a:r>
              <a:rPr lang="en-US" sz="1800" dirty="0"/>
              <a:t>Ask them if they walk places. If they do, where do they walk to? </a:t>
            </a:r>
          </a:p>
        </p:txBody>
      </p:sp>
      <p:sp>
        <p:nvSpPr>
          <p:cNvPr id="6" name="Content Placeholder 2">
            <a:extLst>
              <a:ext uri="{FF2B5EF4-FFF2-40B4-BE49-F238E27FC236}">
                <a16:creationId xmlns:a16="http://schemas.microsoft.com/office/drawing/2014/main" id="{6EAC17E1-A80D-469B-96E3-14A8D34E592E}"/>
              </a:ext>
            </a:extLst>
          </p:cNvPr>
          <p:cNvSpPr txBox="1">
            <a:spLocks/>
          </p:cNvSpPr>
          <p:nvPr/>
        </p:nvSpPr>
        <p:spPr>
          <a:xfrm>
            <a:off x="6243075" y="4137660"/>
            <a:ext cx="5016860" cy="249936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sz="1800" dirty="0"/>
              <a:t>The convenience store…..4 blocks from the house. Do you need to rest before coming back home?</a:t>
            </a:r>
          </a:p>
          <a:p>
            <a:pPr marL="0" indent="0">
              <a:buFont typeface="Arial" panose="020B0604020202020204" pitchFamily="34" charset="0"/>
              <a:buNone/>
            </a:pPr>
            <a:r>
              <a:rPr lang="en-US" sz="1800" dirty="0"/>
              <a:t>Grandma’s house 2 blocks to the stop sign then we turn right and walk to the light and she’s lives across the street. (This is also socialization data.)</a:t>
            </a:r>
          </a:p>
        </p:txBody>
      </p:sp>
    </p:spTree>
    <p:extLst>
      <p:ext uri="{BB962C8B-B14F-4D97-AF65-F5344CB8AC3E}">
        <p14:creationId xmlns:p14="http://schemas.microsoft.com/office/powerpoint/2010/main" val="12638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23C5-62D7-4CEB-95E8-24868C9DAB88}"/>
              </a:ext>
            </a:extLst>
          </p:cNvPr>
          <p:cNvSpPr>
            <a:spLocks noGrp="1"/>
          </p:cNvSpPr>
          <p:nvPr>
            <p:ph type="title"/>
          </p:nvPr>
        </p:nvSpPr>
        <p:spPr>
          <a:xfrm>
            <a:off x="913795" y="609600"/>
            <a:ext cx="10353761" cy="1326321"/>
          </a:xfrm>
        </p:spPr>
        <p:txBody>
          <a:bodyPr>
            <a:normAutofit/>
          </a:bodyPr>
          <a:lstStyle/>
          <a:p>
            <a:r>
              <a:rPr lang="en-US" dirty="0"/>
              <a:t>How do they adapt to stressors? </a:t>
            </a:r>
          </a:p>
        </p:txBody>
      </p:sp>
      <p:pic>
        <p:nvPicPr>
          <p:cNvPr id="4" name="Picture 3" descr="Graphical user interface, text, application, email&#10;&#10;Description automatically generated">
            <a:extLst>
              <a:ext uri="{FF2B5EF4-FFF2-40B4-BE49-F238E27FC236}">
                <a16:creationId xmlns:a16="http://schemas.microsoft.com/office/drawing/2014/main" id="{3B9871BE-7E1B-4423-AD13-BA1675A31956}"/>
              </a:ext>
            </a:extLst>
          </p:cNvPr>
          <p:cNvPicPr/>
          <p:nvPr/>
        </p:nvPicPr>
        <p:blipFill rotWithShape="1">
          <a:blip r:embed="rId3"/>
          <a:srcRect l="23846" t="17778" r="32393" b="20228"/>
          <a:stretch/>
        </p:blipFill>
        <p:spPr bwMode="auto">
          <a:xfrm>
            <a:off x="960120" y="2203314"/>
            <a:ext cx="5008621" cy="393840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55D70418-1713-43CA-B19C-EEE0925B5EDB}"/>
              </a:ext>
            </a:extLst>
          </p:cNvPr>
          <p:cNvSpPr>
            <a:spLocks noGrp="1"/>
          </p:cNvSpPr>
          <p:nvPr>
            <p:ph idx="1"/>
          </p:nvPr>
        </p:nvSpPr>
        <p:spPr>
          <a:xfrm>
            <a:off x="6250695" y="1966524"/>
            <a:ext cx="5016860" cy="1386276"/>
          </a:xfrm>
        </p:spPr>
        <p:txBody>
          <a:bodyPr>
            <a:normAutofit/>
          </a:bodyPr>
          <a:lstStyle/>
          <a:p>
            <a:pPr marL="0" indent="0" algn="just">
              <a:buNone/>
            </a:pPr>
            <a:r>
              <a:rPr lang="en-US" sz="1800" dirty="0"/>
              <a:t>If they have been evicted, fired, or in detention frequently while in school but also state they get along with authority figures, it’s important to document both sides.</a:t>
            </a:r>
          </a:p>
        </p:txBody>
      </p:sp>
      <p:sp>
        <p:nvSpPr>
          <p:cNvPr id="5" name="Content Placeholder 2">
            <a:extLst>
              <a:ext uri="{FF2B5EF4-FFF2-40B4-BE49-F238E27FC236}">
                <a16:creationId xmlns:a16="http://schemas.microsoft.com/office/drawing/2014/main" id="{790F2B18-58F7-40AC-9622-4D7756092107}"/>
              </a:ext>
            </a:extLst>
          </p:cNvPr>
          <p:cNvSpPr txBox="1">
            <a:spLocks/>
          </p:cNvSpPr>
          <p:nvPr/>
        </p:nvSpPr>
        <p:spPr>
          <a:xfrm>
            <a:off x="6250695" y="3536244"/>
            <a:ext cx="5016860" cy="13786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Font typeface="Arial" panose="020B0604020202020204" pitchFamily="34" charset="0"/>
              <a:buNone/>
            </a:pPr>
            <a:r>
              <a:rPr lang="en-US" sz="1800" dirty="0"/>
              <a:t>When asking how they handle stress and changes in routine, give them an example of a few stressful situations and document their responses. </a:t>
            </a:r>
          </a:p>
        </p:txBody>
      </p:sp>
      <p:sp>
        <p:nvSpPr>
          <p:cNvPr id="6" name="Content Placeholder 2">
            <a:extLst>
              <a:ext uri="{FF2B5EF4-FFF2-40B4-BE49-F238E27FC236}">
                <a16:creationId xmlns:a16="http://schemas.microsoft.com/office/drawing/2014/main" id="{F3E03AEF-B7F3-4B26-9AED-F1B6BE992978}"/>
              </a:ext>
            </a:extLst>
          </p:cNvPr>
          <p:cNvSpPr txBox="1">
            <a:spLocks/>
          </p:cNvSpPr>
          <p:nvPr/>
        </p:nvSpPr>
        <p:spPr>
          <a:xfrm>
            <a:off x="6265935" y="5006904"/>
            <a:ext cx="5016860" cy="13176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sz="1800" dirty="0"/>
              <a:t>What is an “unusual” behavior or fear? </a:t>
            </a:r>
          </a:p>
          <a:p>
            <a:pPr marL="0" indent="0">
              <a:buFont typeface="Arial" panose="020B0604020202020204" pitchFamily="34" charset="0"/>
              <a:buNone/>
            </a:pPr>
            <a:r>
              <a:rPr lang="en-US" sz="1800" dirty="0"/>
              <a:t>Do you think the claimant could identify it?</a:t>
            </a:r>
          </a:p>
          <a:p>
            <a:pPr marL="0" indent="0">
              <a:buFont typeface="Arial" panose="020B0604020202020204" pitchFamily="34" charset="0"/>
              <a:buNone/>
            </a:pPr>
            <a:r>
              <a:rPr lang="en-US" sz="1800" dirty="0"/>
              <a:t>What is another way to ask this question? </a:t>
            </a:r>
          </a:p>
        </p:txBody>
      </p:sp>
    </p:spTree>
    <p:extLst>
      <p:ext uri="{BB962C8B-B14F-4D97-AF65-F5344CB8AC3E}">
        <p14:creationId xmlns:p14="http://schemas.microsoft.com/office/powerpoint/2010/main" val="11590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11CD-7975-4C64-86A7-5C002C4B898D}"/>
              </a:ext>
            </a:extLst>
          </p:cNvPr>
          <p:cNvSpPr>
            <a:spLocks noGrp="1"/>
          </p:cNvSpPr>
          <p:nvPr>
            <p:ph type="title"/>
          </p:nvPr>
        </p:nvSpPr>
        <p:spPr>
          <a:xfrm>
            <a:off x="913795" y="609600"/>
            <a:ext cx="10353761" cy="1326321"/>
          </a:xfrm>
        </p:spPr>
        <p:txBody>
          <a:bodyPr>
            <a:normAutofit/>
          </a:bodyPr>
          <a:lstStyle/>
          <a:p>
            <a:r>
              <a:rPr lang="en-US" dirty="0"/>
              <a:t>Do they use adaptive aids?</a:t>
            </a:r>
          </a:p>
        </p:txBody>
      </p:sp>
      <p:pic>
        <p:nvPicPr>
          <p:cNvPr id="4" name="Picture 3" descr="Graphical user interface, text, application&#10;&#10;Description automatically generated">
            <a:extLst>
              <a:ext uri="{FF2B5EF4-FFF2-40B4-BE49-F238E27FC236}">
                <a16:creationId xmlns:a16="http://schemas.microsoft.com/office/drawing/2014/main" id="{2AE2198F-A242-4F4A-82BE-AA4CEFA06020}"/>
              </a:ext>
            </a:extLst>
          </p:cNvPr>
          <p:cNvPicPr/>
          <p:nvPr/>
        </p:nvPicPr>
        <p:blipFill rotWithShape="1">
          <a:blip r:embed="rId3"/>
          <a:srcRect l="23675" t="32669" r="31966" b="26761"/>
          <a:stretch/>
        </p:blipFill>
        <p:spPr bwMode="auto">
          <a:xfrm>
            <a:off x="617220" y="2462823"/>
            <a:ext cx="5416305" cy="287117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7E71A8FB-0279-4556-A97F-4D3EDB8B11F1}"/>
              </a:ext>
            </a:extLst>
          </p:cNvPr>
          <p:cNvSpPr>
            <a:spLocks noGrp="1"/>
          </p:cNvSpPr>
          <p:nvPr>
            <p:ph idx="1"/>
          </p:nvPr>
        </p:nvSpPr>
        <p:spPr>
          <a:xfrm>
            <a:off x="6250695" y="2096064"/>
            <a:ext cx="5016860" cy="3695136"/>
          </a:xfrm>
        </p:spPr>
        <p:txBody>
          <a:bodyPr>
            <a:normAutofit/>
          </a:bodyPr>
          <a:lstStyle/>
          <a:p>
            <a:pPr marL="0" indent="0">
              <a:buNone/>
            </a:pPr>
            <a:r>
              <a:rPr lang="en-US" dirty="0"/>
              <a:t>Please remember, just because you don’t see it doesn’t mean the claimant doesn’t have a prescription for it.</a:t>
            </a:r>
          </a:p>
          <a:p>
            <a:pPr marL="0" indent="0">
              <a:buNone/>
            </a:pPr>
            <a:r>
              <a:rPr lang="en-US" dirty="0"/>
              <a:t>This is very common when it comes to hearing aids and glasses. Other items close to the top of that list are walkers and canes.</a:t>
            </a:r>
          </a:p>
          <a:p>
            <a:pPr marL="0" indent="0">
              <a:buNone/>
            </a:pPr>
            <a:r>
              <a:rPr lang="en-US" dirty="0"/>
              <a:t>Be sure to ask about </a:t>
            </a:r>
            <a:r>
              <a:rPr lang="en-US" u="sng" dirty="0"/>
              <a:t>all</a:t>
            </a:r>
            <a:r>
              <a:rPr lang="en-US" dirty="0"/>
              <a:t> the items on this list.</a:t>
            </a:r>
          </a:p>
        </p:txBody>
      </p:sp>
    </p:spTree>
    <p:extLst>
      <p:ext uri="{BB962C8B-B14F-4D97-AF65-F5344CB8AC3E}">
        <p14:creationId xmlns:p14="http://schemas.microsoft.com/office/powerpoint/2010/main" val="385860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6B4B-34F3-44FB-872D-F636B19B38E9}"/>
              </a:ext>
            </a:extLst>
          </p:cNvPr>
          <p:cNvSpPr>
            <a:spLocks noGrp="1"/>
          </p:cNvSpPr>
          <p:nvPr>
            <p:ph type="title"/>
          </p:nvPr>
        </p:nvSpPr>
        <p:spPr>
          <a:xfrm>
            <a:off x="913795" y="609600"/>
            <a:ext cx="10353761" cy="1326321"/>
          </a:xfrm>
        </p:spPr>
        <p:txBody>
          <a:bodyPr>
            <a:normAutofit/>
          </a:bodyPr>
          <a:lstStyle/>
          <a:p>
            <a:r>
              <a:rPr lang="en-US" dirty="0"/>
              <a:t>Do they take medications?</a:t>
            </a:r>
          </a:p>
        </p:txBody>
      </p:sp>
      <p:pic>
        <p:nvPicPr>
          <p:cNvPr id="4" name="Picture 3" descr="Graphical user interface, application, table&#10;&#10;Description automatically generated">
            <a:extLst>
              <a:ext uri="{FF2B5EF4-FFF2-40B4-BE49-F238E27FC236}">
                <a16:creationId xmlns:a16="http://schemas.microsoft.com/office/drawing/2014/main" id="{41F595F9-3B85-40D0-98B4-F14497BEFDFD}"/>
              </a:ext>
            </a:extLst>
          </p:cNvPr>
          <p:cNvPicPr/>
          <p:nvPr/>
        </p:nvPicPr>
        <p:blipFill rotWithShape="1">
          <a:blip r:embed="rId3"/>
          <a:srcRect l="23503" t="27352" r="32564" b="38768"/>
          <a:stretch/>
        </p:blipFill>
        <p:spPr bwMode="auto">
          <a:xfrm>
            <a:off x="632460" y="2392680"/>
            <a:ext cx="5218185" cy="280416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D69207DF-2438-47D0-82AA-9F7244E780C2}"/>
              </a:ext>
            </a:extLst>
          </p:cNvPr>
          <p:cNvSpPr>
            <a:spLocks noGrp="1"/>
          </p:cNvSpPr>
          <p:nvPr>
            <p:ph idx="1"/>
          </p:nvPr>
        </p:nvSpPr>
        <p:spPr>
          <a:xfrm>
            <a:off x="6448815" y="2103684"/>
            <a:ext cx="5016860" cy="3695136"/>
          </a:xfrm>
        </p:spPr>
        <p:txBody>
          <a:bodyPr>
            <a:normAutofit/>
          </a:bodyPr>
          <a:lstStyle/>
          <a:p>
            <a:pPr marL="0" indent="0">
              <a:buNone/>
            </a:pPr>
            <a:r>
              <a:rPr lang="en-US" dirty="0"/>
              <a:t>Read these questions closely.</a:t>
            </a:r>
          </a:p>
          <a:p>
            <a:pPr marL="0" indent="0">
              <a:buNone/>
            </a:pPr>
            <a:r>
              <a:rPr lang="en-US" dirty="0"/>
              <a:t>The first part of this question asks if they take medication(s), however the remaining parts is inquiring about side effects.</a:t>
            </a:r>
          </a:p>
          <a:p>
            <a:pPr marL="0" indent="0">
              <a:buNone/>
            </a:pPr>
            <a:r>
              <a:rPr lang="en-US" u="sng" dirty="0"/>
              <a:t>Do not</a:t>
            </a:r>
            <a:r>
              <a:rPr lang="en-US" dirty="0"/>
              <a:t> list all their medications here. Only note the medications which cause side effects.</a:t>
            </a:r>
          </a:p>
        </p:txBody>
      </p:sp>
    </p:spTree>
    <p:extLst>
      <p:ext uri="{BB962C8B-B14F-4D97-AF65-F5344CB8AC3E}">
        <p14:creationId xmlns:p14="http://schemas.microsoft.com/office/powerpoint/2010/main" val="334852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14EE-09EA-4AEA-A170-9B3C5D509037}"/>
              </a:ext>
            </a:extLst>
          </p:cNvPr>
          <p:cNvSpPr>
            <a:spLocks noGrp="1"/>
          </p:cNvSpPr>
          <p:nvPr>
            <p:ph type="title"/>
          </p:nvPr>
        </p:nvSpPr>
        <p:spPr>
          <a:xfrm>
            <a:off x="913795" y="609600"/>
            <a:ext cx="10353761" cy="1326321"/>
          </a:xfrm>
        </p:spPr>
        <p:txBody>
          <a:bodyPr>
            <a:normAutofit/>
          </a:bodyPr>
          <a:lstStyle/>
          <a:p>
            <a:r>
              <a:rPr lang="en-US" dirty="0"/>
              <a:t>Section e: remarks</a:t>
            </a:r>
          </a:p>
        </p:txBody>
      </p:sp>
      <p:pic>
        <p:nvPicPr>
          <p:cNvPr id="4" name="Picture 3" descr="Graphical user interface, text, application&#10;&#10;Description automatically generated">
            <a:extLst>
              <a:ext uri="{FF2B5EF4-FFF2-40B4-BE49-F238E27FC236}">
                <a16:creationId xmlns:a16="http://schemas.microsoft.com/office/drawing/2014/main" id="{5DD2DA46-56EF-43C5-9982-243E9AE24B67}"/>
              </a:ext>
            </a:extLst>
          </p:cNvPr>
          <p:cNvPicPr/>
          <p:nvPr/>
        </p:nvPicPr>
        <p:blipFill rotWithShape="1">
          <a:blip r:embed="rId3"/>
          <a:srcRect l="22954" t="25708" r="30955" b="7009"/>
          <a:stretch/>
        </p:blipFill>
        <p:spPr bwMode="auto">
          <a:xfrm>
            <a:off x="1295400" y="2156460"/>
            <a:ext cx="4320540" cy="354765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A0E75C81-73D6-4EE5-94E6-32EDABD89A97}"/>
              </a:ext>
            </a:extLst>
          </p:cNvPr>
          <p:cNvSpPr>
            <a:spLocks noGrp="1"/>
          </p:cNvSpPr>
          <p:nvPr>
            <p:ph idx="1"/>
          </p:nvPr>
        </p:nvSpPr>
        <p:spPr>
          <a:xfrm>
            <a:off x="6250695" y="2096064"/>
            <a:ext cx="5016860" cy="3695136"/>
          </a:xfrm>
        </p:spPr>
        <p:txBody>
          <a:bodyPr>
            <a:normAutofit fontScale="85000" lnSpcReduction="20000"/>
          </a:bodyPr>
          <a:lstStyle/>
          <a:p>
            <a:pPr marL="0" indent="0">
              <a:buNone/>
            </a:pPr>
            <a:r>
              <a:rPr lang="en-US" dirty="0"/>
              <a:t>Fill this area as much as possible. If you have more information than what will fit in this area attach the Word document to the form. At the top of the Word document, it is suggested to note the name of the claimant and the form number. Remember to note the question you are finishing in this area. </a:t>
            </a:r>
          </a:p>
          <a:p>
            <a:pPr marL="0" indent="0">
              <a:buNone/>
            </a:pPr>
            <a:r>
              <a:rPr lang="en-US" dirty="0"/>
              <a:t>You are going to add YOUR information to the bottom of the form since you are filling it out. This is why you use quotation marks in the body of the form. Add any distinguishing characteristics the claimant has when they are completing this form.</a:t>
            </a:r>
          </a:p>
        </p:txBody>
      </p:sp>
    </p:spTree>
    <p:extLst>
      <p:ext uri="{BB962C8B-B14F-4D97-AF65-F5344CB8AC3E}">
        <p14:creationId xmlns:p14="http://schemas.microsoft.com/office/powerpoint/2010/main" val="232428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dirty="0">
                <a:solidFill>
                  <a:srgbClr val="FFFFFF"/>
                </a:solidFill>
                <a:latin typeface="+mj-lt"/>
                <a:ea typeface="+mj-ea"/>
                <a:cs typeface="+mj-cs"/>
              </a:rPr>
              <a:t>The Adult Application Forms</a:t>
            </a:r>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480347" y="1891970"/>
            <a:ext cx="11231306" cy="4671492"/>
          </a:xfrm>
        </p:spPr>
        <p:txBody>
          <a:bodyPr vert="horz" lIns="91440" tIns="45720" rIns="91440" bIns="45720" rtlCol="0" anchor="ctr">
            <a:noAutofit/>
          </a:bodyPr>
          <a:lstStyle/>
          <a:p>
            <a:pPr marL="0" marR="0" indent="0">
              <a:spcBef>
                <a:spcPts val="0"/>
              </a:spcBef>
              <a:spcAft>
                <a:spcPts val="1200"/>
              </a:spcAft>
              <a:buNone/>
            </a:pPr>
            <a:r>
              <a:rPr lang="en-US" sz="1800" dirty="0">
                <a:effectLst/>
              </a:rPr>
              <a:t>3369 Work History Report  </a:t>
            </a:r>
          </a:p>
          <a:p>
            <a:pPr marL="0" marR="0" indent="0">
              <a:spcBef>
                <a:spcPts val="0"/>
              </a:spcBef>
              <a:spcAft>
                <a:spcPts val="1200"/>
              </a:spcAft>
              <a:buNone/>
            </a:pPr>
            <a:r>
              <a:rPr lang="en-US" sz="1800" dirty="0">
                <a:effectLst/>
              </a:rPr>
              <a:t>3381 Medical and Job Worksheet</a:t>
            </a:r>
          </a:p>
          <a:p>
            <a:pPr marL="0" marR="0" indent="0">
              <a:spcBef>
                <a:spcPts val="0"/>
              </a:spcBef>
              <a:spcAft>
                <a:spcPts val="1200"/>
              </a:spcAft>
              <a:buNone/>
            </a:pPr>
            <a:r>
              <a:rPr lang="en-US" sz="1800" dirty="0">
                <a:effectLst/>
              </a:rPr>
              <a:t>16 Social Security Disability Insurance</a:t>
            </a:r>
          </a:p>
          <a:p>
            <a:pPr marL="0" marR="0" indent="0">
              <a:spcBef>
                <a:spcPts val="0"/>
              </a:spcBef>
              <a:spcAft>
                <a:spcPts val="1200"/>
              </a:spcAft>
              <a:buNone/>
            </a:pPr>
            <a:r>
              <a:rPr lang="en-US" sz="1800" dirty="0">
                <a:effectLst/>
              </a:rPr>
              <a:t>8000 Long / 8001 Short Supplemental Security Income</a:t>
            </a:r>
          </a:p>
          <a:p>
            <a:pPr marL="0" marR="0" indent="0">
              <a:spcBef>
                <a:spcPts val="0"/>
              </a:spcBef>
              <a:spcAft>
                <a:spcPts val="1200"/>
              </a:spcAft>
              <a:buNone/>
            </a:pPr>
            <a:r>
              <a:rPr lang="en-US" sz="1800" dirty="0">
                <a:effectLst/>
              </a:rPr>
              <a:t>827 Authorization to Disclose Information</a:t>
            </a:r>
          </a:p>
          <a:p>
            <a:pPr marL="0" marR="0" indent="0">
              <a:spcBef>
                <a:spcPts val="0"/>
              </a:spcBef>
              <a:spcAft>
                <a:spcPts val="1200"/>
              </a:spcAft>
              <a:buNone/>
            </a:pPr>
            <a:r>
              <a:rPr lang="en-US" sz="1800" dirty="0">
                <a:effectLst/>
              </a:rPr>
              <a:t>1696 Appointing Representative</a:t>
            </a:r>
          </a:p>
          <a:p>
            <a:pPr marL="0" marR="0" indent="0">
              <a:spcBef>
                <a:spcPts val="0"/>
              </a:spcBef>
              <a:spcAft>
                <a:spcPts val="1200"/>
              </a:spcAft>
              <a:buNone/>
            </a:pPr>
            <a:r>
              <a:rPr lang="en-US" sz="1800" dirty="0">
                <a:effectLst/>
              </a:rPr>
              <a:t>11 Representative Payee Request</a:t>
            </a:r>
          </a:p>
          <a:p>
            <a:pPr marL="0" marR="0" indent="0">
              <a:spcBef>
                <a:spcPts val="0"/>
              </a:spcBef>
              <a:spcAft>
                <a:spcPts val="1200"/>
              </a:spcAft>
              <a:buNone/>
            </a:pPr>
            <a:r>
              <a:rPr lang="en-US" sz="1800" dirty="0">
                <a:effectLst/>
              </a:rPr>
              <a:t>3288 Consent to Release</a:t>
            </a:r>
          </a:p>
          <a:p>
            <a:pPr marL="0" marR="0" indent="0">
              <a:spcBef>
                <a:spcPts val="0"/>
              </a:spcBef>
              <a:spcAft>
                <a:spcPts val="1200"/>
              </a:spcAft>
              <a:buNone/>
            </a:pPr>
            <a:r>
              <a:rPr lang="en-US" sz="1800" dirty="0">
                <a:effectLst/>
              </a:rPr>
              <a:t>3368 Disability Report</a:t>
            </a:r>
          </a:p>
          <a:p>
            <a:pPr marL="0" marR="0" indent="0">
              <a:spcBef>
                <a:spcPts val="0"/>
              </a:spcBef>
              <a:spcAft>
                <a:spcPts val="1200"/>
              </a:spcAft>
              <a:buNone/>
            </a:pPr>
            <a:r>
              <a:rPr lang="en-US" sz="1800" dirty="0">
                <a:effectLst/>
              </a:rPr>
              <a:t>3373 Function Report</a:t>
            </a:r>
          </a:p>
          <a:p>
            <a:pPr marL="0" marR="0" indent="0">
              <a:spcBef>
                <a:spcPts val="0"/>
              </a:spcBef>
              <a:spcAft>
                <a:spcPts val="1200"/>
              </a:spcAft>
              <a:buNone/>
            </a:pPr>
            <a:r>
              <a:rPr lang="en-US" sz="1800" dirty="0">
                <a:effectLst/>
              </a:rPr>
              <a:t>3380 Function Report 3</a:t>
            </a:r>
            <a:r>
              <a:rPr lang="en-US" sz="1800" baseline="30000" dirty="0">
                <a:effectLst/>
              </a:rPr>
              <a:t>rd</a:t>
            </a:r>
            <a:r>
              <a:rPr lang="en-US" sz="1800" dirty="0">
                <a:effectLst/>
              </a:rPr>
              <a:t> party</a:t>
            </a:r>
          </a:p>
          <a:p>
            <a:pPr marL="0" marR="0" indent="0">
              <a:spcBef>
                <a:spcPts val="0"/>
              </a:spcBef>
              <a:spcAft>
                <a:spcPts val="1200"/>
              </a:spcAft>
              <a:buNone/>
            </a:pPr>
            <a:r>
              <a:rPr lang="en-US" sz="1800" dirty="0">
                <a:effectLst/>
              </a:rPr>
              <a:t>795 Statement of Others</a:t>
            </a:r>
          </a:p>
          <a:p>
            <a:pPr marL="0" marR="0" indent="0">
              <a:spcBef>
                <a:spcPts val="0"/>
              </a:spcBef>
              <a:spcAft>
                <a:spcPts val="6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8289696" y="1608667"/>
            <a:ext cx="3421957" cy="450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11814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03CCA7EF-EEF6-4E54-BDEA-9AC2CE570360}"/>
              </a:ext>
            </a:extLst>
          </p:cNvPr>
          <p:cNvPicPr>
            <a:picLocks noChangeAspect="1"/>
          </p:cNvPicPr>
          <p:nvPr/>
        </p:nvPicPr>
        <p:blipFill rotWithShape="1">
          <a:blip r:embed="rId2">
            <a:alphaModFix amt="35000"/>
            <a:grayscl/>
            <a:extLst>
              <a:ext uri="{28A0092B-C50C-407E-A947-70E740481C1C}">
                <a14:useLocalDpi xmlns:a14="http://schemas.microsoft.com/office/drawing/2010/main" val="0"/>
              </a:ext>
            </a:extLst>
          </a:blip>
          <a:srcRect t="12499" b="12501"/>
          <a:stretch/>
        </p:blipFill>
        <p:spPr>
          <a:xfrm>
            <a:off x="1766888" y="230149"/>
            <a:ext cx="8704342" cy="6470679"/>
          </a:xfrm>
          <a:prstGeom prst="ellipse">
            <a:avLst/>
          </a:prstGeom>
          <a:ln>
            <a:noFill/>
          </a:ln>
          <a:effectLst>
            <a:softEdge rad="112500"/>
          </a:effectLst>
        </p:spPr>
      </p:pic>
    </p:spTree>
    <p:extLst>
      <p:ext uri="{BB962C8B-B14F-4D97-AF65-F5344CB8AC3E}">
        <p14:creationId xmlns:p14="http://schemas.microsoft.com/office/powerpoint/2010/main" val="257934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1F33-5D7D-4E74-8011-D2F0761DD368}"/>
              </a:ext>
            </a:extLst>
          </p:cNvPr>
          <p:cNvSpPr txBox="1">
            <a:spLocks/>
          </p:cNvSpPr>
          <p:nvPr/>
        </p:nvSpPr>
        <p:spPr>
          <a:xfrm>
            <a:off x="2133600" y="914400"/>
            <a:ext cx="3324678" cy="46164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6000" dirty="0"/>
              <a:t>Thank You!</a:t>
            </a:r>
          </a:p>
        </p:txBody>
      </p:sp>
      <p:sp>
        <p:nvSpPr>
          <p:cNvPr id="5" name="Content Placeholder 2">
            <a:extLst>
              <a:ext uri="{FF2B5EF4-FFF2-40B4-BE49-F238E27FC236}">
                <a16:creationId xmlns:a16="http://schemas.microsoft.com/office/drawing/2014/main" id="{8DF393CF-7B7C-4EC9-AEBF-893E4BF5D8C7}"/>
              </a:ext>
            </a:extLst>
          </p:cNvPr>
          <p:cNvSpPr txBox="1">
            <a:spLocks/>
          </p:cNvSpPr>
          <p:nvPr/>
        </p:nvSpPr>
        <p:spPr>
          <a:xfrm>
            <a:off x="5924550" y="971549"/>
            <a:ext cx="4429125" cy="461645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3200" dirty="0"/>
              <a:t>Tracie Sims</a:t>
            </a:r>
          </a:p>
          <a:p>
            <a:pPr marL="0" indent="0">
              <a:buNone/>
            </a:pPr>
            <a:r>
              <a:rPr lang="en-US" sz="3200" dirty="0"/>
              <a:t>tsims@texomacc.org</a:t>
            </a:r>
          </a:p>
        </p:txBody>
      </p:sp>
      <p:pic>
        <p:nvPicPr>
          <p:cNvPr id="8" name="Picture 7" descr="A blue and white logo&#10;&#10;Description automatically generated with low confidence">
            <a:extLst>
              <a:ext uri="{FF2B5EF4-FFF2-40B4-BE49-F238E27FC236}">
                <a16:creationId xmlns:a16="http://schemas.microsoft.com/office/drawing/2014/main" id="{036B1A8F-24C6-4271-BBCE-B3267E00B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032" y="5538592"/>
            <a:ext cx="4648200" cy="1054100"/>
          </a:xfrm>
          <a:prstGeom prst="rect">
            <a:avLst/>
          </a:prstGeom>
          <a:ln>
            <a:noFill/>
          </a:ln>
          <a:effectLst>
            <a:softEdge rad="112500"/>
          </a:effectLst>
        </p:spPr>
      </p:pic>
    </p:spTree>
    <p:extLst>
      <p:ext uri="{BB962C8B-B14F-4D97-AF65-F5344CB8AC3E}">
        <p14:creationId xmlns:p14="http://schemas.microsoft.com/office/powerpoint/2010/main" val="38869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dirty="0">
                <a:solidFill>
                  <a:srgbClr val="FFFFFF"/>
                </a:solidFill>
                <a:latin typeface="+mj-lt"/>
                <a:ea typeface="+mj-ea"/>
                <a:cs typeface="+mj-cs"/>
              </a:rPr>
              <a:t>The Child Application</a:t>
            </a:r>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480347" y="1891970"/>
            <a:ext cx="11231306" cy="4671492"/>
          </a:xfrm>
        </p:spPr>
        <p:txBody>
          <a:bodyPr vert="horz" lIns="91440" tIns="45720" rIns="91440" bIns="45720" rtlCol="0" anchor="ctr">
            <a:noAutofit/>
          </a:bodyPr>
          <a:lstStyle/>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Child Referral</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Client Specific Data</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Possible Applications needed </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Initial Contact – Phone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Confirming the referral</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Identifying needed documentation for application</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Mail Face to Face appointment letter with 3819 Medical and School worksheet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Scheduling the initial application appointment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Initial Application Appointment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16 RSDI / 8000 SSI Long / 8001 SSI Short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827 Auth to Disc / 1696 Appointing Rep / 11 Rep Payee Req / 3288 Consent to Release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Application appointment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3820 Disability Report Child / 2275-2279 Function Report Child (appr age) / 3881 Questionnaire for Children 	Claimant</a:t>
            </a: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8289696" y="1608667"/>
            <a:ext cx="3421957" cy="450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121633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dirty="0">
                <a:solidFill>
                  <a:srgbClr val="FFFFFF"/>
                </a:solidFill>
                <a:latin typeface="+mj-lt"/>
                <a:ea typeface="+mj-ea"/>
                <a:cs typeface="+mj-cs"/>
              </a:rPr>
              <a:t>The Child Application Forms</a:t>
            </a:r>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480347" y="1891970"/>
            <a:ext cx="11231306" cy="4671492"/>
          </a:xfrm>
        </p:spPr>
        <p:txBody>
          <a:bodyPr vert="horz" lIns="91440" tIns="45720" rIns="91440" bIns="45720" rtlCol="0" anchor="ctr">
            <a:noAutofit/>
          </a:bodyPr>
          <a:lstStyle/>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3819 Medical and School worksheet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16 Social Security Disability Insurance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8000 Long / 8001 Short Supplement Security Income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827 Authorization to Disclose Information</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1696 Appointing Representative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11 Representative Payee Request</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3288 Consent to Release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3820 Disability Report Child</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2275-2279 Function Report Child (appropriate to age)</a:t>
            </a: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3881 Questionnaire for Children Claimant</a:t>
            </a:r>
          </a:p>
          <a:p>
            <a:pPr marL="0" indent="0">
              <a:spcBef>
                <a:spcPts val="0"/>
              </a:spcBef>
              <a:spcAft>
                <a:spcPts val="600"/>
              </a:spcAft>
              <a:buNone/>
            </a:pPr>
            <a:r>
              <a:rPr lang="en-US" sz="1800" dirty="0">
                <a:effectLst/>
              </a:rPr>
              <a:t>795 Statement of Others</a:t>
            </a:r>
          </a:p>
          <a:p>
            <a:pPr marL="0" marR="0" indent="0">
              <a:spcBef>
                <a:spcPts val="0"/>
              </a:spcBef>
              <a:spcAft>
                <a:spcPts val="6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8289696" y="1608667"/>
            <a:ext cx="3421957" cy="450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369427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dirty="0">
                <a:solidFill>
                  <a:srgbClr val="FFFFFF"/>
                </a:solidFill>
                <a:latin typeface="+mj-lt"/>
                <a:ea typeface="+mj-ea"/>
                <a:cs typeface="+mj-cs"/>
              </a:rPr>
              <a:t>Supporting Documentation</a:t>
            </a:r>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480347" y="1891970"/>
            <a:ext cx="11231306" cy="4671492"/>
          </a:xfrm>
        </p:spPr>
        <p:txBody>
          <a:bodyPr vert="horz" lIns="91440" tIns="45720" rIns="91440" bIns="45720" rtlCol="0" anchor="ctr">
            <a:noAutofit/>
          </a:bodyPr>
          <a:lstStyle/>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Supporting Documentation?</a:t>
            </a:r>
          </a:p>
          <a:p>
            <a:pPr marL="0" marR="0" indent="0">
              <a:spcBef>
                <a:spcPts val="0"/>
              </a:spcBef>
              <a:spcAft>
                <a:spcPts val="600"/>
              </a:spcAft>
              <a:buNone/>
            </a:pPr>
            <a:endParaRPr lang="en-US" sz="1800" dirty="0">
              <a:latin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latin typeface="Calibri" panose="020F0502020204030204" pitchFamily="34" charset="0"/>
                <a:cs typeface="Times New Roman" panose="02020603050405020304" pitchFamily="18" charset="0"/>
              </a:rPr>
              <a:t>Supporting documentation are documents which give support to the proof of the claimed diagnoses.</a:t>
            </a:r>
          </a:p>
          <a:p>
            <a:pPr marL="0" marR="0" indent="0">
              <a:spcBef>
                <a:spcPts val="0"/>
              </a:spcBef>
              <a:spcAft>
                <a:spcPts val="600"/>
              </a:spcAft>
              <a:buNone/>
            </a:pPr>
            <a:endParaRPr lang="en-US" sz="1800" dirty="0">
              <a:latin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Calibri" panose="020F0502020204030204" pitchFamily="34" charset="0"/>
                <a:cs typeface="Times New Roman" panose="02020603050405020304" pitchFamily="18" charset="0"/>
              </a:rPr>
              <a:t>When applying for </a:t>
            </a:r>
            <a:r>
              <a:rPr lang="en-US" sz="1800" dirty="0">
                <a:latin typeface="Calibri" panose="020F0502020204030204" pitchFamily="34" charset="0"/>
                <a:cs typeface="Times New Roman" panose="02020603050405020304" pitchFamily="18" charset="0"/>
              </a:rPr>
              <a:t>SSA benefits it is very important to remember you are applying for the individual as a whole entity. The application is meant to give a full look at the individual: Mental, Physical, Emotional, Intellectual.</a:t>
            </a:r>
          </a:p>
          <a:p>
            <a:pPr marL="0" marR="0" indent="0">
              <a:spcBef>
                <a:spcPts val="0"/>
              </a:spcBef>
              <a:spcAft>
                <a:spcPts val="600"/>
              </a:spcAft>
              <a:buNone/>
            </a:pPr>
            <a:endParaRPr lang="en-US" sz="1800" dirty="0">
              <a:latin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Calibri" panose="020F0502020204030204" pitchFamily="34" charset="0"/>
                <a:cs typeface="Times New Roman" panose="02020603050405020304" pitchFamily="18" charset="0"/>
              </a:rPr>
              <a:t>Supporting documentation can be any form of validation of the person. Medical records, ps</a:t>
            </a:r>
            <a:r>
              <a:rPr lang="en-US" sz="1800" dirty="0">
                <a:latin typeface="Calibri" panose="020F0502020204030204" pitchFamily="34" charset="0"/>
                <a:cs typeface="Times New Roman" panose="02020603050405020304" pitchFamily="18" charset="0"/>
              </a:rPr>
              <a:t>ychiatric records, dental records, inpatient/outpatient, diary, school records,  and any type of testing completed.</a:t>
            </a:r>
          </a:p>
          <a:p>
            <a:pPr marL="0" marR="0" indent="0">
              <a:spcBef>
                <a:spcPts val="0"/>
              </a:spcBef>
              <a:spcAft>
                <a:spcPts val="600"/>
              </a:spcAft>
              <a:buNone/>
            </a:pPr>
            <a:endParaRPr lang="en-US" sz="1800" dirty="0">
              <a:latin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Calibri" panose="020F0502020204030204" pitchFamily="34" charset="0"/>
                <a:cs typeface="Times New Roman" panose="02020603050405020304" pitchFamily="18" charset="0"/>
              </a:rPr>
              <a:t>The more documentation you can obtain and provide at the beginning of the case, the stronger the case will be and the less of a chance you will have to make an </a:t>
            </a:r>
            <a:r>
              <a:rPr lang="en-US" sz="1800">
                <a:effectLst/>
                <a:latin typeface="Calibri" panose="020F0502020204030204" pitchFamily="34" charset="0"/>
                <a:cs typeface="Times New Roman" panose="02020603050405020304" pitchFamily="18" charset="0"/>
              </a:rPr>
              <a:t>appeal.</a:t>
            </a:r>
          </a:p>
          <a:p>
            <a:pPr marL="0" marR="0" indent="0">
              <a:spcBef>
                <a:spcPts val="0"/>
              </a:spcBef>
              <a:spcAft>
                <a:spcPts val="600"/>
              </a:spcAft>
              <a:buNone/>
            </a:pPr>
            <a:endParaRPr lang="en-US" sz="1800" dirty="0">
              <a:effectLst/>
              <a:latin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Calibri" panose="020F0502020204030204" pitchFamily="34" charset="0"/>
                <a:cs typeface="Times New Roman" panose="02020603050405020304" pitchFamily="18" charset="0"/>
              </a:rPr>
              <a:t>Make sure to let the </a:t>
            </a:r>
            <a:r>
              <a:rPr lang="en-US" sz="1800" dirty="0">
                <a:latin typeface="Calibri" panose="020F0502020204030204" pitchFamily="34" charset="0"/>
                <a:cs typeface="Times New Roman" panose="02020603050405020304" pitchFamily="18" charset="0"/>
              </a:rPr>
              <a:t>individual and their actively involved family/friend(s) know to continue to collect documentation after the application has been submitted. If the claim is denied, this documentation shows the continued need for intervention.</a:t>
            </a:r>
            <a:endParaRPr lang="en-US" sz="1800" dirty="0">
              <a:effectLst/>
            </a:endParaRPr>
          </a:p>
          <a:p>
            <a:pPr marL="0" marR="0" indent="0">
              <a:spcBef>
                <a:spcPts val="0"/>
              </a:spcBef>
              <a:spcAft>
                <a:spcPts val="6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8289696" y="1608667"/>
            <a:ext cx="3421957" cy="450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167038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logo&#10;&#10;Description automatically generated with low confidence">
            <a:extLst>
              <a:ext uri="{FF2B5EF4-FFF2-40B4-BE49-F238E27FC236}">
                <a16:creationId xmlns:a16="http://schemas.microsoft.com/office/drawing/2014/main" id="{F71E651C-E859-41A4-B5EC-66E2BFAC6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0" y="218133"/>
            <a:ext cx="2522883" cy="572129"/>
          </a:xfrm>
          <a:prstGeom prst="rect">
            <a:avLst/>
          </a:prstGeom>
          <a:effectLst>
            <a:softEdge rad="88900"/>
          </a:effectLst>
        </p:spPr>
      </p:pic>
      <p:sp>
        <p:nvSpPr>
          <p:cNvPr id="3" name="Title 2">
            <a:extLst>
              <a:ext uri="{FF2B5EF4-FFF2-40B4-BE49-F238E27FC236}">
                <a16:creationId xmlns:a16="http://schemas.microsoft.com/office/drawing/2014/main" id="{79FEE9E6-D40F-4E26-8493-7E65CEC22CFB}"/>
              </a:ext>
            </a:extLst>
          </p:cNvPr>
          <p:cNvSpPr>
            <a:spLocks noGrp="1"/>
          </p:cNvSpPr>
          <p:nvPr>
            <p:ph type="ctrTitle"/>
          </p:nvPr>
        </p:nvSpPr>
        <p:spPr>
          <a:xfrm>
            <a:off x="1595269" y="1122362"/>
            <a:ext cx="9001462" cy="3167698"/>
          </a:xfrm>
        </p:spPr>
        <p:txBody>
          <a:bodyPr>
            <a:normAutofit/>
          </a:bodyPr>
          <a:lstStyle/>
          <a:p>
            <a:r>
              <a:rPr lang="en-US" sz="8000" dirty="0"/>
              <a:t>The Function Report</a:t>
            </a:r>
          </a:p>
        </p:txBody>
      </p:sp>
      <p:sp>
        <p:nvSpPr>
          <p:cNvPr id="4" name="Subtitle 3">
            <a:extLst>
              <a:ext uri="{FF2B5EF4-FFF2-40B4-BE49-F238E27FC236}">
                <a16:creationId xmlns:a16="http://schemas.microsoft.com/office/drawing/2014/main" id="{7BFC9BD0-B0E9-432E-A292-E971D41EF85E}"/>
              </a:ext>
            </a:extLst>
          </p:cNvPr>
          <p:cNvSpPr>
            <a:spLocks noGrp="1"/>
          </p:cNvSpPr>
          <p:nvPr>
            <p:ph type="subTitle" idx="1"/>
          </p:nvPr>
        </p:nvSpPr>
        <p:spPr>
          <a:xfrm>
            <a:off x="2258333" y="4450079"/>
            <a:ext cx="7773308" cy="791391"/>
          </a:xfrm>
        </p:spPr>
        <p:txBody>
          <a:bodyPr/>
          <a:lstStyle/>
          <a:p>
            <a:r>
              <a:rPr lang="en-US" dirty="0"/>
              <a:t>Presented by: Tracie Sims</a:t>
            </a:r>
          </a:p>
        </p:txBody>
      </p:sp>
    </p:spTree>
    <p:extLst>
      <p:ext uri="{BB962C8B-B14F-4D97-AF65-F5344CB8AC3E}">
        <p14:creationId xmlns:p14="http://schemas.microsoft.com/office/powerpoint/2010/main" val="198070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30F92-C4D5-43EE-A7F9-C4816F478CA9}"/>
              </a:ext>
            </a:extLst>
          </p:cNvPr>
          <p:cNvSpPr>
            <a:spLocks noGrp="1"/>
          </p:cNvSpPr>
          <p:nvPr>
            <p:ph type="title"/>
          </p:nvPr>
        </p:nvSpPr>
        <p:spPr>
          <a:xfrm>
            <a:off x="913796" y="927100"/>
            <a:ext cx="3418766" cy="4616450"/>
          </a:xfrm>
        </p:spPr>
        <p:txBody>
          <a:bodyPr>
            <a:normAutofit/>
          </a:bodyPr>
          <a:lstStyle/>
          <a:p>
            <a:r>
              <a:rPr lang="en-US" sz="3200" dirty="0"/>
              <a:t>What </a:t>
            </a:r>
            <a:br>
              <a:rPr lang="en-US" sz="3200" dirty="0"/>
            </a:br>
            <a:r>
              <a:rPr lang="en-US" sz="3200" dirty="0"/>
              <a:t>is </a:t>
            </a:r>
            <a:br>
              <a:rPr lang="en-US" sz="3200" dirty="0"/>
            </a:br>
            <a:r>
              <a:rPr lang="en-US" sz="3200" dirty="0"/>
              <a:t>a </a:t>
            </a:r>
            <a:br>
              <a:rPr lang="en-US" sz="3200" dirty="0"/>
            </a:br>
            <a:r>
              <a:rPr lang="en-US" sz="3200" dirty="0"/>
              <a:t>function report</a:t>
            </a:r>
            <a:br>
              <a:rPr lang="en-US" sz="3200" dirty="0"/>
            </a:br>
            <a:r>
              <a:rPr lang="en-US" sz="1600" dirty="0"/>
              <a:t>(Form 3373)</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0B1285-9366-4FD6-8592-E29B7F99E291}"/>
              </a:ext>
            </a:extLst>
          </p:cNvPr>
          <p:cNvSpPr>
            <a:spLocks noGrp="1"/>
          </p:cNvSpPr>
          <p:nvPr>
            <p:ph idx="1"/>
          </p:nvPr>
        </p:nvSpPr>
        <p:spPr>
          <a:xfrm>
            <a:off x="4976029" y="971549"/>
            <a:ext cx="6291528" cy="4423412"/>
          </a:xfrm>
        </p:spPr>
        <p:txBody>
          <a:bodyPr anchor="ctr">
            <a:normAutofit/>
          </a:bodyPr>
          <a:lstStyle/>
          <a:p>
            <a:pPr marL="0" indent="0" algn="just">
              <a:buNone/>
            </a:pPr>
            <a:r>
              <a:rPr lang="en-US" dirty="0"/>
              <a:t>This form documents how the claimant’s illnesses, injuries, or conditions limits their activities.</a:t>
            </a:r>
          </a:p>
          <a:p>
            <a:pPr marL="0" indent="0" algn="ctr">
              <a:buNone/>
            </a:pPr>
            <a:endParaRPr lang="en-US" dirty="0"/>
          </a:p>
          <a:p>
            <a:pPr marL="0" indent="0" algn="just">
              <a:buNone/>
            </a:pPr>
            <a:r>
              <a:rPr lang="en-US" dirty="0"/>
              <a:t>Form 3373 tells SSA how the claimant is disabled and unable to make Substantial Gainful Activity, SGA. SSA does not use a diagnosis to identify the claimant as disabled but how that diagnosis affects the claimant’s ability to function in their daily life.</a:t>
            </a:r>
          </a:p>
        </p:txBody>
      </p:sp>
    </p:spTree>
    <p:extLst>
      <p:ext uri="{BB962C8B-B14F-4D97-AF65-F5344CB8AC3E}">
        <p14:creationId xmlns:p14="http://schemas.microsoft.com/office/powerpoint/2010/main" val="17543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AE348-ED36-46F4-9945-A009546F5B0B}"/>
              </a:ext>
            </a:extLst>
          </p:cNvPr>
          <p:cNvSpPr>
            <a:spLocks noGrp="1"/>
          </p:cNvSpPr>
          <p:nvPr>
            <p:ph type="title"/>
          </p:nvPr>
        </p:nvSpPr>
        <p:spPr>
          <a:xfrm>
            <a:off x="913796" y="927100"/>
            <a:ext cx="3418766" cy="4616450"/>
          </a:xfrm>
        </p:spPr>
        <p:txBody>
          <a:bodyPr>
            <a:normAutofit/>
          </a:bodyPr>
          <a:lstStyle/>
          <a:p>
            <a:r>
              <a:rPr lang="en-US" dirty="0"/>
              <a:t>How to complete form 3373</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A5F54-134B-447B-87C1-7812F9FA0DF2}"/>
              </a:ext>
            </a:extLst>
          </p:cNvPr>
          <p:cNvSpPr>
            <a:spLocks noGrp="1"/>
          </p:cNvSpPr>
          <p:nvPr>
            <p:ph idx="1"/>
          </p:nvPr>
        </p:nvSpPr>
        <p:spPr>
          <a:xfrm>
            <a:off x="4976029" y="971549"/>
            <a:ext cx="6291528" cy="4616450"/>
          </a:xfrm>
        </p:spPr>
        <p:txBody>
          <a:bodyPr anchor="ctr">
            <a:normAutofit/>
          </a:bodyPr>
          <a:lstStyle/>
          <a:p>
            <a:pPr algn="just">
              <a:lnSpc>
                <a:spcPct val="110000"/>
              </a:lnSpc>
            </a:pPr>
            <a:r>
              <a:rPr lang="en-US" sz="1900" dirty="0"/>
              <a:t>Print or Type</a:t>
            </a:r>
          </a:p>
          <a:p>
            <a:pPr algn="just">
              <a:lnSpc>
                <a:spcPct val="110000"/>
              </a:lnSpc>
            </a:pPr>
            <a:r>
              <a:rPr lang="en-US" sz="1900" dirty="0"/>
              <a:t>DO NOT LEAVE BLANK ANSWERS – If you do not know the answer or the answer is “none” or “does not apply”, please write “don’t know” or “none” or “does not apply.”</a:t>
            </a:r>
          </a:p>
          <a:p>
            <a:pPr algn="just">
              <a:lnSpc>
                <a:spcPct val="110000"/>
              </a:lnSpc>
            </a:pPr>
            <a:r>
              <a:rPr lang="en-US" sz="1900" dirty="0"/>
              <a:t>Do not ask a doctor or hospital to complete this form</a:t>
            </a:r>
          </a:p>
          <a:p>
            <a:pPr algn="just">
              <a:lnSpc>
                <a:spcPct val="110000"/>
              </a:lnSpc>
            </a:pPr>
            <a:r>
              <a:rPr lang="en-US" sz="1900" dirty="0"/>
              <a:t>Be sure to explain an answer if the answer asks for an explanation, or if you think you need to explain an answer.</a:t>
            </a:r>
          </a:p>
          <a:p>
            <a:pPr algn="just">
              <a:lnSpc>
                <a:spcPct val="110000"/>
              </a:lnSpc>
            </a:pPr>
            <a:r>
              <a:rPr lang="en-US" sz="1900" dirty="0"/>
              <a:t>If more space is needed to answer any questions, use the ‘Remarks’ section on Page 10, and show the number of the question being answered.</a:t>
            </a:r>
          </a:p>
        </p:txBody>
      </p:sp>
    </p:spTree>
    <p:extLst>
      <p:ext uri="{BB962C8B-B14F-4D97-AF65-F5344CB8AC3E}">
        <p14:creationId xmlns:p14="http://schemas.microsoft.com/office/powerpoint/2010/main" val="9130394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108</TotalTime>
  <Words>2247</Words>
  <Application>Microsoft Office PowerPoint</Application>
  <PresentationFormat>Widescreen</PresentationFormat>
  <Paragraphs>192</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Bookman Old Style</vt:lpstr>
      <vt:lpstr>Calibri</vt:lpstr>
      <vt:lpstr>Calibri Light</vt:lpstr>
      <vt:lpstr>Rockwell</vt:lpstr>
      <vt:lpstr>Times New Roman</vt:lpstr>
      <vt:lpstr>Office Theme</vt:lpstr>
      <vt:lpstr>Damask</vt:lpstr>
      <vt:lpstr>TEXAS  CBO</vt:lpstr>
      <vt:lpstr>The Adult Application</vt:lpstr>
      <vt:lpstr>The Adult Application Forms</vt:lpstr>
      <vt:lpstr>The Child Application</vt:lpstr>
      <vt:lpstr>The Child Application Forms</vt:lpstr>
      <vt:lpstr>Supporting Documentation</vt:lpstr>
      <vt:lpstr>The Function Report</vt:lpstr>
      <vt:lpstr>What  is  a  function report (Form 3373)</vt:lpstr>
      <vt:lpstr>How to complete form 3373</vt:lpstr>
      <vt:lpstr>How to complete form 3373 Cont.</vt:lpstr>
      <vt:lpstr>PowerPoint Presentation</vt:lpstr>
      <vt:lpstr>Section A General information</vt:lpstr>
      <vt:lpstr>Section B: information about your condition</vt:lpstr>
      <vt:lpstr>Section c: information about daily activities</vt:lpstr>
      <vt:lpstr>What do they do for others?</vt:lpstr>
      <vt:lpstr>How’s their hygiene?</vt:lpstr>
      <vt:lpstr>Making food for themselves</vt:lpstr>
      <vt:lpstr>Do they do Chores?</vt:lpstr>
      <vt:lpstr>How do they Get around?</vt:lpstr>
      <vt:lpstr>Who Does the Shopping?</vt:lpstr>
      <vt:lpstr>How do they handle money?</vt:lpstr>
      <vt:lpstr>What do they like to do?</vt:lpstr>
      <vt:lpstr>What are their social activities?</vt:lpstr>
      <vt:lpstr>Section d: information about abilities</vt:lpstr>
      <vt:lpstr>Section d: information about abilities</vt:lpstr>
      <vt:lpstr>How do they adapt to stressors? </vt:lpstr>
      <vt:lpstr>Do they use adaptive aids?</vt:lpstr>
      <vt:lpstr>Do they take medications?</vt:lpstr>
      <vt:lpstr>Section e: remarks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Tracie Sims</dc:creator>
  <cp:lastModifiedBy>Tracie Sims</cp:lastModifiedBy>
  <cp:revision>4</cp:revision>
  <dcterms:created xsi:type="dcterms:W3CDTF">2022-06-14T23:57:41Z</dcterms:created>
  <dcterms:modified xsi:type="dcterms:W3CDTF">2023-03-31T17:54:31Z</dcterms:modified>
</cp:coreProperties>
</file>