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749" r:id="rId3"/>
  </p:sldMasterIdLst>
  <p:sldIdLst>
    <p:sldId id="377"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38" r:id="rId18"/>
    <p:sldId id="352" r:id="rId19"/>
    <p:sldId id="353" r:id="rId20"/>
    <p:sldId id="354" r:id="rId21"/>
    <p:sldId id="355" r:id="rId22"/>
    <p:sldId id="356" r:id="rId23"/>
    <p:sldId id="357" r:id="rId24"/>
    <p:sldId id="358" r:id="rId25"/>
    <p:sldId id="359" r:id="rId26"/>
    <p:sldId id="360" r:id="rId27"/>
    <p:sldId id="361" r:id="rId28"/>
    <p:sldId id="362" r:id="rId29"/>
    <p:sldId id="363" r:id="rId30"/>
    <p:sldId id="364" r:id="rId31"/>
    <p:sldId id="365" r:id="rId32"/>
    <p:sldId id="366" r:id="rId33"/>
    <p:sldId id="367" r:id="rId34"/>
    <p:sldId id="368" r:id="rId35"/>
    <p:sldId id="369" r:id="rId36"/>
    <p:sldId id="370" r:id="rId37"/>
    <p:sldId id="371" r:id="rId38"/>
    <p:sldId id="372" r:id="rId39"/>
    <p:sldId id="3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 id="289" r:id="rId56"/>
    <p:sldId id="290" r:id="rId57"/>
    <p:sldId id="291" r:id="rId58"/>
    <p:sldId id="292" r:id="rId59"/>
    <p:sldId id="293" r:id="rId60"/>
    <p:sldId id="294" r:id="rId61"/>
    <p:sldId id="295" r:id="rId62"/>
    <p:sldId id="296" r:id="rId63"/>
    <p:sldId id="297" r:id="rId64"/>
    <p:sldId id="298" r:id="rId65"/>
    <p:sldId id="299" r:id="rId66"/>
    <p:sldId id="300" r:id="rId67"/>
    <p:sldId id="301" r:id="rId68"/>
    <p:sldId id="302" r:id="rId69"/>
    <p:sldId id="303" r:id="rId70"/>
    <p:sldId id="304" r:id="rId71"/>
    <p:sldId id="374" r:id="rId72"/>
    <p:sldId id="305" r:id="rId73"/>
    <p:sldId id="306" r:id="rId74"/>
    <p:sldId id="307" r:id="rId75"/>
    <p:sldId id="308" r:id="rId76"/>
    <p:sldId id="309" r:id="rId77"/>
    <p:sldId id="310" r:id="rId78"/>
    <p:sldId id="311" r:id="rId79"/>
    <p:sldId id="312" r:id="rId80"/>
    <p:sldId id="313" r:id="rId81"/>
    <p:sldId id="314" r:id="rId82"/>
    <p:sldId id="315" r:id="rId83"/>
    <p:sldId id="316" r:id="rId84"/>
    <p:sldId id="317" r:id="rId85"/>
    <p:sldId id="318" r:id="rId86"/>
    <p:sldId id="319" r:id="rId87"/>
    <p:sldId id="320" r:id="rId88"/>
    <p:sldId id="321" r:id="rId89"/>
    <p:sldId id="322" r:id="rId90"/>
    <p:sldId id="323" r:id="rId91"/>
    <p:sldId id="324" r:id="rId92"/>
    <p:sldId id="325" r:id="rId93"/>
    <p:sldId id="326" r:id="rId94"/>
    <p:sldId id="327" r:id="rId95"/>
    <p:sldId id="328" r:id="rId96"/>
    <p:sldId id="329" r:id="rId97"/>
    <p:sldId id="330" r:id="rId98"/>
    <p:sldId id="331" r:id="rId99"/>
    <p:sldId id="332" r:id="rId100"/>
    <p:sldId id="333" r:id="rId101"/>
    <p:sldId id="334" r:id="rId102"/>
    <p:sldId id="335" r:id="rId103"/>
    <p:sldId id="336" r:id="rId104"/>
    <p:sldId id="337" r:id="rId105"/>
    <p:sldId id="375"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9" d="100"/>
          <a:sy n="99" d="100"/>
        </p:scale>
        <p:origin x="42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presProps" Target="pres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7058-42EC-4FA1-8C09-4255411F4F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7622B0-D073-433F-A9F5-81D6F9FF75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95AE94-DB3F-4382-AC8D-20BA81C5B541}"/>
              </a:ext>
            </a:extLst>
          </p:cNvPr>
          <p:cNvSpPr>
            <a:spLocks noGrp="1"/>
          </p:cNvSpPr>
          <p:nvPr>
            <p:ph type="dt" sz="half" idx="10"/>
          </p:nvPr>
        </p:nvSpPr>
        <p:spPr/>
        <p:txBody>
          <a:bodyPr/>
          <a:lstStyle/>
          <a:p>
            <a:fld id="{74A05CAD-2886-44FD-B6D7-405B7879FEE9}" type="datetimeFigureOut">
              <a:rPr lang="en-US" smtClean="0"/>
              <a:t>1/18/2024</a:t>
            </a:fld>
            <a:endParaRPr lang="en-US"/>
          </a:p>
        </p:txBody>
      </p:sp>
      <p:sp>
        <p:nvSpPr>
          <p:cNvPr id="5" name="Footer Placeholder 4">
            <a:extLst>
              <a:ext uri="{FF2B5EF4-FFF2-40B4-BE49-F238E27FC236}">
                <a16:creationId xmlns:a16="http://schemas.microsoft.com/office/drawing/2014/main" id="{5A8980F5-F737-4F9B-96D4-7E98C7109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FC75B-61BD-43F0-B2D3-53F984C2F4EF}"/>
              </a:ext>
            </a:extLst>
          </p:cNvPr>
          <p:cNvSpPr>
            <a:spLocks noGrp="1"/>
          </p:cNvSpPr>
          <p:nvPr>
            <p:ph type="sldNum" sz="quarter" idx="12"/>
          </p:nvPr>
        </p:nvSpPr>
        <p:spPr/>
        <p:txBody>
          <a:bodyPr/>
          <a:lstStyle/>
          <a:p>
            <a:fld id="{DC7945A3-5918-48E4-BC54-BFCED7DA5C4F}" type="slidenum">
              <a:rPr lang="en-US" smtClean="0"/>
              <a:t>‹#›</a:t>
            </a:fld>
            <a:endParaRPr lang="en-US"/>
          </a:p>
        </p:txBody>
      </p:sp>
    </p:spTree>
    <p:extLst>
      <p:ext uri="{BB962C8B-B14F-4D97-AF65-F5344CB8AC3E}">
        <p14:creationId xmlns:p14="http://schemas.microsoft.com/office/powerpoint/2010/main" val="1332067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975CC-882E-4024-994E-03F333FB52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2E9850-2740-4D77-BD31-9B4088D562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62AA8-2B99-4626-8419-B87EAAD656E1}"/>
              </a:ext>
            </a:extLst>
          </p:cNvPr>
          <p:cNvSpPr>
            <a:spLocks noGrp="1"/>
          </p:cNvSpPr>
          <p:nvPr>
            <p:ph type="dt" sz="half" idx="10"/>
          </p:nvPr>
        </p:nvSpPr>
        <p:spPr/>
        <p:txBody>
          <a:bodyPr/>
          <a:lstStyle/>
          <a:p>
            <a:fld id="{74A05CAD-2886-44FD-B6D7-405B7879FEE9}" type="datetimeFigureOut">
              <a:rPr lang="en-US" smtClean="0"/>
              <a:t>1/18/2024</a:t>
            </a:fld>
            <a:endParaRPr lang="en-US"/>
          </a:p>
        </p:txBody>
      </p:sp>
      <p:sp>
        <p:nvSpPr>
          <p:cNvPr id="5" name="Footer Placeholder 4">
            <a:extLst>
              <a:ext uri="{FF2B5EF4-FFF2-40B4-BE49-F238E27FC236}">
                <a16:creationId xmlns:a16="http://schemas.microsoft.com/office/drawing/2014/main" id="{9E7ACC66-18E1-4BC0-ADFD-495B32499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46405-F6D4-4F67-8C01-C736605FBE71}"/>
              </a:ext>
            </a:extLst>
          </p:cNvPr>
          <p:cNvSpPr>
            <a:spLocks noGrp="1"/>
          </p:cNvSpPr>
          <p:nvPr>
            <p:ph type="sldNum" sz="quarter" idx="12"/>
          </p:nvPr>
        </p:nvSpPr>
        <p:spPr/>
        <p:txBody>
          <a:bodyPr/>
          <a:lstStyle/>
          <a:p>
            <a:fld id="{DC7945A3-5918-48E4-BC54-BFCED7DA5C4F}" type="slidenum">
              <a:rPr lang="en-US" smtClean="0"/>
              <a:t>‹#›</a:t>
            </a:fld>
            <a:endParaRPr lang="en-US"/>
          </a:p>
        </p:txBody>
      </p:sp>
    </p:spTree>
    <p:extLst>
      <p:ext uri="{BB962C8B-B14F-4D97-AF65-F5344CB8AC3E}">
        <p14:creationId xmlns:p14="http://schemas.microsoft.com/office/powerpoint/2010/main" val="1937676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526A5D-E11D-4C86-B287-124B2EF5F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A0A57C-F567-4C72-9ECE-367D853053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54D9F-AD95-4A8F-A762-806959F0279A}"/>
              </a:ext>
            </a:extLst>
          </p:cNvPr>
          <p:cNvSpPr>
            <a:spLocks noGrp="1"/>
          </p:cNvSpPr>
          <p:nvPr>
            <p:ph type="dt" sz="half" idx="10"/>
          </p:nvPr>
        </p:nvSpPr>
        <p:spPr/>
        <p:txBody>
          <a:bodyPr/>
          <a:lstStyle/>
          <a:p>
            <a:fld id="{74A05CAD-2886-44FD-B6D7-405B7879FEE9}" type="datetimeFigureOut">
              <a:rPr lang="en-US" smtClean="0"/>
              <a:t>1/18/2024</a:t>
            </a:fld>
            <a:endParaRPr lang="en-US"/>
          </a:p>
        </p:txBody>
      </p:sp>
      <p:sp>
        <p:nvSpPr>
          <p:cNvPr id="5" name="Footer Placeholder 4">
            <a:extLst>
              <a:ext uri="{FF2B5EF4-FFF2-40B4-BE49-F238E27FC236}">
                <a16:creationId xmlns:a16="http://schemas.microsoft.com/office/drawing/2014/main" id="{E414A9B3-3706-40BE-BC9D-AE3A50CF5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5DAE2-52D9-47A8-84F3-AD6035AEB403}"/>
              </a:ext>
            </a:extLst>
          </p:cNvPr>
          <p:cNvSpPr>
            <a:spLocks noGrp="1"/>
          </p:cNvSpPr>
          <p:nvPr>
            <p:ph type="sldNum" sz="quarter" idx="12"/>
          </p:nvPr>
        </p:nvSpPr>
        <p:spPr/>
        <p:txBody>
          <a:bodyPr/>
          <a:lstStyle/>
          <a:p>
            <a:fld id="{DC7945A3-5918-48E4-BC54-BFCED7DA5C4F}" type="slidenum">
              <a:rPr lang="en-US" smtClean="0"/>
              <a:t>‹#›</a:t>
            </a:fld>
            <a:endParaRPr lang="en-US"/>
          </a:p>
        </p:txBody>
      </p:sp>
    </p:spTree>
    <p:extLst>
      <p:ext uri="{BB962C8B-B14F-4D97-AF65-F5344CB8AC3E}">
        <p14:creationId xmlns:p14="http://schemas.microsoft.com/office/powerpoint/2010/main" val="1194066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99A50-0370-4F12-A242-F7828F1D64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EC5F36-1428-4400-96E5-E5DDB1E72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DB67B-A9DC-416A-B5EC-D148112D0D2A}"/>
              </a:ext>
            </a:extLst>
          </p:cNvPr>
          <p:cNvSpPr>
            <a:spLocks noGrp="1"/>
          </p:cNvSpPr>
          <p:nvPr>
            <p:ph type="dt" sz="half" idx="10"/>
          </p:nvPr>
        </p:nvSpPr>
        <p:spPr/>
        <p:txBody>
          <a:bodyPr/>
          <a:lstStyle/>
          <a:p>
            <a:fld id="{1296082C-D71C-48A9-8795-C506CFE26C5D}" type="datetimeFigureOut">
              <a:rPr lang="en-US" smtClean="0"/>
              <a:t>1/18/2024</a:t>
            </a:fld>
            <a:endParaRPr lang="en-US"/>
          </a:p>
        </p:txBody>
      </p:sp>
      <p:sp>
        <p:nvSpPr>
          <p:cNvPr id="5" name="Footer Placeholder 4">
            <a:extLst>
              <a:ext uri="{FF2B5EF4-FFF2-40B4-BE49-F238E27FC236}">
                <a16:creationId xmlns:a16="http://schemas.microsoft.com/office/drawing/2014/main" id="{20760796-86D3-4054-9B5E-1BF79CFDB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A86A2-0659-439E-9493-AF0AC72A89D4}"/>
              </a:ext>
            </a:extLst>
          </p:cNvPr>
          <p:cNvSpPr>
            <a:spLocks noGrp="1"/>
          </p:cNvSpPr>
          <p:nvPr>
            <p:ph type="sldNum" sz="quarter" idx="12"/>
          </p:nvPr>
        </p:nvSpPr>
        <p:spPr/>
        <p:txBody>
          <a:bodyPr/>
          <a:lstStyle/>
          <a:p>
            <a:fld id="{7E093733-0243-480D-BC89-FC5ED1A02E1C}" type="slidenum">
              <a:rPr lang="en-US" smtClean="0"/>
              <a:t>‹#›</a:t>
            </a:fld>
            <a:endParaRPr lang="en-US"/>
          </a:p>
        </p:txBody>
      </p:sp>
    </p:spTree>
    <p:extLst>
      <p:ext uri="{BB962C8B-B14F-4D97-AF65-F5344CB8AC3E}">
        <p14:creationId xmlns:p14="http://schemas.microsoft.com/office/powerpoint/2010/main" val="1696263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F45A-31A2-448A-8F33-B1958AA6E3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E18087-9AE2-4F0C-92EE-2F4778EEB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049E8-7124-48A2-BD2E-0CF61BA7FC94}"/>
              </a:ext>
            </a:extLst>
          </p:cNvPr>
          <p:cNvSpPr>
            <a:spLocks noGrp="1"/>
          </p:cNvSpPr>
          <p:nvPr>
            <p:ph type="dt" sz="half" idx="10"/>
          </p:nvPr>
        </p:nvSpPr>
        <p:spPr/>
        <p:txBody>
          <a:bodyPr/>
          <a:lstStyle/>
          <a:p>
            <a:fld id="{1296082C-D71C-48A9-8795-C506CFE26C5D}" type="datetimeFigureOut">
              <a:rPr lang="en-US" smtClean="0"/>
              <a:t>1/18/2024</a:t>
            </a:fld>
            <a:endParaRPr lang="en-US"/>
          </a:p>
        </p:txBody>
      </p:sp>
      <p:sp>
        <p:nvSpPr>
          <p:cNvPr id="5" name="Footer Placeholder 4">
            <a:extLst>
              <a:ext uri="{FF2B5EF4-FFF2-40B4-BE49-F238E27FC236}">
                <a16:creationId xmlns:a16="http://schemas.microsoft.com/office/drawing/2014/main" id="{273C4580-3C8D-4BCD-A109-9D9168BC8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2CDEC-AE94-4338-9E7F-876C8001314A}"/>
              </a:ext>
            </a:extLst>
          </p:cNvPr>
          <p:cNvSpPr>
            <a:spLocks noGrp="1"/>
          </p:cNvSpPr>
          <p:nvPr>
            <p:ph type="sldNum" sz="quarter" idx="12"/>
          </p:nvPr>
        </p:nvSpPr>
        <p:spPr/>
        <p:txBody>
          <a:bodyPr/>
          <a:lstStyle/>
          <a:p>
            <a:fld id="{7E093733-0243-480D-BC89-FC5ED1A02E1C}" type="slidenum">
              <a:rPr lang="en-US" smtClean="0"/>
              <a:t>‹#›</a:t>
            </a:fld>
            <a:endParaRPr lang="en-US"/>
          </a:p>
        </p:txBody>
      </p:sp>
    </p:spTree>
    <p:extLst>
      <p:ext uri="{BB962C8B-B14F-4D97-AF65-F5344CB8AC3E}">
        <p14:creationId xmlns:p14="http://schemas.microsoft.com/office/powerpoint/2010/main" val="982564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3CF31-9A76-4090-BBE6-64DF998A9E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558B44-1800-4C5A-B2D4-18EE3E28E9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18295D-3433-46E5-8060-B1BDD36A27BE}"/>
              </a:ext>
            </a:extLst>
          </p:cNvPr>
          <p:cNvSpPr>
            <a:spLocks noGrp="1"/>
          </p:cNvSpPr>
          <p:nvPr>
            <p:ph type="dt" sz="half" idx="10"/>
          </p:nvPr>
        </p:nvSpPr>
        <p:spPr/>
        <p:txBody>
          <a:bodyPr/>
          <a:lstStyle/>
          <a:p>
            <a:fld id="{1296082C-D71C-48A9-8795-C506CFE26C5D}" type="datetimeFigureOut">
              <a:rPr lang="en-US" smtClean="0"/>
              <a:t>1/18/2024</a:t>
            </a:fld>
            <a:endParaRPr lang="en-US"/>
          </a:p>
        </p:txBody>
      </p:sp>
      <p:sp>
        <p:nvSpPr>
          <p:cNvPr id="5" name="Footer Placeholder 4">
            <a:extLst>
              <a:ext uri="{FF2B5EF4-FFF2-40B4-BE49-F238E27FC236}">
                <a16:creationId xmlns:a16="http://schemas.microsoft.com/office/drawing/2014/main" id="{0C858463-E139-46F4-8E85-0902650D5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3470B-B416-4B7D-BD7F-214BEFA68737}"/>
              </a:ext>
            </a:extLst>
          </p:cNvPr>
          <p:cNvSpPr>
            <a:spLocks noGrp="1"/>
          </p:cNvSpPr>
          <p:nvPr>
            <p:ph type="sldNum" sz="quarter" idx="12"/>
          </p:nvPr>
        </p:nvSpPr>
        <p:spPr/>
        <p:txBody>
          <a:bodyPr/>
          <a:lstStyle/>
          <a:p>
            <a:fld id="{7E093733-0243-480D-BC89-FC5ED1A02E1C}" type="slidenum">
              <a:rPr lang="en-US" smtClean="0"/>
              <a:t>‹#›</a:t>
            </a:fld>
            <a:endParaRPr lang="en-US"/>
          </a:p>
        </p:txBody>
      </p:sp>
    </p:spTree>
    <p:extLst>
      <p:ext uri="{BB962C8B-B14F-4D97-AF65-F5344CB8AC3E}">
        <p14:creationId xmlns:p14="http://schemas.microsoft.com/office/powerpoint/2010/main" val="1919828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C6BCC-AECD-4082-A9CB-3E21A60C86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ED2EF-E3DA-429A-972F-FAA13B6B86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08A101-EFFB-4201-AB34-4AE6617E8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4878D-1F2A-4621-8EFD-04820F815F28}"/>
              </a:ext>
            </a:extLst>
          </p:cNvPr>
          <p:cNvSpPr>
            <a:spLocks noGrp="1"/>
          </p:cNvSpPr>
          <p:nvPr>
            <p:ph type="dt" sz="half" idx="10"/>
          </p:nvPr>
        </p:nvSpPr>
        <p:spPr/>
        <p:txBody>
          <a:bodyPr/>
          <a:lstStyle/>
          <a:p>
            <a:fld id="{1296082C-D71C-48A9-8795-C506CFE26C5D}" type="datetimeFigureOut">
              <a:rPr lang="en-US" smtClean="0"/>
              <a:t>1/18/2024</a:t>
            </a:fld>
            <a:endParaRPr lang="en-US"/>
          </a:p>
        </p:txBody>
      </p:sp>
      <p:sp>
        <p:nvSpPr>
          <p:cNvPr id="6" name="Footer Placeholder 5">
            <a:extLst>
              <a:ext uri="{FF2B5EF4-FFF2-40B4-BE49-F238E27FC236}">
                <a16:creationId xmlns:a16="http://schemas.microsoft.com/office/drawing/2014/main" id="{CFBA55FC-ABB1-41E8-8EFC-6CFFAE7C4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EFA501-35E5-4803-A3E5-173C12252571}"/>
              </a:ext>
            </a:extLst>
          </p:cNvPr>
          <p:cNvSpPr>
            <a:spLocks noGrp="1"/>
          </p:cNvSpPr>
          <p:nvPr>
            <p:ph type="sldNum" sz="quarter" idx="12"/>
          </p:nvPr>
        </p:nvSpPr>
        <p:spPr/>
        <p:txBody>
          <a:bodyPr/>
          <a:lstStyle/>
          <a:p>
            <a:fld id="{7E093733-0243-480D-BC89-FC5ED1A02E1C}" type="slidenum">
              <a:rPr lang="en-US" smtClean="0"/>
              <a:t>‹#›</a:t>
            </a:fld>
            <a:endParaRPr lang="en-US"/>
          </a:p>
        </p:txBody>
      </p:sp>
    </p:spTree>
    <p:extLst>
      <p:ext uri="{BB962C8B-B14F-4D97-AF65-F5344CB8AC3E}">
        <p14:creationId xmlns:p14="http://schemas.microsoft.com/office/powerpoint/2010/main" val="3587622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0036A-1428-4E55-ACA8-1D001D35FD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1890DB-9CE5-4145-8B4B-15D1B62CE0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318D2-F294-415F-B432-6BD44840B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AAB99B-346B-4BDC-96A0-53E1B280C1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B5C1FF-D693-4DD2-93B0-107DBC13A7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9E248F-16B0-484D-B019-E0F0EDA925A9}"/>
              </a:ext>
            </a:extLst>
          </p:cNvPr>
          <p:cNvSpPr>
            <a:spLocks noGrp="1"/>
          </p:cNvSpPr>
          <p:nvPr>
            <p:ph type="dt" sz="half" idx="10"/>
          </p:nvPr>
        </p:nvSpPr>
        <p:spPr/>
        <p:txBody>
          <a:bodyPr/>
          <a:lstStyle/>
          <a:p>
            <a:fld id="{1296082C-D71C-48A9-8795-C506CFE26C5D}" type="datetimeFigureOut">
              <a:rPr lang="en-US" smtClean="0"/>
              <a:t>1/18/2024</a:t>
            </a:fld>
            <a:endParaRPr lang="en-US"/>
          </a:p>
        </p:txBody>
      </p:sp>
      <p:sp>
        <p:nvSpPr>
          <p:cNvPr id="8" name="Footer Placeholder 7">
            <a:extLst>
              <a:ext uri="{FF2B5EF4-FFF2-40B4-BE49-F238E27FC236}">
                <a16:creationId xmlns:a16="http://schemas.microsoft.com/office/drawing/2014/main" id="{7AD00BF8-3C83-4604-A800-BA00E5EC6E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B61E10-86D3-4997-85C1-38EE09D6D114}"/>
              </a:ext>
            </a:extLst>
          </p:cNvPr>
          <p:cNvSpPr>
            <a:spLocks noGrp="1"/>
          </p:cNvSpPr>
          <p:nvPr>
            <p:ph type="sldNum" sz="quarter" idx="12"/>
          </p:nvPr>
        </p:nvSpPr>
        <p:spPr/>
        <p:txBody>
          <a:bodyPr/>
          <a:lstStyle/>
          <a:p>
            <a:fld id="{7E093733-0243-480D-BC89-FC5ED1A02E1C}" type="slidenum">
              <a:rPr lang="en-US" smtClean="0"/>
              <a:t>‹#›</a:t>
            </a:fld>
            <a:endParaRPr lang="en-US"/>
          </a:p>
        </p:txBody>
      </p:sp>
    </p:spTree>
    <p:extLst>
      <p:ext uri="{BB962C8B-B14F-4D97-AF65-F5344CB8AC3E}">
        <p14:creationId xmlns:p14="http://schemas.microsoft.com/office/powerpoint/2010/main" val="2423307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B663-7338-4CCC-8EFB-33A4CD4EF0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F62345-27FF-42FB-AAC1-A82A4EAE89CA}"/>
              </a:ext>
            </a:extLst>
          </p:cNvPr>
          <p:cNvSpPr>
            <a:spLocks noGrp="1"/>
          </p:cNvSpPr>
          <p:nvPr>
            <p:ph type="dt" sz="half" idx="10"/>
          </p:nvPr>
        </p:nvSpPr>
        <p:spPr/>
        <p:txBody>
          <a:bodyPr/>
          <a:lstStyle/>
          <a:p>
            <a:fld id="{1296082C-D71C-48A9-8795-C506CFE26C5D}" type="datetimeFigureOut">
              <a:rPr lang="en-US" smtClean="0"/>
              <a:t>1/18/2024</a:t>
            </a:fld>
            <a:endParaRPr lang="en-US"/>
          </a:p>
        </p:txBody>
      </p:sp>
      <p:sp>
        <p:nvSpPr>
          <p:cNvPr id="4" name="Footer Placeholder 3">
            <a:extLst>
              <a:ext uri="{FF2B5EF4-FFF2-40B4-BE49-F238E27FC236}">
                <a16:creationId xmlns:a16="http://schemas.microsoft.com/office/drawing/2014/main" id="{ACABDFAE-D857-4DEC-93DF-E1136FA53F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4176B0-363A-4957-9CEA-AE1F4C4420B0}"/>
              </a:ext>
            </a:extLst>
          </p:cNvPr>
          <p:cNvSpPr>
            <a:spLocks noGrp="1"/>
          </p:cNvSpPr>
          <p:nvPr>
            <p:ph type="sldNum" sz="quarter" idx="12"/>
          </p:nvPr>
        </p:nvSpPr>
        <p:spPr/>
        <p:txBody>
          <a:bodyPr/>
          <a:lstStyle/>
          <a:p>
            <a:fld id="{7E093733-0243-480D-BC89-FC5ED1A02E1C}" type="slidenum">
              <a:rPr lang="en-US" smtClean="0"/>
              <a:t>‹#›</a:t>
            </a:fld>
            <a:endParaRPr lang="en-US"/>
          </a:p>
        </p:txBody>
      </p:sp>
    </p:spTree>
    <p:extLst>
      <p:ext uri="{BB962C8B-B14F-4D97-AF65-F5344CB8AC3E}">
        <p14:creationId xmlns:p14="http://schemas.microsoft.com/office/powerpoint/2010/main" val="2575643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DB56F5-D69A-4BDC-9BE3-5CB45E6538D9}"/>
              </a:ext>
            </a:extLst>
          </p:cNvPr>
          <p:cNvSpPr>
            <a:spLocks noGrp="1"/>
          </p:cNvSpPr>
          <p:nvPr>
            <p:ph type="dt" sz="half" idx="10"/>
          </p:nvPr>
        </p:nvSpPr>
        <p:spPr/>
        <p:txBody>
          <a:bodyPr/>
          <a:lstStyle/>
          <a:p>
            <a:fld id="{1296082C-D71C-48A9-8795-C506CFE26C5D}" type="datetimeFigureOut">
              <a:rPr lang="en-US" smtClean="0"/>
              <a:t>1/18/2024</a:t>
            </a:fld>
            <a:endParaRPr lang="en-US"/>
          </a:p>
        </p:txBody>
      </p:sp>
      <p:sp>
        <p:nvSpPr>
          <p:cNvPr id="3" name="Footer Placeholder 2">
            <a:extLst>
              <a:ext uri="{FF2B5EF4-FFF2-40B4-BE49-F238E27FC236}">
                <a16:creationId xmlns:a16="http://schemas.microsoft.com/office/drawing/2014/main" id="{606D5962-DCBC-40E4-8301-5B8CF6DC1E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0CC09D-535C-4464-952F-0358774FDECB}"/>
              </a:ext>
            </a:extLst>
          </p:cNvPr>
          <p:cNvSpPr>
            <a:spLocks noGrp="1"/>
          </p:cNvSpPr>
          <p:nvPr>
            <p:ph type="sldNum" sz="quarter" idx="12"/>
          </p:nvPr>
        </p:nvSpPr>
        <p:spPr/>
        <p:txBody>
          <a:bodyPr/>
          <a:lstStyle/>
          <a:p>
            <a:fld id="{7E093733-0243-480D-BC89-FC5ED1A02E1C}" type="slidenum">
              <a:rPr lang="en-US" smtClean="0"/>
              <a:t>‹#›</a:t>
            </a:fld>
            <a:endParaRPr lang="en-US"/>
          </a:p>
        </p:txBody>
      </p:sp>
    </p:spTree>
    <p:extLst>
      <p:ext uri="{BB962C8B-B14F-4D97-AF65-F5344CB8AC3E}">
        <p14:creationId xmlns:p14="http://schemas.microsoft.com/office/powerpoint/2010/main" val="2361353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0C3A1-52D3-4B8D-97C1-B2E79581A9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8D840F-3562-4213-A073-80536B12E7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57B7D5-73D5-4F41-BE68-7549014EDB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06510-86AD-4856-A591-908654A49F9E}"/>
              </a:ext>
            </a:extLst>
          </p:cNvPr>
          <p:cNvSpPr>
            <a:spLocks noGrp="1"/>
          </p:cNvSpPr>
          <p:nvPr>
            <p:ph type="dt" sz="half" idx="10"/>
          </p:nvPr>
        </p:nvSpPr>
        <p:spPr/>
        <p:txBody>
          <a:bodyPr/>
          <a:lstStyle/>
          <a:p>
            <a:fld id="{1296082C-D71C-48A9-8795-C506CFE26C5D}" type="datetimeFigureOut">
              <a:rPr lang="en-US" smtClean="0"/>
              <a:t>1/18/2024</a:t>
            </a:fld>
            <a:endParaRPr lang="en-US"/>
          </a:p>
        </p:txBody>
      </p:sp>
      <p:sp>
        <p:nvSpPr>
          <p:cNvPr id="6" name="Footer Placeholder 5">
            <a:extLst>
              <a:ext uri="{FF2B5EF4-FFF2-40B4-BE49-F238E27FC236}">
                <a16:creationId xmlns:a16="http://schemas.microsoft.com/office/drawing/2014/main" id="{21467495-88DB-45C5-9E32-F10F1EEE9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24F52D-4E21-410B-A5B0-C16745E5C717}"/>
              </a:ext>
            </a:extLst>
          </p:cNvPr>
          <p:cNvSpPr>
            <a:spLocks noGrp="1"/>
          </p:cNvSpPr>
          <p:nvPr>
            <p:ph type="sldNum" sz="quarter" idx="12"/>
          </p:nvPr>
        </p:nvSpPr>
        <p:spPr/>
        <p:txBody>
          <a:bodyPr/>
          <a:lstStyle/>
          <a:p>
            <a:fld id="{7E093733-0243-480D-BC89-FC5ED1A02E1C}" type="slidenum">
              <a:rPr lang="en-US" smtClean="0"/>
              <a:t>‹#›</a:t>
            </a:fld>
            <a:endParaRPr lang="en-US"/>
          </a:p>
        </p:txBody>
      </p:sp>
    </p:spTree>
    <p:extLst>
      <p:ext uri="{BB962C8B-B14F-4D97-AF65-F5344CB8AC3E}">
        <p14:creationId xmlns:p14="http://schemas.microsoft.com/office/powerpoint/2010/main" val="1863737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BDA4-1E21-4E00-8C97-51EBD66E3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CD16BD-F04F-4F9F-B7C7-DAB0B76164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457B9-5E53-4808-98F0-5D5403B38891}"/>
              </a:ext>
            </a:extLst>
          </p:cNvPr>
          <p:cNvSpPr>
            <a:spLocks noGrp="1"/>
          </p:cNvSpPr>
          <p:nvPr>
            <p:ph type="dt" sz="half" idx="10"/>
          </p:nvPr>
        </p:nvSpPr>
        <p:spPr/>
        <p:txBody>
          <a:bodyPr/>
          <a:lstStyle/>
          <a:p>
            <a:fld id="{74A05CAD-2886-44FD-B6D7-405B7879FEE9}" type="datetimeFigureOut">
              <a:rPr lang="en-US" smtClean="0"/>
              <a:t>1/18/2024</a:t>
            </a:fld>
            <a:endParaRPr lang="en-US"/>
          </a:p>
        </p:txBody>
      </p:sp>
      <p:sp>
        <p:nvSpPr>
          <p:cNvPr id="5" name="Footer Placeholder 4">
            <a:extLst>
              <a:ext uri="{FF2B5EF4-FFF2-40B4-BE49-F238E27FC236}">
                <a16:creationId xmlns:a16="http://schemas.microsoft.com/office/drawing/2014/main" id="{C4D8CC8E-E1E4-4DF1-A6DB-BA2139BE1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63F30-0E17-4B2C-8BB8-AF6AB5F1A1BF}"/>
              </a:ext>
            </a:extLst>
          </p:cNvPr>
          <p:cNvSpPr>
            <a:spLocks noGrp="1"/>
          </p:cNvSpPr>
          <p:nvPr>
            <p:ph type="sldNum" sz="quarter" idx="12"/>
          </p:nvPr>
        </p:nvSpPr>
        <p:spPr/>
        <p:txBody>
          <a:bodyPr/>
          <a:lstStyle/>
          <a:p>
            <a:fld id="{DC7945A3-5918-48E4-BC54-BFCED7DA5C4F}" type="slidenum">
              <a:rPr lang="en-US" smtClean="0"/>
              <a:t>‹#›</a:t>
            </a:fld>
            <a:endParaRPr lang="en-US"/>
          </a:p>
        </p:txBody>
      </p:sp>
    </p:spTree>
    <p:extLst>
      <p:ext uri="{BB962C8B-B14F-4D97-AF65-F5344CB8AC3E}">
        <p14:creationId xmlns:p14="http://schemas.microsoft.com/office/powerpoint/2010/main" val="4162470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310D-EEFB-44A7-85D3-E9FE4F1EB0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F870A4-37A8-4BAE-A2E0-2FE976F12A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2E42A7-99D6-435E-90F0-41C44F79FE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D40F7A-E374-445E-91E9-F8990D47BE44}"/>
              </a:ext>
            </a:extLst>
          </p:cNvPr>
          <p:cNvSpPr>
            <a:spLocks noGrp="1"/>
          </p:cNvSpPr>
          <p:nvPr>
            <p:ph type="dt" sz="half" idx="10"/>
          </p:nvPr>
        </p:nvSpPr>
        <p:spPr/>
        <p:txBody>
          <a:bodyPr/>
          <a:lstStyle/>
          <a:p>
            <a:fld id="{1296082C-D71C-48A9-8795-C506CFE26C5D}" type="datetimeFigureOut">
              <a:rPr lang="en-US" smtClean="0"/>
              <a:t>1/18/2024</a:t>
            </a:fld>
            <a:endParaRPr lang="en-US"/>
          </a:p>
        </p:txBody>
      </p:sp>
      <p:sp>
        <p:nvSpPr>
          <p:cNvPr id="6" name="Footer Placeholder 5">
            <a:extLst>
              <a:ext uri="{FF2B5EF4-FFF2-40B4-BE49-F238E27FC236}">
                <a16:creationId xmlns:a16="http://schemas.microsoft.com/office/drawing/2014/main" id="{44A8B123-82FE-40CD-A452-638422C745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853598-9E33-49D0-9476-FE30014211D5}"/>
              </a:ext>
            </a:extLst>
          </p:cNvPr>
          <p:cNvSpPr>
            <a:spLocks noGrp="1"/>
          </p:cNvSpPr>
          <p:nvPr>
            <p:ph type="sldNum" sz="quarter" idx="12"/>
          </p:nvPr>
        </p:nvSpPr>
        <p:spPr/>
        <p:txBody>
          <a:bodyPr/>
          <a:lstStyle/>
          <a:p>
            <a:fld id="{7E093733-0243-480D-BC89-FC5ED1A02E1C}" type="slidenum">
              <a:rPr lang="en-US" smtClean="0"/>
              <a:t>‹#›</a:t>
            </a:fld>
            <a:endParaRPr lang="en-US"/>
          </a:p>
        </p:txBody>
      </p:sp>
    </p:spTree>
    <p:extLst>
      <p:ext uri="{BB962C8B-B14F-4D97-AF65-F5344CB8AC3E}">
        <p14:creationId xmlns:p14="http://schemas.microsoft.com/office/powerpoint/2010/main" val="1220104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8FE87-E589-4CB9-9D9A-42EA3BFBA4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2409D4-FA7A-40A8-91C5-407CD10138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724EB-17BB-4E0B-A43C-524458C7D259}"/>
              </a:ext>
            </a:extLst>
          </p:cNvPr>
          <p:cNvSpPr>
            <a:spLocks noGrp="1"/>
          </p:cNvSpPr>
          <p:nvPr>
            <p:ph type="dt" sz="half" idx="10"/>
          </p:nvPr>
        </p:nvSpPr>
        <p:spPr/>
        <p:txBody>
          <a:bodyPr/>
          <a:lstStyle/>
          <a:p>
            <a:fld id="{1296082C-D71C-48A9-8795-C506CFE26C5D}" type="datetimeFigureOut">
              <a:rPr lang="en-US" smtClean="0"/>
              <a:t>1/18/2024</a:t>
            </a:fld>
            <a:endParaRPr lang="en-US"/>
          </a:p>
        </p:txBody>
      </p:sp>
      <p:sp>
        <p:nvSpPr>
          <p:cNvPr id="5" name="Footer Placeholder 4">
            <a:extLst>
              <a:ext uri="{FF2B5EF4-FFF2-40B4-BE49-F238E27FC236}">
                <a16:creationId xmlns:a16="http://schemas.microsoft.com/office/drawing/2014/main" id="{A5B56446-937E-4923-9EED-7B9E5B69E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4E6BF-BF43-4736-B14B-B7F7EB336717}"/>
              </a:ext>
            </a:extLst>
          </p:cNvPr>
          <p:cNvSpPr>
            <a:spLocks noGrp="1"/>
          </p:cNvSpPr>
          <p:nvPr>
            <p:ph type="sldNum" sz="quarter" idx="12"/>
          </p:nvPr>
        </p:nvSpPr>
        <p:spPr/>
        <p:txBody>
          <a:bodyPr/>
          <a:lstStyle/>
          <a:p>
            <a:fld id="{7E093733-0243-480D-BC89-FC5ED1A02E1C}" type="slidenum">
              <a:rPr lang="en-US" smtClean="0"/>
              <a:t>‹#›</a:t>
            </a:fld>
            <a:endParaRPr lang="en-US"/>
          </a:p>
        </p:txBody>
      </p:sp>
    </p:spTree>
    <p:extLst>
      <p:ext uri="{BB962C8B-B14F-4D97-AF65-F5344CB8AC3E}">
        <p14:creationId xmlns:p14="http://schemas.microsoft.com/office/powerpoint/2010/main" val="1433858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7F326D-5840-4E03-86B7-F0F69EC1B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BE5288-206F-42A1-8733-58B3DF62CB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2F063-B9E2-4C46-B059-F602AA74A214}"/>
              </a:ext>
            </a:extLst>
          </p:cNvPr>
          <p:cNvSpPr>
            <a:spLocks noGrp="1"/>
          </p:cNvSpPr>
          <p:nvPr>
            <p:ph type="dt" sz="half" idx="10"/>
          </p:nvPr>
        </p:nvSpPr>
        <p:spPr/>
        <p:txBody>
          <a:bodyPr/>
          <a:lstStyle/>
          <a:p>
            <a:fld id="{1296082C-D71C-48A9-8795-C506CFE26C5D}" type="datetimeFigureOut">
              <a:rPr lang="en-US" smtClean="0"/>
              <a:t>1/18/2024</a:t>
            </a:fld>
            <a:endParaRPr lang="en-US"/>
          </a:p>
        </p:txBody>
      </p:sp>
      <p:sp>
        <p:nvSpPr>
          <p:cNvPr id="5" name="Footer Placeholder 4">
            <a:extLst>
              <a:ext uri="{FF2B5EF4-FFF2-40B4-BE49-F238E27FC236}">
                <a16:creationId xmlns:a16="http://schemas.microsoft.com/office/drawing/2014/main" id="{0368609D-9E72-4833-8806-811B24537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C2B10-1225-4CD9-A051-7695561FDCB3}"/>
              </a:ext>
            </a:extLst>
          </p:cNvPr>
          <p:cNvSpPr>
            <a:spLocks noGrp="1"/>
          </p:cNvSpPr>
          <p:nvPr>
            <p:ph type="sldNum" sz="quarter" idx="12"/>
          </p:nvPr>
        </p:nvSpPr>
        <p:spPr/>
        <p:txBody>
          <a:bodyPr/>
          <a:lstStyle/>
          <a:p>
            <a:fld id="{7E093733-0243-480D-BC89-FC5ED1A02E1C}" type="slidenum">
              <a:rPr lang="en-US" smtClean="0"/>
              <a:t>‹#›</a:t>
            </a:fld>
            <a:endParaRPr lang="en-US"/>
          </a:p>
        </p:txBody>
      </p:sp>
    </p:spTree>
    <p:extLst>
      <p:ext uri="{BB962C8B-B14F-4D97-AF65-F5344CB8AC3E}">
        <p14:creationId xmlns:p14="http://schemas.microsoft.com/office/powerpoint/2010/main" val="3611625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796" y="1122363"/>
            <a:ext cx="10364411"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3796" y="3602038"/>
            <a:ext cx="1036441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99CAC7-06C0-4468-9D77-08692E965EA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548569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99CAC7-06C0-4468-9D77-08692E965EA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999113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8"/>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40"/>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99CAC7-06C0-4468-9D77-08692E965EA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2114984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2"/>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21"/>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21"/>
            <a:ext cx="5094155"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99CAC7-06C0-4468-9D77-08692E965EA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2619452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2"/>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20569" y="2088320"/>
            <a:ext cx="4800435"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8974" y="2088320"/>
            <a:ext cx="4788583"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99CAC7-06C0-4468-9D77-08692E965EA5}"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1371715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99CAC7-06C0-4468-9D77-08692E965EA5}"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1103624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9CAC7-06C0-4468-9D77-08692E965EA5}"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780271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0875-2AB7-42A6-BB60-8834B78E9C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A38CF4-3ED9-4B5A-88C7-A3158D9DCB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96E860-CED1-4D29-915F-CEA852C466EF}"/>
              </a:ext>
            </a:extLst>
          </p:cNvPr>
          <p:cNvSpPr>
            <a:spLocks noGrp="1"/>
          </p:cNvSpPr>
          <p:nvPr>
            <p:ph type="dt" sz="half" idx="10"/>
          </p:nvPr>
        </p:nvSpPr>
        <p:spPr/>
        <p:txBody>
          <a:bodyPr/>
          <a:lstStyle/>
          <a:p>
            <a:fld id="{74A05CAD-2886-44FD-B6D7-405B7879FEE9}" type="datetimeFigureOut">
              <a:rPr lang="en-US" smtClean="0"/>
              <a:t>1/18/2024</a:t>
            </a:fld>
            <a:endParaRPr lang="en-US"/>
          </a:p>
        </p:txBody>
      </p:sp>
      <p:sp>
        <p:nvSpPr>
          <p:cNvPr id="5" name="Footer Placeholder 4">
            <a:extLst>
              <a:ext uri="{FF2B5EF4-FFF2-40B4-BE49-F238E27FC236}">
                <a16:creationId xmlns:a16="http://schemas.microsoft.com/office/drawing/2014/main" id="{1C23566E-6ADE-4529-8ECA-3A03F7B57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F1209-1356-48CD-B8E1-A60940D69D48}"/>
              </a:ext>
            </a:extLst>
          </p:cNvPr>
          <p:cNvSpPr>
            <a:spLocks noGrp="1"/>
          </p:cNvSpPr>
          <p:nvPr>
            <p:ph type="sldNum" sz="quarter" idx="12"/>
          </p:nvPr>
        </p:nvSpPr>
        <p:spPr/>
        <p:txBody>
          <a:bodyPr/>
          <a:lstStyle/>
          <a:p>
            <a:fld id="{DC7945A3-5918-48E4-BC54-BFCED7DA5C4F}" type="slidenum">
              <a:rPr lang="en-US" smtClean="0"/>
              <a:t>‹#›</a:t>
            </a:fld>
            <a:endParaRPr lang="en-US"/>
          </a:p>
        </p:txBody>
      </p:sp>
    </p:spTree>
    <p:extLst>
      <p:ext uri="{BB962C8B-B14F-4D97-AF65-F5344CB8AC3E}">
        <p14:creationId xmlns:p14="http://schemas.microsoft.com/office/powerpoint/2010/main" val="724391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5"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2"/>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99CAC7-06C0-4468-9D77-08692E965EA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3961633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9" y="609600"/>
            <a:ext cx="5556804"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99910" y="758881"/>
            <a:ext cx="3955917"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2971800"/>
            <a:ext cx="5561656"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99CAC7-06C0-4468-9D77-08692E965EA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1529540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7" y="4289374"/>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7" y="621323"/>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99CAC7-06C0-4468-9D77-08692E965EA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2057908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2"/>
            <a:ext cx="10353763"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7"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99CAC7-06C0-4468-9D77-08692E965EA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1962069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3" y="4204821"/>
            <a:ext cx="10353763"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99CAC7-06C0-4468-9D77-08692E965EA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1398B-35CD-43E8-9D02-B7F3D7597F9E}" type="slidenum">
              <a:rPr lang="en-US" smtClean="0"/>
              <a:t>‹#›</a:t>
            </a:fld>
            <a:endParaRPr lang="en-US"/>
          </a:p>
        </p:txBody>
      </p:sp>
      <p:sp>
        <p:nvSpPr>
          <p:cNvPr id="10" name="TextBox 9"/>
          <p:cNvSpPr txBox="1"/>
          <p:nvPr/>
        </p:nvSpPr>
        <p:spPr>
          <a:xfrm>
            <a:off x="673660" y="64174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95628" y="307337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33905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7" y="2126944"/>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99CAC7-06C0-4468-9D77-08692E965EA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4172457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3" y="609602"/>
            <a:ext cx="10353763"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2088321"/>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9"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9"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7"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99CAC7-06C0-4468-9D77-08692E965EA5}"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3008744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2"/>
            <a:ext cx="10353763"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6" y="3989147"/>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092235"/>
            <a:ext cx="2940051"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6" y="4565409"/>
            <a:ext cx="3298955"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2" y="3989147"/>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092235"/>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565408"/>
            <a:ext cx="330033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3989147"/>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5" y="2092235"/>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7" y="4565410"/>
            <a:ext cx="3294259"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99CAC7-06C0-4468-9D77-08692E965EA5}"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3403031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99CAC7-06C0-4468-9D77-08692E965EA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697419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609601"/>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601"/>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99CAC7-06C0-4468-9D77-08692E965EA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1398B-35CD-43E8-9D02-B7F3D7597F9E}" type="slidenum">
              <a:rPr lang="en-US" smtClean="0"/>
              <a:t>‹#›</a:t>
            </a:fld>
            <a:endParaRPr lang="en-US"/>
          </a:p>
        </p:txBody>
      </p:sp>
    </p:spTree>
    <p:extLst>
      <p:ext uri="{BB962C8B-B14F-4D97-AF65-F5344CB8AC3E}">
        <p14:creationId xmlns:p14="http://schemas.microsoft.com/office/powerpoint/2010/main" val="945678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87AD-006D-4DF0-9F7D-16C9BFBC7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2F422-2E88-47C2-9988-7F75EE334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6E39B6-B530-439B-A8E5-004B03A3E0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4B69A9-6EF2-4DB8-AEB6-B701C52BBF45}"/>
              </a:ext>
            </a:extLst>
          </p:cNvPr>
          <p:cNvSpPr>
            <a:spLocks noGrp="1"/>
          </p:cNvSpPr>
          <p:nvPr>
            <p:ph type="dt" sz="half" idx="10"/>
          </p:nvPr>
        </p:nvSpPr>
        <p:spPr/>
        <p:txBody>
          <a:bodyPr/>
          <a:lstStyle/>
          <a:p>
            <a:fld id="{74A05CAD-2886-44FD-B6D7-405B7879FEE9}" type="datetimeFigureOut">
              <a:rPr lang="en-US" smtClean="0"/>
              <a:t>1/18/2024</a:t>
            </a:fld>
            <a:endParaRPr lang="en-US"/>
          </a:p>
        </p:txBody>
      </p:sp>
      <p:sp>
        <p:nvSpPr>
          <p:cNvPr id="6" name="Footer Placeholder 5">
            <a:extLst>
              <a:ext uri="{FF2B5EF4-FFF2-40B4-BE49-F238E27FC236}">
                <a16:creationId xmlns:a16="http://schemas.microsoft.com/office/drawing/2014/main" id="{484D64BF-E12B-423F-8506-C08418F9B0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5616D5-F780-496B-910A-D55B8828EF51}"/>
              </a:ext>
            </a:extLst>
          </p:cNvPr>
          <p:cNvSpPr>
            <a:spLocks noGrp="1"/>
          </p:cNvSpPr>
          <p:nvPr>
            <p:ph type="sldNum" sz="quarter" idx="12"/>
          </p:nvPr>
        </p:nvSpPr>
        <p:spPr/>
        <p:txBody>
          <a:bodyPr/>
          <a:lstStyle/>
          <a:p>
            <a:fld id="{DC7945A3-5918-48E4-BC54-BFCED7DA5C4F}" type="slidenum">
              <a:rPr lang="en-US" smtClean="0"/>
              <a:t>‹#›</a:t>
            </a:fld>
            <a:endParaRPr lang="en-US"/>
          </a:p>
        </p:txBody>
      </p:sp>
    </p:spTree>
    <p:extLst>
      <p:ext uri="{BB962C8B-B14F-4D97-AF65-F5344CB8AC3E}">
        <p14:creationId xmlns:p14="http://schemas.microsoft.com/office/powerpoint/2010/main" val="2992422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5EA22-0D17-4438-B237-B3C00D94F1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94CEE0-B737-4CC3-AFD5-E17D211CA6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C02204-42F1-420F-BD35-E1D34057F1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FC34AA-59CB-4EFA-A9CF-C1F035B90C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C6BEBD-A608-40D5-99C7-63CC4BFF1C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6393D1-F0C3-489F-BC57-DDFB3E82D18B}"/>
              </a:ext>
            </a:extLst>
          </p:cNvPr>
          <p:cNvSpPr>
            <a:spLocks noGrp="1"/>
          </p:cNvSpPr>
          <p:nvPr>
            <p:ph type="dt" sz="half" idx="10"/>
          </p:nvPr>
        </p:nvSpPr>
        <p:spPr/>
        <p:txBody>
          <a:bodyPr/>
          <a:lstStyle/>
          <a:p>
            <a:fld id="{74A05CAD-2886-44FD-B6D7-405B7879FEE9}" type="datetimeFigureOut">
              <a:rPr lang="en-US" smtClean="0"/>
              <a:t>1/18/2024</a:t>
            </a:fld>
            <a:endParaRPr lang="en-US"/>
          </a:p>
        </p:txBody>
      </p:sp>
      <p:sp>
        <p:nvSpPr>
          <p:cNvPr id="8" name="Footer Placeholder 7">
            <a:extLst>
              <a:ext uri="{FF2B5EF4-FFF2-40B4-BE49-F238E27FC236}">
                <a16:creationId xmlns:a16="http://schemas.microsoft.com/office/drawing/2014/main" id="{CFE0BC7F-847B-45D0-8BAB-6DC30B9A2E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3F1DEE-BE75-4270-8817-B14C9274A7F4}"/>
              </a:ext>
            </a:extLst>
          </p:cNvPr>
          <p:cNvSpPr>
            <a:spLocks noGrp="1"/>
          </p:cNvSpPr>
          <p:nvPr>
            <p:ph type="sldNum" sz="quarter" idx="12"/>
          </p:nvPr>
        </p:nvSpPr>
        <p:spPr/>
        <p:txBody>
          <a:bodyPr/>
          <a:lstStyle/>
          <a:p>
            <a:fld id="{DC7945A3-5918-48E4-BC54-BFCED7DA5C4F}" type="slidenum">
              <a:rPr lang="en-US" smtClean="0"/>
              <a:t>‹#›</a:t>
            </a:fld>
            <a:endParaRPr lang="en-US"/>
          </a:p>
        </p:txBody>
      </p:sp>
    </p:spTree>
    <p:extLst>
      <p:ext uri="{BB962C8B-B14F-4D97-AF65-F5344CB8AC3E}">
        <p14:creationId xmlns:p14="http://schemas.microsoft.com/office/powerpoint/2010/main" val="38892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CA48-246B-4B7D-AC7A-B121EF2E37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D90DF7-A684-46A9-A96C-24D27900640A}"/>
              </a:ext>
            </a:extLst>
          </p:cNvPr>
          <p:cNvSpPr>
            <a:spLocks noGrp="1"/>
          </p:cNvSpPr>
          <p:nvPr>
            <p:ph type="dt" sz="half" idx="10"/>
          </p:nvPr>
        </p:nvSpPr>
        <p:spPr/>
        <p:txBody>
          <a:bodyPr/>
          <a:lstStyle/>
          <a:p>
            <a:fld id="{74A05CAD-2886-44FD-B6D7-405B7879FEE9}" type="datetimeFigureOut">
              <a:rPr lang="en-US" smtClean="0"/>
              <a:t>1/18/2024</a:t>
            </a:fld>
            <a:endParaRPr lang="en-US"/>
          </a:p>
        </p:txBody>
      </p:sp>
      <p:sp>
        <p:nvSpPr>
          <p:cNvPr id="4" name="Footer Placeholder 3">
            <a:extLst>
              <a:ext uri="{FF2B5EF4-FFF2-40B4-BE49-F238E27FC236}">
                <a16:creationId xmlns:a16="http://schemas.microsoft.com/office/drawing/2014/main" id="{A65854D0-744C-46FE-88F7-0FC6A05AAD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3D625B-31FD-4E55-9339-1C6F4A513AB5}"/>
              </a:ext>
            </a:extLst>
          </p:cNvPr>
          <p:cNvSpPr>
            <a:spLocks noGrp="1"/>
          </p:cNvSpPr>
          <p:nvPr>
            <p:ph type="sldNum" sz="quarter" idx="12"/>
          </p:nvPr>
        </p:nvSpPr>
        <p:spPr/>
        <p:txBody>
          <a:bodyPr/>
          <a:lstStyle/>
          <a:p>
            <a:fld id="{DC7945A3-5918-48E4-BC54-BFCED7DA5C4F}" type="slidenum">
              <a:rPr lang="en-US" smtClean="0"/>
              <a:t>‹#›</a:t>
            </a:fld>
            <a:endParaRPr lang="en-US"/>
          </a:p>
        </p:txBody>
      </p:sp>
    </p:spTree>
    <p:extLst>
      <p:ext uri="{BB962C8B-B14F-4D97-AF65-F5344CB8AC3E}">
        <p14:creationId xmlns:p14="http://schemas.microsoft.com/office/powerpoint/2010/main" val="3013731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1ABF1-7A65-4E63-AEB0-8ADD94E294BA}"/>
              </a:ext>
            </a:extLst>
          </p:cNvPr>
          <p:cNvSpPr>
            <a:spLocks noGrp="1"/>
          </p:cNvSpPr>
          <p:nvPr>
            <p:ph type="dt" sz="half" idx="10"/>
          </p:nvPr>
        </p:nvSpPr>
        <p:spPr/>
        <p:txBody>
          <a:bodyPr/>
          <a:lstStyle/>
          <a:p>
            <a:fld id="{74A05CAD-2886-44FD-B6D7-405B7879FEE9}" type="datetimeFigureOut">
              <a:rPr lang="en-US" smtClean="0"/>
              <a:t>1/18/2024</a:t>
            </a:fld>
            <a:endParaRPr lang="en-US"/>
          </a:p>
        </p:txBody>
      </p:sp>
      <p:sp>
        <p:nvSpPr>
          <p:cNvPr id="3" name="Footer Placeholder 2">
            <a:extLst>
              <a:ext uri="{FF2B5EF4-FFF2-40B4-BE49-F238E27FC236}">
                <a16:creationId xmlns:a16="http://schemas.microsoft.com/office/drawing/2014/main" id="{5056A517-8856-40A5-95B3-1653EDAFC1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A2F43C-6E37-4A4D-A983-D8DD176CC642}"/>
              </a:ext>
            </a:extLst>
          </p:cNvPr>
          <p:cNvSpPr>
            <a:spLocks noGrp="1"/>
          </p:cNvSpPr>
          <p:nvPr>
            <p:ph type="sldNum" sz="quarter" idx="12"/>
          </p:nvPr>
        </p:nvSpPr>
        <p:spPr/>
        <p:txBody>
          <a:bodyPr/>
          <a:lstStyle/>
          <a:p>
            <a:fld id="{DC7945A3-5918-48E4-BC54-BFCED7DA5C4F}" type="slidenum">
              <a:rPr lang="en-US" smtClean="0"/>
              <a:t>‹#›</a:t>
            </a:fld>
            <a:endParaRPr lang="en-US"/>
          </a:p>
        </p:txBody>
      </p:sp>
    </p:spTree>
    <p:extLst>
      <p:ext uri="{BB962C8B-B14F-4D97-AF65-F5344CB8AC3E}">
        <p14:creationId xmlns:p14="http://schemas.microsoft.com/office/powerpoint/2010/main" val="3251205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DD0B3-F0BA-413B-AC2E-176AFC369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20E5B8-BBE0-496C-BFA9-F5EDBBBA2C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7C080D-E626-4A19-B549-5DDE2A715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B02555-9FFC-4A8D-B92E-19E708DD3940}"/>
              </a:ext>
            </a:extLst>
          </p:cNvPr>
          <p:cNvSpPr>
            <a:spLocks noGrp="1"/>
          </p:cNvSpPr>
          <p:nvPr>
            <p:ph type="dt" sz="half" idx="10"/>
          </p:nvPr>
        </p:nvSpPr>
        <p:spPr/>
        <p:txBody>
          <a:bodyPr/>
          <a:lstStyle/>
          <a:p>
            <a:fld id="{74A05CAD-2886-44FD-B6D7-405B7879FEE9}" type="datetimeFigureOut">
              <a:rPr lang="en-US" smtClean="0"/>
              <a:t>1/18/2024</a:t>
            </a:fld>
            <a:endParaRPr lang="en-US"/>
          </a:p>
        </p:txBody>
      </p:sp>
      <p:sp>
        <p:nvSpPr>
          <p:cNvPr id="6" name="Footer Placeholder 5">
            <a:extLst>
              <a:ext uri="{FF2B5EF4-FFF2-40B4-BE49-F238E27FC236}">
                <a16:creationId xmlns:a16="http://schemas.microsoft.com/office/drawing/2014/main" id="{321E2D98-43F0-4238-862B-9E040E21C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57BAF-44A8-4D40-AFB5-EC2D61522FB8}"/>
              </a:ext>
            </a:extLst>
          </p:cNvPr>
          <p:cNvSpPr>
            <a:spLocks noGrp="1"/>
          </p:cNvSpPr>
          <p:nvPr>
            <p:ph type="sldNum" sz="quarter" idx="12"/>
          </p:nvPr>
        </p:nvSpPr>
        <p:spPr/>
        <p:txBody>
          <a:bodyPr/>
          <a:lstStyle/>
          <a:p>
            <a:fld id="{DC7945A3-5918-48E4-BC54-BFCED7DA5C4F}" type="slidenum">
              <a:rPr lang="en-US" smtClean="0"/>
              <a:t>‹#›</a:t>
            </a:fld>
            <a:endParaRPr lang="en-US"/>
          </a:p>
        </p:txBody>
      </p:sp>
    </p:spTree>
    <p:extLst>
      <p:ext uri="{BB962C8B-B14F-4D97-AF65-F5344CB8AC3E}">
        <p14:creationId xmlns:p14="http://schemas.microsoft.com/office/powerpoint/2010/main" val="284293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D3CC5-B02A-4DA9-BBA4-4686A755B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2863BD-72A1-4F7C-9F6F-A5221375CA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931F23-DCBE-41AA-8781-21818DEE5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D0080F-73FF-4FFE-8BAE-AC18B7B661A0}"/>
              </a:ext>
            </a:extLst>
          </p:cNvPr>
          <p:cNvSpPr>
            <a:spLocks noGrp="1"/>
          </p:cNvSpPr>
          <p:nvPr>
            <p:ph type="dt" sz="half" idx="10"/>
          </p:nvPr>
        </p:nvSpPr>
        <p:spPr/>
        <p:txBody>
          <a:bodyPr/>
          <a:lstStyle/>
          <a:p>
            <a:fld id="{74A05CAD-2886-44FD-B6D7-405B7879FEE9}" type="datetimeFigureOut">
              <a:rPr lang="en-US" smtClean="0"/>
              <a:t>1/18/2024</a:t>
            </a:fld>
            <a:endParaRPr lang="en-US"/>
          </a:p>
        </p:txBody>
      </p:sp>
      <p:sp>
        <p:nvSpPr>
          <p:cNvPr id="6" name="Footer Placeholder 5">
            <a:extLst>
              <a:ext uri="{FF2B5EF4-FFF2-40B4-BE49-F238E27FC236}">
                <a16:creationId xmlns:a16="http://schemas.microsoft.com/office/drawing/2014/main" id="{DC186991-8A6D-4786-A185-1E0B5ED99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EC721-C842-49CF-B9C8-8164100AFEB0}"/>
              </a:ext>
            </a:extLst>
          </p:cNvPr>
          <p:cNvSpPr>
            <a:spLocks noGrp="1"/>
          </p:cNvSpPr>
          <p:nvPr>
            <p:ph type="sldNum" sz="quarter" idx="12"/>
          </p:nvPr>
        </p:nvSpPr>
        <p:spPr/>
        <p:txBody>
          <a:bodyPr/>
          <a:lstStyle/>
          <a:p>
            <a:fld id="{DC7945A3-5918-48E4-BC54-BFCED7DA5C4F}" type="slidenum">
              <a:rPr lang="en-US" smtClean="0"/>
              <a:t>‹#›</a:t>
            </a:fld>
            <a:endParaRPr lang="en-US"/>
          </a:p>
        </p:txBody>
      </p:sp>
    </p:spTree>
    <p:extLst>
      <p:ext uri="{BB962C8B-B14F-4D97-AF65-F5344CB8AC3E}">
        <p14:creationId xmlns:p14="http://schemas.microsoft.com/office/powerpoint/2010/main" val="3186741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9ED484-DC33-4AED-A4A7-E802590D45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D77526-3824-4515-992C-0CDA33C13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69A7A-A83F-4B61-9007-7845F8C5AA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A05CAD-2886-44FD-B6D7-405B7879FEE9}" type="datetimeFigureOut">
              <a:rPr lang="en-US" smtClean="0"/>
              <a:t>1/18/2024</a:t>
            </a:fld>
            <a:endParaRPr lang="en-US"/>
          </a:p>
        </p:txBody>
      </p:sp>
      <p:sp>
        <p:nvSpPr>
          <p:cNvPr id="5" name="Footer Placeholder 4">
            <a:extLst>
              <a:ext uri="{FF2B5EF4-FFF2-40B4-BE49-F238E27FC236}">
                <a16:creationId xmlns:a16="http://schemas.microsoft.com/office/drawing/2014/main" id="{5D568CC1-3570-4AA7-BB2C-09E0C8EC2C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5F55E9-11DB-45D5-B549-3C7238FE9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945A3-5918-48E4-BC54-BFCED7DA5C4F}" type="slidenum">
              <a:rPr lang="en-US" smtClean="0"/>
              <a:t>‹#›</a:t>
            </a:fld>
            <a:endParaRPr lang="en-US"/>
          </a:p>
        </p:txBody>
      </p:sp>
    </p:spTree>
    <p:extLst>
      <p:ext uri="{BB962C8B-B14F-4D97-AF65-F5344CB8AC3E}">
        <p14:creationId xmlns:p14="http://schemas.microsoft.com/office/powerpoint/2010/main" val="165520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240754-1E6C-47AF-9559-FCDAC4139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EAA8F5-0BDA-4440-9ACF-675008694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8F2C7-226E-4EDD-9B8A-02715ED561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6082C-D71C-48A9-8795-C506CFE26C5D}" type="datetimeFigureOut">
              <a:rPr lang="en-US" smtClean="0"/>
              <a:t>1/18/2024</a:t>
            </a:fld>
            <a:endParaRPr lang="en-US"/>
          </a:p>
        </p:txBody>
      </p:sp>
      <p:sp>
        <p:nvSpPr>
          <p:cNvPr id="5" name="Footer Placeholder 4">
            <a:extLst>
              <a:ext uri="{FF2B5EF4-FFF2-40B4-BE49-F238E27FC236}">
                <a16:creationId xmlns:a16="http://schemas.microsoft.com/office/drawing/2014/main" id="{70717A9F-27C3-4666-8255-8D44FDB370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6AD8BE-281F-4F50-A64E-9D5547ACC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093733-0243-480D-BC89-FC5ED1A02E1C}" type="slidenum">
              <a:rPr lang="en-US" smtClean="0"/>
              <a:t>‹#›</a:t>
            </a:fld>
            <a:endParaRPr lang="en-US"/>
          </a:p>
        </p:txBody>
      </p:sp>
    </p:spTree>
    <p:extLst>
      <p:ext uri="{BB962C8B-B14F-4D97-AF65-F5344CB8AC3E}">
        <p14:creationId xmlns:p14="http://schemas.microsoft.com/office/powerpoint/2010/main" val="2462882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7" y="609602"/>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3"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99CAC7-06C0-4468-9D77-08692E965EA5}" type="datetimeFigureOut">
              <a:rPr lang="en-US" smtClean="0"/>
              <a:t>1/18/2024</a:t>
            </a:fld>
            <a:endParaRPr lang="en-US"/>
          </a:p>
        </p:txBody>
      </p:sp>
      <p:sp>
        <p:nvSpPr>
          <p:cNvPr id="5" name="Footer Placeholder 4"/>
          <p:cNvSpPr>
            <a:spLocks noGrp="1"/>
          </p:cNvSpPr>
          <p:nvPr>
            <p:ph type="ftr" sz="quarter" idx="3"/>
          </p:nvPr>
        </p:nvSpPr>
        <p:spPr>
          <a:xfrm>
            <a:off x="913796" y="5883277"/>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3" y="5883277"/>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771398B-35CD-43E8-9D02-B7F3D7597F9E}" type="slidenum">
              <a:rPr lang="en-US" smtClean="0"/>
              <a:t>‹#›</a:t>
            </a:fld>
            <a:endParaRPr lang="en-US"/>
          </a:p>
        </p:txBody>
      </p:sp>
    </p:spTree>
    <p:extLst>
      <p:ext uri="{BB962C8B-B14F-4D97-AF65-F5344CB8AC3E}">
        <p14:creationId xmlns:p14="http://schemas.microsoft.com/office/powerpoint/2010/main" val="2273177991"/>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myglenn.com/POLS/govt2306.htm" TargetMode="External"/><Relationship Id="rId2" Type="http://schemas.openxmlformats.org/officeDocument/2006/relationships/image" Target="../media/image2.gif"/><Relationship Id="rId1" Type="http://schemas.openxmlformats.org/officeDocument/2006/relationships/slideLayout" Target="../slideLayouts/slideLayout23.xml"/><Relationship Id="rId4" Type="http://schemas.openxmlformats.org/officeDocument/2006/relationships/hyperlink" Target="https://creativecommons.org/licenses/by-nc-sa/3.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hyperlink" Target="https://www.ssa.gov/disability/professionals/bluebook/AdultListings.htm" TargetMode="Externa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hyperlink" Target="https://www.ssa.gov/disability/professionals/bluebook/AdultListings.htm" TargetMode="Externa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hyperlink" Target="https://www.ssa.gov/disability/professionals/bluebook/AdultListings.htm" TargetMode="Externa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hyperlink" Target="https://www.ssa.gov/disability/professionals/bluebook/105.00-Digestive-Childhood.htm" TargetMode="External"/><Relationship Id="rId13" Type="http://schemas.openxmlformats.org/officeDocument/2006/relationships/hyperlink" Target="https://www.ssa.gov/disability/professionals/bluebook/110.00-MultipleBody-Childhood.htm" TargetMode="External"/><Relationship Id="rId3" Type="http://schemas.openxmlformats.org/officeDocument/2006/relationships/hyperlink" Target="https://www.ssa.gov/disability/professionals/bluebook/100.00-GrowthImpairment-Childhood.htm" TargetMode="External"/><Relationship Id="rId7" Type="http://schemas.openxmlformats.org/officeDocument/2006/relationships/hyperlink" Target="https://www.ssa.gov/disability/professionals/bluebook/104.00-Cardiovascular-Childhood.htm" TargetMode="External"/><Relationship Id="rId12" Type="http://schemas.openxmlformats.org/officeDocument/2006/relationships/hyperlink" Target="https://www.ssa.gov/disability/professionals/bluebook/109.00-Endocrine-Childhood.htm" TargetMode="External"/><Relationship Id="rId17" Type="http://schemas.openxmlformats.org/officeDocument/2006/relationships/hyperlink" Target="https://www.ssa.gov/disability/professionals/bluebook/114.00-Immune-Childhood.htm" TargetMode="External"/><Relationship Id="rId2" Type="http://schemas.openxmlformats.org/officeDocument/2006/relationships/image" Target="../media/image4.jpeg"/><Relationship Id="rId16" Type="http://schemas.openxmlformats.org/officeDocument/2006/relationships/hyperlink" Target="https://www.ssa.gov/disability/professionals/bluebook/113.00-NeoplasticDiseases-Malignant-Childhood.htm" TargetMode="External"/><Relationship Id="rId1" Type="http://schemas.openxmlformats.org/officeDocument/2006/relationships/slideLayout" Target="../slideLayouts/slideLayout24.xml"/><Relationship Id="rId6" Type="http://schemas.openxmlformats.org/officeDocument/2006/relationships/hyperlink" Target="https://www.ssa.gov/disability/professionals/bluebook/103.00-Respiratory-Childhood.htm" TargetMode="External"/><Relationship Id="rId11" Type="http://schemas.openxmlformats.org/officeDocument/2006/relationships/hyperlink" Target="https://www.ssa.gov/disability/professionals/bluebook/108.00-Skin-Childhood.htm" TargetMode="External"/><Relationship Id="rId5" Type="http://schemas.openxmlformats.org/officeDocument/2006/relationships/hyperlink" Target="https://www.ssa.gov/disability/professionals/bluebook/102.00-SpecialSensesandSpeech-Childhood.htm" TargetMode="External"/><Relationship Id="rId15" Type="http://schemas.openxmlformats.org/officeDocument/2006/relationships/hyperlink" Target="https://www.ssa.gov/disability/professionals/bluebook/112.00-MentalDisorders-Childhood.htm" TargetMode="External"/><Relationship Id="rId10" Type="http://schemas.openxmlformats.org/officeDocument/2006/relationships/hyperlink" Target="https://www.ssa.gov/disability/professionals/bluebook/107.00-HematologicalDisorders-Childhood.htm" TargetMode="External"/><Relationship Id="rId4" Type="http://schemas.openxmlformats.org/officeDocument/2006/relationships/hyperlink" Target="https://www.ssa.gov/disability/professionals/bluebook/101.00-Musculoskeletal-Childhood.htm" TargetMode="External"/><Relationship Id="rId9" Type="http://schemas.openxmlformats.org/officeDocument/2006/relationships/hyperlink" Target="https://www.ssa.gov/disability/professionals/bluebook/106.00-Genitourinary-Childhood.htm" TargetMode="External"/><Relationship Id="rId14" Type="http://schemas.openxmlformats.org/officeDocument/2006/relationships/hyperlink" Target="https://www.ssa.gov/disability/professionals/bluebook/111.00-Neurological-Childhood.ht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amyglenn.com/POLS/govt2306.htm" TargetMode="External"/><Relationship Id="rId2" Type="http://schemas.openxmlformats.org/officeDocument/2006/relationships/image" Target="../media/image2.gif"/><Relationship Id="rId1" Type="http://schemas.openxmlformats.org/officeDocument/2006/relationships/slideLayout" Target="../slideLayouts/slideLayout12.xml"/><Relationship Id="rId4" Type="http://schemas.openxmlformats.org/officeDocument/2006/relationships/hyperlink" Target="https://creativecommons.org/licenses/by-nc-sa/3.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ssa.gov/disability/professionals/bluebook/ChildhoodListings.htm" TargetMode="External"/><Relationship Id="rId2" Type="http://schemas.openxmlformats.org/officeDocument/2006/relationships/hyperlink" Target="https://www.ssa.gov/disability/professionals/bluebook/AdultListings.htm"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hyperlink" Target="https://www.ssa.gov/disability/professionals/bluebook/7.00-HematologicalDisorders-Adult.htm" TargetMode="External"/><Relationship Id="rId13" Type="http://schemas.openxmlformats.org/officeDocument/2006/relationships/hyperlink" Target="https://www.ssa.gov/disability/professionals/bluebook/12.00-MentalDisorders-Adult.htm" TargetMode="External"/><Relationship Id="rId3" Type="http://schemas.openxmlformats.org/officeDocument/2006/relationships/hyperlink" Target="https://www.ssa.gov/disability/professionals/bluebook/2.00-SpecialSensesandSpeech-Adult.htm" TargetMode="External"/><Relationship Id="rId7" Type="http://schemas.openxmlformats.org/officeDocument/2006/relationships/hyperlink" Target="https://www.ssa.gov/disability/professionals/bluebook/6.00-Genitourinary-Adult.htm" TargetMode="External"/><Relationship Id="rId12" Type="http://schemas.openxmlformats.org/officeDocument/2006/relationships/hyperlink" Target="https://www.ssa.gov/disability/professionals/bluebook/11.00-Neurological-Adult.htm" TargetMode="External"/><Relationship Id="rId2" Type="http://schemas.openxmlformats.org/officeDocument/2006/relationships/hyperlink" Target="https://www.ssa.gov/disability/professionals/bluebook/1.00-Musculoskeletal-Adult.htm" TargetMode="External"/><Relationship Id="rId1" Type="http://schemas.openxmlformats.org/officeDocument/2006/relationships/slideLayout" Target="../slideLayouts/slideLayout13.xml"/><Relationship Id="rId6" Type="http://schemas.openxmlformats.org/officeDocument/2006/relationships/hyperlink" Target="https://www.ssa.gov/disability/professionals/bluebook/5.00-Digestive-Adult.htm" TargetMode="External"/><Relationship Id="rId11" Type="http://schemas.openxmlformats.org/officeDocument/2006/relationships/hyperlink" Target="https://www.ssa.gov/disability/professionals/bluebook/10.00-MultipleBody-Adult.htm" TargetMode="External"/><Relationship Id="rId5" Type="http://schemas.openxmlformats.org/officeDocument/2006/relationships/hyperlink" Target="https://www.ssa.gov/disability/professionals/bluebook/4.00-Cardiovascular-Adult.htm" TargetMode="External"/><Relationship Id="rId15" Type="http://schemas.openxmlformats.org/officeDocument/2006/relationships/hyperlink" Target="https://www.ssa.gov/disability/professionals/bluebook/14.00-Immune-Adult.htm" TargetMode="External"/><Relationship Id="rId10" Type="http://schemas.openxmlformats.org/officeDocument/2006/relationships/hyperlink" Target="https://www.ssa.gov/disability/professionals/bluebook/9.00-Endocrine-Adult.htm" TargetMode="External"/><Relationship Id="rId4" Type="http://schemas.openxmlformats.org/officeDocument/2006/relationships/hyperlink" Target="https://www.ssa.gov/disability/professionals/bluebook/3.00-Respiratory-Adult.htm" TargetMode="External"/><Relationship Id="rId9" Type="http://schemas.openxmlformats.org/officeDocument/2006/relationships/hyperlink" Target="https://www.ssa.gov/disability/professionals/bluebook/8.00-Skin-Adult.htm" TargetMode="External"/><Relationship Id="rId14" Type="http://schemas.openxmlformats.org/officeDocument/2006/relationships/hyperlink" Target="https://www.ssa.gov/disability/professionals/bluebook/13.00-NeoplasticDiseases-Malignant-Adult.htm"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ssa.gov/disability/professionals/bluebook/106.00-Genitourinary-Childhood.htm" TargetMode="External"/><Relationship Id="rId13" Type="http://schemas.openxmlformats.org/officeDocument/2006/relationships/hyperlink" Target="https://www.ssa.gov/disability/professionals/bluebook/111.00-Neurological-Childhood.htm" TargetMode="External"/><Relationship Id="rId3" Type="http://schemas.openxmlformats.org/officeDocument/2006/relationships/hyperlink" Target="https://www.ssa.gov/disability/professionals/bluebook/101.00-Musculoskeletal-Childhood.htm" TargetMode="External"/><Relationship Id="rId7" Type="http://schemas.openxmlformats.org/officeDocument/2006/relationships/hyperlink" Target="https://www.ssa.gov/disability/professionals/bluebook/105.00-Digestive-Childhood.htm" TargetMode="External"/><Relationship Id="rId12" Type="http://schemas.openxmlformats.org/officeDocument/2006/relationships/hyperlink" Target="https://www.ssa.gov/disability/professionals/bluebook/110.00-MultipleBody-Childhood.htm" TargetMode="External"/><Relationship Id="rId2" Type="http://schemas.openxmlformats.org/officeDocument/2006/relationships/hyperlink" Target="https://www.ssa.gov/disability/professionals/bluebook/100.00-GrowthImpairment-Childhood.htm" TargetMode="External"/><Relationship Id="rId16" Type="http://schemas.openxmlformats.org/officeDocument/2006/relationships/hyperlink" Target="https://www.ssa.gov/disability/professionals/bluebook/114.00-Immune-Childhood.htm" TargetMode="External"/><Relationship Id="rId1" Type="http://schemas.openxmlformats.org/officeDocument/2006/relationships/slideLayout" Target="../slideLayouts/slideLayout13.xml"/><Relationship Id="rId6" Type="http://schemas.openxmlformats.org/officeDocument/2006/relationships/hyperlink" Target="https://www.ssa.gov/disability/professionals/bluebook/104.00-Cardiovascular-Childhood.htm" TargetMode="External"/><Relationship Id="rId11" Type="http://schemas.openxmlformats.org/officeDocument/2006/relationships/hyperlink" Target="https://www.ssa.gov/disability/professionals/bluebook/109.00-Endocrine-Childhood.htm" TargetMode="External"/><Relationship Id="rId5" Type="http://schemas.openxmlformats.org/officeDocument/2006/relationships/hyperlink" Target="https://www.ssa.gov/disability/professionals/bluebook/103.00-Respiratory-Childhood.htm" TargetMode="External"/><Relationship Id="rId15" Type="http://schemas.openxmlformats.org/officeDocument/2006/relationships/hyperlink" Target="https://www.ssa.gov/disability/professionals/bluebook/113.00-NeoplasticDiseases-Malignant-Childhood.htm" TargetMode="External"/><Relationship Id="rId10" Type="http://schemas.openxmlformats.org/officeDocument/2006/relationships/hyperlink" Target="https://www.ssa.gov/disability/professionals/bluebook/108.00-Skin-Childhood.htm" TargetMode="External"/><Relationship Id="rId4" Type="http://schemas.openxmlformats.org/officeDocument/2006/relationships/hyperlink" Target="https://www.ssa.gov/disability/professionals/bluebook/102.00-SpecialSensesandSpeech-Childhood.htm" TargetMode="External"/><Relationship Id="rId9" Type="http://schemas.openxmlformats.org/officeDocument/2006/relationships/hyperlink" Target="https://www.ssa.gov/disability/professionals/bluebook/107.00-HematologicalDisorders-Childhood.htm" TargetMode="External"/><Relationship Id="rId14" Type="http://schemas.openxmlformats.org/officeDocument/2006/relationships/hyperlink" Target="https://www.ssa.gov/disability/professionals/bluebook/112.00-MentalDisorders-Childhood.ht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s://www.ssa.gov/disability/professionals/bluebook/AdultListings.htm"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hyperlink" Target="https://www.ssa.gov/disability/professionals/bluebook/AdultListings.htm"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www.ssa.gov/disability/professionals/bluebook/AdultListings.htm"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www.ssa.gov/disability/professionals/bluebook/AdultListings.htm"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www.ssa.gov/disability/professionals/bluebook/AdultListings.htm"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www.ssa.gov/disability/professionals/bluebook/AdultListings.htm"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hyperlink" Target="https://www.ssa.gov/disability/professionals/bluebook/6.00-Genitourinary-Adult.htm" TargetMode="External"/><Relationship Id="rId13" Type="http://schemas.openxmlformats.org/officeDocument/2006/relationships/hyperlink" Target="https://www.ssa.gov/disability/professionals/bluebook/11.00-Neurological-Adult.htm" TargetMode="External"/><Relationship Id="rId3" Type="http://schemas.openxmlformats.org/officeDocument/2006/relationships/hyperlink" Target="https://www.ssa.gov/disability/professionals/bluebook/1.00-Musculoskeletal-Adult.htm" TargetMode="External"/><Relationship Id="rId7" Type="http://schemas.openxmlformats.org/officeDocument/2006/relationships/hyperlink" Target="https://www.ssa.gov/disability/professionals/bluebook/5.00-Digestive-Adult.htm" TargetMode="External"/><Relationship Id="rId12" Type="http://schemas.openxmlformats.org/officeDocument/2006/relationships/hyperlink" Target="https://www.ssa.gov/disability/professionals/bluebook/10.00-MultipleBody-Adult.htm" TargetMode="External"/><Relationship Id="rId2" Type="http://schemas.openxmlformats.org/officeDocument/2006/relationships/image" Target="../media/image4.jpeg"/><Relationship Id="rId16" Type="http://schemas.openxmlformats.org/officeDocument/2006/relationships/hyperlink" Target="https://www.ssa.gov/disability/professionals/bluebook/14.00-Immune-Adult.htm" TargetMode="External"/><Relationship Id="rId1" Type="http://schemas.openxmlformats.org/officeDocument/2006/relationships/slideLayout" Target="../slideLayouts/slideLayout24.xml"/><Relationship Id="rId6" Type="http://schemas.openxmlformats.org/officeDocument/2006/relationships/hyperlink" Target="https://www.ssa.gov/disability/professionals/bluebook/4.00-Cardiovascular-Adult.htm" TargetMode="External"/><Relationship Id="rId11" Type="http://schemas.openxmlformats.org/officeDocument/2006/relationships/hyperlink" Target="https://www.ssa.gov/disability/professionals/bluebook/9.00-Endocrine-Adult.htm" TargetMode="External"/><Relationship Id="rId5" Type="http://schemas.openxmlformats.org/officeDocument/2006/relationships/hyperlink" Target="https://www.ssa.gov/disability/professionals/bluebook/3.00-Respiratory-Adult.htm" TargetMode="External"/><Relationship Id="rId15" Type="http://schemas.openxmlformats.org/officeDocument/2006/relationships/hyperlink" Target="https://www.ssa.gov/disability/professionals/bluebook/13.00-NeoplasticDiseases-Malignant-Adult.htm" TargetMode="External"/><Relationship Id="rId10" Type="http://schemas.openxmlformats.org/officeDocument/2006/relationships/hyperlink" Target="https://www.ssa.gov/disability/professionals/bluebook/8.00-Skin-Adult.htm" TargetMode="External"/><Relationship Id="rId4" Type="http://schemas.openxmlformats.org/officeDocument/2006/relationships/hyperlink" Target="https://www.ssa.gov/disability/professionals/bluebook/2.00-SpecialSensesandSpeech-Adult.htm" TargetMode="External"/><Relationship Id="rId9" Type="http://schemas.openxmlformats.org/officeDocument/2006/relationships/hyperlink" Target="https://www.ssa.gov/disability/professionals/bluebook/7.00-HematologicalDisorders-Adult.htm" TargetMode="External"/><Relationship Id="rId14" Type="http://schemas.openxmlformats.org/officeDocument/2006/relationships/hyperlink" Target="https://www.ssa.gov/disability/professionals/bluebook/12.00-MentalDisorders-Adult.htm"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hyperlink" Target="https://www.ssa.gov/disability/professionals/bluebook/12.00-MentalDisorders-Adult.htm#12_00E1" TargetMode="External"/><Relationship Id="rId2" Type="http://schemas.openxmlformats.org/officeDocument/2006/relationships/hyperlink" Target="https://www.ssa.gov/disability/professionals/bluebook/12.00-MentalDisorders-Adult.htm#12_00F" TargetMode="External"/><Relationship Id="rId1" Type="http://schemas.openxmlformats.org/officeDocument/2006/relationships/slideLayout" Target="../slideLayouts/slideLayout13.xml"/><Relationship Id="rId6" Type="http://schemas.openxmlformats.org/officeDocument/2006/relationships/hyperlink" Target="https://www.ssa.gov/disability/professionals/bluebook/12.00-MentalDisorders-Adult.htm#12_00E4" TargetMode="External"/><Relationship Id="rId5" Type="http://schemas.openxmlformats.org/officeDocument/2006/relationships/hyperlink" Target="https://www.ssa.gov/disability/professionals/bluebook/12.00-MentalDisorders-Adult.htm#12_00E3" TargetMode="External"/><Relationship Id="rId4" Type="http://schemas.openxmlformats.org/officeDocument/2006/relationships/hyperlink" Target="https://www.ssa.gov/disability/professionals/bluebook/12.00-MentalDisorders-Adult.htm#12_00E2"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ssa.gov/disability/professionals/bluebook/12.00-MentalDisorders-Adult.htm#12_00G2c" TargetMode="External"/><Relationship Id="rId2" Type="http://schemas.openxmlformats.org/officeDocument/2006/relationships/hyperlink" Target="https://www.ssa.gov/disability/professionals/bluebook/12.00-MentalDisorders-Adult.htm#12_00G2b"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www.ssa.gov/disability/professionals/bluebook/AdultListings.htm" TargetMode="Externa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hyperlink" Target="https://www.ssa.gov/disability/professionals/bluebook/AdultListings.htm" TargetMode="Externa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hyperlink" Target="https://www.ssa.gov/disability/professionals/bluebook/AdultListings.htm"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81E1-8E57-4E1B-A652-189398C1E4D3}"/>
              </a:ext>
            </a:extLst>
          </p:cNvPr>
          <p:cNvSpPr>
            <a:spLocks noGrp="1"/>
          </p:cNvSpPr>
          <p:nvPr>
            <p:ph type="ctrTitle"/>
          </p:nvPr>
        </p:nvSpPr>
        <p:spPr>
          <a:xfrm>
            <a:off x="6473952" y="-12191"/>
            <a:ext cx="6013835" cy="4011910"/>
          </a:xfrm>
        </p:spPr>
        <p:txBody>
          <a:bodyPr anchor="b">
            <a:normAutofit/>
          </a:bodyPr>
          <a:lstStyle/>
          <a:p>
            <a:r>
              <a:rPr lang="en-US" dirty="0"/>
              <a:t>TEXAS CONSUMER BENEFITS ORGANIZATION</a:t>
            </a:r>
          </a:p>
        </p:txBody>
      </p:sp>
      <p:sp>
        <p:nvSpPr>
          <p:cNvPr id="3" name="Subtitle 2">
            <a:extLst>
              <a:ext uri="{FF2B5EF4-FFF2-40B4-BE49-F238E27FC236}">
                <a16:creationId xmlns:a16="http://schemas.microsoft.com/office/drawing/2014/main" id="{9EA11684-4DD0-4BCA-9C66-355EC577E0D2}"/>
              </a:ext>
            </a:extLst>
          </p:cNvPr>
          <p:cNvSpPr>
            <a:spLocks noGrp="1"/>
          </p:cNvSpPr>
          <p:nvPr>
            <p:ph type="subTitle" idx="1"/>
          </p:nvPr>
        </p:nvSpPr>
        <p:spPr>
          <a:xfrm>
            <a:off x="6608064" y="5141843"/>
            <a:ext cx="4943853" cy="756913"/>
          </a:xfrm>
        </p:spPr>
        <p:txBody>
          <a:bodyPr anchor="t">
            <a:noAutofit/>
          </a:bodyPr>
          <a:lstStyle/>
          <a:p>
            <a:r>
              <a:rPr lang="en-US" sz="6000" b="1" dirty="0">
                <a:latin typeface="Bookman Old Style" panose="02050604050505020204" pitchFamily="18" charset="0"/>
              </a:rPr>
              <a:t>WELCOME</a:t>
            </a:r>
          </a:p>
        </p:txBody>
      </p:sp>
      <p:pic>
        <p:nvPicPr>
          <p:cNvPr id="5" name="Picture 4" descr="A picture containing text&#10;&#10;Description automatically generated">
            <a:extLst>
              <a:ext uri="{FF2B5EF4-FFF2-40B4-BE49-F238E27FC236}">
                <a16:creationId xmlns:a16="http://schemas.microsoft.com/office/drawing/2014/main" id="{2A6966D8-37AC-4E11-A0D6-0BE7174317D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5962" b="1"/>
          <a:stretch/>
        </p:blipFill>
        <p:spPr>
          <a:xfrm>
            <a:off x="159557"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TextBox 5">
            <a:extLst>
              <a:ext uri="{FF2B5EF4-FFF2-40B4-BE49-F238E27FC236}">
                <a16:creationId xmlns:a16="http://schemas.microsoft.com/office/drawing/2014/main" id="{B6530FA9-65FB-45F6-ACE2-06D219661E82}"/>
              </a:ext>
            </a:extLst>
          </p:cNvPr>
          <p:cNvSpPr txBox="1"/>
          <p:nvPr/>
        </p:nvSpPr>
        <p:spPr>
          <a:xfrm>
            <a:off x="9911465"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amyglenn.com/POLS/govt2306.ht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376465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a:t>Earned income</a:t>
            </a:r>
          </a:p>
        </p:txBody>
      </p:sp>
      <p:sp>
        <p:nvSpPr>
          <p:cNvPr id="3" name="Content Placeholder 2">
            <a:extLst>
              <a:ext uri="{FF2B5EF4-FFF2-40B4-BE49-F238E27FC236}">
                <a16:creationId xmlns:a16="http://schemas.microsoft.com/office/drawing/2014/main" id="{C7BA55CC-AFEA-44EB-9907-F9D4926BFC56}"/>
              </a:ext>
            </a:extLst>
          </p:cNvPr>
          <p:cNvSpPr>
            <a:spLocks noGrp="1"/>
          </p:cNvSpPr>
          <p:nvPr>
            <p:ph idx="1"/>
          </p:nvPr>
        </p:nvSpPr>
        <p:spPr>
          <a:xfrm>
            <a:off x="2209346" y="1859281"/>
            <a:ext cx="7707540" cy="723899"/>
          </a:xfrm>
        </p:spPr>
        <p:txBody>
          <a:bodyPr>
            <a:normAutofit/>
          </a:bodyPr>
          <a:lstStyle/>
          <a:p>
            <a:pPr marL="0" marR="0" indent="0" algn="ctr">
              <a:lnSpc>
                <a:spcPct val="107000"/>
              </a:lnSpc>
              <a:spcBef>
                <a:spcPts val="0"/>
              </a:spcBef>
              <a:spcAft>
                <a:spcPts val="80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“What can I make and keep my SSI?”</a:t>
            </a:r>
          </a:p>
          <a:p>
            <a:pPr marL="0" indent="0">
              <a:buNone/>
            </a:pPr>
            <a:endParaRPr lang="en-US" dirty="0"/>
          </a:p>
        </p:txBody>
      </p:sp>
      <p:sp>
        <p:nvSpPr>
          <p:cNvPr id="6" name="TextBox 5">
            <a:extLst>
              <a:ext uri="{FF2B5EF4-FFF2-40B4-BE49-F238E27FC236}">
                <a16:creationId xmlns:a16="http://schemas.microsoft.com/office/drawing/2014/main" id="{788924FC-DCA4-4A64-B630-2BAFDB10C98E}"/>
              </a:ext>
            </a:extLst>
          </p:cNvPr>
          <p:cNvSpPr txBox="1"/>
          <p:nvPr/>
        </p:nvSpPr>
        <p:spPr>
          <a:xfrm>
            <a:off x="3147060" y="2979421"/>
            <a:ext cx="5897880" cy="3355919"/>
          </a:xfrm>
          <a:prstGeom prst="rect">
            <a:avLst/>
          </a:prstGeom>
          <a:noFill/>
        </p:spPr>
        <p:txBody>
          <a:bodyPr wrap="square" rtlCol="0">
            <a:spAutoFit/>
          </a:bodyPr>
          <a:lstStyle/>
          <a:p>
            <a:pPr marL="0" marR="0" indent="0" algn="ctr">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Monthly Earned Income Break-Even Formula:</a:t>
            </a:r>
          </a:p>
          <a:p>
            <a:pPr marL="0" marR="0" indent="0" algn="ctr">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gn="ctr">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SSI x 2 + $85</a:t>
            </a:r>
          </a:p>
          <a:p>
            <a:pPr marL="0" marR="0" indent="0" algn="ctr">
              <a:lnSpc>
                <a:spcPct val="107000"/>
              </a:lnSpc>
              <a:spcBef>
                <a:spcPts val="0"/>
              </a:spcBef>
              <a:spcAft>
                <a:spcPts val="8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$1,971 – Single in 2024</a:t>
            </a:r>
          </a:p>
          <a:p>
            <a:pPr marL="0" marR="0" indent="0" algn="ctr">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$2,957 – Couple in 2024</a:t>
            </a:r>
          </a:p>
          <a:p>
            <a:endParaRPr lang="en-US" sz="1800" dirty="0"/>
          </a:p>
        </p:txBody>
      </p:sp>
    </p:spTree>
    <p:extLst>
      <p:ext uri="{BB962C8B-B14F-4D97-AF65-F5344CB8AC3E}">
        <p14:creationId xmlns:p14="http://schemas.microsoft.com/office/powerpoint/2010/main" val="88825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anim calcmode="lin" valueType="num">
                                      <p:cBhvr>
                                        <p:cTn id="2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1000"/>
                                        <p:tgtEl>
                                          <p:spTgt spid="6">
                                            <p:txEl>
                                              <p:pRg st="5" end="5"/>
                                            </p:txEl>
                                          </p:spTgt>
                                        </p:tgtEl>
                                      </p:cBhvr>
                                    </p:animEffect>
                                    <p:anim calcmode="lin" valueType="num">
                                      <p:cBhvr>
                                        <p:cTn id="2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1371599" y="294538"/>
            <a:ext cx="9895951" cy="1033669"/>
          </a:xfrm>
        </p:spPr>
        <p:txBody>
          <a:bodyPr vert="horz" lIns="91440" tIns="45720" rIns="91440" bIns="45720" rtlCol="0">
            <a:normAutofit/>
          </a:bodyPr>
          <a:lstStyle/>
          <a:p>
            <a:r>
              <a:rPr lang="en-US" sz="4000" dirty="0">
                <a:solidFill>
                  <a:srgbClr val="FFFFFF"/>
                </a:solidFill>
              </a:rPr>
              <a:t>LISTINGS NOT MET…</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1371599" y="2062336"/>
            <a:ext cx="9349410" cy="4501126"/>
          </a:xfrm>
        </p:spPr>
        <p:txBody>
          <a:bodyPr vert="horz" lIns="91440" tIns="45720" rIns="91440" bIns="45720" rtlCol="0" anchor="ctr">
            <a:noAutofit/>
          </a:bodyPr>
          <a:lstStyle/>
          <a:p>
            <a:pPr marL="0" marR="0" lvl="0" indent="0" algn="ctr">
              <a:lnSpc>
                <a:spcPct val="100000"/>
              </a:lnSpc>
              <a:spcBef>
                <a:spcPts val="0"/>
              </a:spcBef>
              <a:buNone/>
              <a:tabLst>
                <a:tab pos="1096010" algn="l"/>
              </a:tabLst>
            </a:pPr>
            <a:r>
              <a:rPr lang="en-US" sz="2400" b="1" dirty="0">
                <a:ea typeface="Arial" panose="020B0604020202020204" pitchFamily="34" charset="0"/>
              </a:rPr>
              <a:t>Social Interaction</a:t>
            </a:r>
          </a:p>
          <a:p>
            <a:pPr marL="0" marR="0" lvl="0" indent="0" algn="ctr">
              <a:lnSpc>
                <a:spcPct val="100000"/>
              </a:lnSpc>
              <a:spcBef>
                <a:spcPts val="0"/>
              </a:spcBef>
              <a:buNone/>
              <a:tabLst>
                <a:tab pos="1096010" algn="l"/>
              </a:tabLst>
            </a:pPr>
            <a:endParaRPr lang="en-US" sz="2400" dirty="0">
              <a:ea typeface="Arial" panose="020B0604020202020204" pitchFamily="34" charset="0"/>
            </a:endParaRPr>
          </a:p>
          <a:p>
            <a:pPr marL="342900" marR="0" lvl="0" indent="-342900">
              <a:spcBef>
                <a:spcPts val="1715"/>
              </a:spcBef>
              <a:spcAft>
                <a:spcPts val="0"/>
              </a:spcAft>
              <a:buFont typeface="Arial" panose="020B0604020202020204" pitchFamily="34" charset="0"/>
              <a:buChar char="•"/>
              <a:tabLst>
                <a:tab pos="1060450" algn="l"/>
              </a:tabLst>
            </a:pPr>
            <a:r>
              <a:rPr lang="en-US" sz="2400" dirty="0">
                <a:effectLst/>
                <a:ea typeface="Arial" panose="020B0604020202020204" pitchFamily="34" charset="0"/>
              </a:rPr>
              <a:t>Able</a:t>
            </a:r>
            <a:r>
              <a:rPr lang="en-US" sz="2400" spc="-85" dirty="0">
                <a:effectLst/>
                <a:ea typeface="Arial" panose="020B0604020202020204" pitchFamily="34" charset="0"/>
              </a:rPr>
              <a:t> </a:t>
            </a:r>
            <a:r>
              <a:rPr lang="en-US" sz="2400" dirty="0">
                <a:effectLst/>
                <a:ea typeface="Arial" panose="020B0604020202020204" pitchFamily="34" charset="0"/>
              </a:rPr>
              <a:t>to</a:t>
            </a:r>
            <a:r>
              <a:rPr lang="en-US" sz="2400" spc="150" dirty="0">
                <a:effectLst/>
                <a:ea typeface="Arial" panose="020B0604020202020204" pitchFamily="34" charset="0"/>
              </a:rPr>
              <a:t> </a:t>
            </a:r>
            <a:r>
              <a:rPr lang="en-US" sz="2400" dirty="0">
                <a:effectLst/>
                <a:ea typeface="Arial" panose="020B0604020202020204" pitchFamily="34" charset="0"/>
              </a:rPr>
              <a:t>display</a:t>
            </a:r>
            <a:r>
              <a:rPr lang="en-US" sz="2400" spc="-30" dirty="0">
                <a:effectLst/>
                <a:ea typeface="Arial" panose="020B0604020202020204" pitchFamily="34" charset="0"/>
              </a:rPr>
              <a:t> </a:t>
            </a:r>
            <a:r>
              <a:rPr lang="en-US" sz="2400" dirty="0">
                <a:effectLst/>
                <a:ea typeface="Arial" panose="020B0604020202020204" pitchFamily="34" charset="0"/>
              </a:rPr>
              <a:t>socially</a:t>
            </a:r>
            <a:r>
              <a:rPr lang="en-US" sz="2400" spc="-45" dirty="0">
                <a:effectLst/>
                <a:ea typeface="Arial" panose="020B0604020202020204" pitchFamily="34" charset="0"/>
              </a:rPr>
              <a:t> </a:t>
            </a:r>
            <a:r>
              <a:rPr lang="en-US" sz="2400" dirty="0">
                <a:effectLst/>
                <a:ea typeface="Arial" panose="020B0604020202020204" pitchFamily="34" charset="0"/>
              </a:rPr>
              <a:t>acceptable</a:t>
            </a:r>
            <a:r>
              <a:rPr lang="en-US" sz="2400" spc="150" dirty="0">
                <a:effectLst/>
                <a:ea typeface="Arial" panose="020B0604020202020204" pitchFamily="34" charset="0"/>
              </a:rPr>
              <a:t> </a:t>
            </a:r>
            <a:r>
              <a:rPr lang="en-US" sz="2400" dirty="0">
                <a:effectLst/>
                <a:ea typeface="Arial" panose="020B0604020202020204" pitchFamily="34" charset="0"/>
              </a:rPr>
              <a:t>behavior</a:t>
            </a:r>
          </a:p>
          <a:p>
            <a:pPr marL="342900" marR="0" lvl="0" indent="-342900">
              <a:spcBef>
                <a:spcPts val="2460"/>
              </a:spcBef>
              <a:spcAft>
                <a:spcPts val="0"/>
              </a:spcAft>
              <a:buFont typeface="Arial" panose="020B0604020202020204" pitchFamily="34" charset="0"/>
              <a:buChar char="•"/>
              <a:tabLst>
                <a:tab pos="1064895" algn="l"/>
              </a:tabLst>
            </a:pPr>
            <a:r>
              <a:rPr lang="en-US" sz="2400" dirty="0">
                <a:effectLst/>
                <a:ea typeface="Arial" panose="020B0604020202020204" pitchFamily="34" charset="0"/>
              </a:rPr>
              <a:t>Ability</a:t>
            </a:r>
            <a:r>
              <a:rPr lang="en-US" sz="2400" spc="45" dirty="0">
                <a:effectLst/>
                <a:ea typeface="Arial" panose="020B0604020202020204" pitchFamily="34" charset="0"/>
              </a:rPr>
              <a:t> </a:t>
            </a:r>
            <a:r>
              <a:rPr lang="en-US" sz="2400" dirty="0">
                <a:effectLst/>
                <a:ea typeface="Arial" panose="020B0604020202020204" pitchFamily="34" charset="0"/>
              </a:rPr>
              <a:t>to</a:t>
            </a:r>
            <a:r>
              <a:rPr lang="en-US" sz="2400" spc="290" dirty="0">
                <a:effectLst/>
                <a:ea typeface="Arial" panose="020B0604020202020204" pitchFamily="34" charset="0"/>
              </a:rPr>
              <a:t> </a:t>
            </a:r>
            <a:r>
              <a:rPr lang="en-US" sz="2400" dirty="0">
                <a:effectLst/>
                <a:ea typeface="Arial" panose="020B0604020202020204" pitchFamily="34" charset="0"/>
              </a:rPr>
              <a:t>relate</a:t>
            </a:r>
            <a:r>
              <a:rPr lang="en-US" sz="2400" spc="-5" dirty="0">
                <a:effectLst/>
                <a:ea typeface="Arial" panose="020B0604020202020204" pitchFamily="34" charset="0"/>
              </a:rPr>
              <a:t> </a:t>
            </a:r>
            <a:r>
              <a:rPr lang="en-US" sz="2400" dirty="0">
                <a:effectLst/>
                <a:ea typeface="Arial" panose="020B0604020202020204" pitchFamily="34" charset="0"/>
              </a:rPr>
              <a:t>to</a:t>
            </a:r>
            <a:r>
              <a:rPr lang="en-US" sz="2400" spc="190" dirty="0">
                <a:effectLst/>
                <a:ea typeface="Arial" panose="020B0604020202020204" pitchFamily="34" charset="0"/>
              </a:rPr>
              <a:t> </a:t>
            </a:r>
            <a:r>
              <a:rPr lang="en-US" sz="2400" dirty="0">
                <a:effectLst/>
                <a:ea typeface="Arial" panose="020B0604020202020204" pitchFamily="34" charset="0"/>
              </a:rPr>
              <a:t>others</a:t>
            </a:r>
            <a:r>
              <a:rPr lang="en-US" sz="2400" spc="110" dirty="0">
                <a:effectLst/>
                <a:ea typeface="Arial" panose="020B0604020202020204" pitchFamily="34" charset="0"/>
              </a:rPr>
              <a:t> </a:t>
            </a:r>
            <a:r>
              <a:rPr lang="en-US" sz="2400" dirty="0">
                <a:effectLst/>
                <a:ea typeface="Arial" panose="020B0604020202020204" pitchFamily="34" charset="0"/>
              </a:rPr>
              <a:t>in</a:t>
            </a:r>
            <a:r>
              <a:rPr lang="en-US" sz="2400" spc="130" dirty="0">
                <a:effectLst/>
                <a:ea typeface="Arial" panose="020B0604020202020204" pitchFamily="34" charset="0"/>
              </a:rPr>
              <a:t> </a:t>
            </a:r>
            <a:r>
              <a:rPr lang="en-US" sz="2400" dirty="0">
                <a:effectLst/>
                <a:ea typeface="Arial" panose="020B0604020202020204" pitchFamily="34" charset="0"/>
              </a:rPr>
              <a:t>a</a:t>
            </a:r>
            <a:r>
              <a:rPr lang="en-US" sz="2400" spc="145" dirty="0">
                <a:effectLst/>
                <a:ea typeface="Arial" panose="020B0604020202020204" pitchFamily="34" charset="0"/>
              </a:rPr>
              <a:t> </a:t>
            </a:r>
            <a:r>
              <a:rPr lang="en-US" sz="2400" dirty="0">
                <a:effectLst/>
                <a:ea typeface="Arial" panose="020B0604020202020204" pitchFamily="34" charset="0"/>
              </a:rPr>
              <a:t>work</a:t>
            </a:r>
            <a:r>
              <a:rPr lang="en-US" sz="2400" spc="70" dirty="0">
                <a:effectLst/>
                <a:ea typeface="Arial" panose="020B0604020202020204" pitchFamily="34" charset="0"/>
              </a:rPr>
              <a:t> </a:t>
            </a:r>
            <a:r>
              <a:rPr lang="en-US" sz="2400" dirty="0">
                <a:effectLst/>
                <a:ea typeface="Arial" panose="020B0604020202020204" pitchFamily="34" charset="0"/>
              </a:rPr>
              <a:t>setting</a:t>
            </a:r>
          </a:p>
          <a:p>
            <a:pPr marL="0" marR="0" lvl="0" indent="0" algn="ctr">
              <a:lnSpc>
                <a:spcPct val="100000"/>
              </a:lnSpc>
              <a:spcBef>
                <a:spcPts val="0"/>
              </a:spcBef>
              <a:buNone/>
              <a:tabLst>
                <a:tab pos="1096010" algn="l"/>
              </a:tabLst>
            </a:pPr>
            <a:endParaRPr lang="en-US" sz="2000" dirty="0">
              <a:ea typeface="Arial" panose="020B0604020202020204" pitchFamily="34" charset="0"/>
            </a:endParaRPr>
          </a:p>
          <a:p>
            <a:pPr marL="0" indent="0">
              <a:spcBef>
                <a:spcPts val="0"/>
              </a:spcBef>
              <a:spcAft>
                <a:spcPts val="600"/>
              </a:spcAft>
              <a:buNone/>
            </a:pPr>
            <a:endParaRPr lang="en-US" sz="1800" dirty="0">
              <a:effectLst/>
              <a:hlinkClick r:id="rId2"/>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6079984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1371599" y="294538"/>
            <a:ext cx="9895951" cy="1033669"/>
          </a:xfrm>
        </p:spPr>
        <p:txBody>
          <a:bodyPr vert="horz" lIns="91440" tIns="45720" rIns="91440" bIns="45720" rtlCol="0">
            <a:normAutofit/>
          </a:bodyPr>
          <a:lstStyle/>
          <a:p>
            <a:r>
              <a:rPr lang="en-US" sz="4000" dirty="0">
                <a:solidFill>
                  <a:srgbClr val="FFFFFF"/>
                </a:solidFill>
              </a:rPr>
              <a:t>LISTINGS NOT MET…</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358887"/>
            <a:ext cx="11231306" cy="4204575"/>
          </a:xfrm>
        </p:spPr>
        <p:txBody>
          <a:bodyPr vert="horz" lIns="91440" tIns="45720" rIns="91440" bIns="45720" rtlCol="0" anchor="ctr">
            <a:noAutofit/>
          </a:bodyPr>
          <a:lstStyle/>
          <a:p>
            <a:pPr marL="0" marR="0" lvl="0" indent="0" algn="ctr">
              <a:lnSpc>
                <a:spcPct val="100000"/>
              </a:lnSpc>
              <a:spcBef>
                <a:spcPts val="0"/>
              </a:spcBef>
              <a:buNone/>
              <a:tabLst>
                <a:tab pos="1096010" algn="l"/>
              </a:tabLst>
            </a:pPr>
            <a:endParaRPr lang="en-US" sz="1800" dirty="0">
              <a:effectLst/>
              <a:ea typeface="Arial" panose="020B0604020202020204" pitchFamily="34" charset="0"/>
            </a:endParaRPr>
          </a:p>
          <a:p>
            <a:pPr marL="0" marR="0" lvl="0" indent="0" algn="ctr">
              <a:lnSpc>
                <a:spcPct val="100000"/>
              </a:lnSpc>
              <a:spcBef>
                <a:spcPts val="0"/>
              </a:spcBef>
              <a:buNone/>
              <a:tabLst>
                <a:tab pos="1096010" algn="l"/>
              </a:tabLst>
            </a:pPr>
            <a:r>
              <a:rPr lang="en-US" sz="2400" b="1" dirty="0">
                <a:effectLst/>
                <a:ea typeface="Arial" panose="020B0604020202020204" pitchFamily="34" charset="0"/>
              </a:rPr>
              <a:t>Adaption</a:t>
            </a:r>
          </a:p>
          <a:p>
            <a:pPr marL="0" marR="0" lvl="0" indent="0" algn="ctr">
              <a:lnSpc>
                <a:spcPct val="100000"/>
              </a:lnSpc>
              <a:spcBef>
                <a:spcPts val="0"/>
              </a:spcBef>
              <a:buNone/>
              <a:tabLst>
                <a:tab pos="1096010" algn="l"/>
              </a:tabLst>
            </a:pPr>
            <a:endParaRPr lang="en-US" sz="2400" dirty="0">
              <a:ea typeface="Arial" panose="020B0604020202020204" pitchFamily="34" charset="0"/>
            </a:endParaRPr>
          </a:p>
          <a:p>
            <a:pPr>
              <a:lnSpc>
                <a:spcPct val="100000"/>
              </a:lnSpc>
              <a:spcBef>
                <a:spcPts val="0"/>
              </a:spcBef>
              <a:tabLst>
                <a:tab pos="1096010" algn="l"/>
              </a:tabLst>
            </a:pPr>
            <a:r>
              <a:rPr lang="en-US" sz="2400" dirty="0">
                <a:effectLst/>
                <a:ea typeface="Arial" panose="020B0604020202020204" pitchFamily="34" charset="0"/>
              </a:rPr>
              <a:t>Ability</a:t>
            </a:r>
            <a:r>
              <a:rPr lang="en-US" sz="2400" spc="-165" dirty="0">
                <a:effectLst/>
                <a:ea typeface="Arial" panose="020B0604020202020204" pitchFamily="34" charset="0"/>
              </a:rPr>
              <a:t> </a:t>
            </a:r>
            <a:r>
              <a:rPr lang="en-US" sz="2400" dirty="0">
                <a:effectLst/>
                <a:ea typeface="Arial" panose="020B0604020202020204" pitchFamily="34" charset="0"/>
              </a:rPr>
              <a:t>to</a:t>
            </a:r>
            <a:r>
              <a:rPr lang="en-US" sz="2400" spc="35" dirty="0">
                <a:effectLst/>
                <a:ea typeface="Arial" panose="020B0604020202020204" pitchFamily="34" charset="0"/>
              </a:rPr>
              <a:t> </a:t>
            </a:r>
            <a:r>
              <a:rPr lang="en-US" sz="2400" dirty="0">
                <a:effectLst/>
                <a:ea typeface="Arial" panose="020B0604020202020204" pitchFamily="34" charset="0"/>
              </a:rPr>
              <a:t>integrate</a:t>
            </a:r>
            <a:r>
              <a:rPr lang="en-US" sz="2400" spc="5" dirty="0">
                <a:effectLst/>
                <a:ea typeface="Arial" panose="020B0604020202020204" pitchFamily="34" charset="0"/>
              </a:rPr>
              <a:t> </a:t>
            </a:r>
            <a:r>
              <a:rPr lang="en-US" sz="2400" dirty="0">
                <a:effectLst/>
                <a:ea typeface="Arial" panose="020B0604020202020204" pitchFamily="34" charset="0"/>
              </a:rPr>
              <a:t>other</a:t>
            </a:r>
            <a:r>
              <a:rPr lang="en-US" sz="2400" spc="-75" dirty="0">
                <a:effectLst/>
                <a:ea typeface="Arial" panose="020B0604020202020204" pitchFamily="34" charset="0"/>
              </a:rPr>
              <a:t> </a:t>
            </a:r>
            <a:r>
              <a:rPr lang="en-US" sz="2400" dirty="0">
                <a:effectLst/>
                <a:ea typeface="Arial" panose="020B0604020202020204" pitchFamily="34" charset="0"/>
              </a:rPr>
              <a:t>areas</a:t>
            </a:r>
            <a:r>
              <a:rPr lang="en-US" sz="2400" spc="-110" dirty="0">
                <a:effectLst/>
                <a:ea typeface="Arial" panose="020B0604020202020204" pitchFamily="34" charset="0"/>
              </a:rPr>
              <a:t> </a:t>
            </a:r>
            <a:r>
              <a:rPr lang="en-US" sz="2400" dirty="0">
                <a:effectLst/>
                <a:ea typeface="Arial" panose="020B0604020202020204" pitchFamily="34" charset="0"/>
              </a:rPr>
              <a:t>of</a:t>
            </a:r>
            <a:r>
              <a:rPr lang="en-US" sz="2400" spc="-80" dirty="0">
                <a:effectLst/>
                <a:ea typeface="Arial" panose="020B0604020202020204" pitchFamily="34" charset="0"/>
              </a:rPr>
              <a:t> </a:t>
            </a:r>
            <a:r>
              <a:rPr lang="en-US" sz="2400" dirty="0">
                <a:effectLst/>
                <a:ea typeface="Arial" panose="020B0604020202020204" pitchFamily="34" charset="0"/>
              </a:rPr>
              <a:t>functioning:</a:t>
            </a:r>
          </a:p>
          <a:p>
            <a:pPr lvl="1">
              <a:lnSpc>
                <a:spcPct val="100000"/>
              </a:lnSpc>
              <a:spcBef>
                <a:spcPts val="0"/>
              </a:spcBef>
              <a:tabLst>
                <a:tab pos="1096010" algn="l"/>
              </a:tabLst>
            </a:pPr>
            <a:endParaRPr lang="en-US" dirty="0">
              <a:ea typeface="Arial" panose="020B0604020202020204" pitchFamily="34" charset="0"/>
            </a:endParaRPr>
          </a:p>
          <a:p>
            <a:pPr lvl="1">
              <a:lnSpc>
                <a:spcPct val="100000"/>
              </a:lnSpc>
              <a:spcBef>
                <a:spcPts val="0"/>
              </a:spcBef>
              <a:tabLst>
                <a:tab pos="1096010" algn="l"/>
              </a:tabLst>
            </a:pPr>
            <a:r>
              <a:rPr lang="en-US" dirty="0">
                <a:effectLst/>
                <a:ea typeface="Arial" panose="020B0604020202020204" pitchFamily="34" charset="0"/>
              </a:rPr>
              <a:t>Plan</a:t>
            </a:r>
          </a:p>
          <a:p>
            <a:pPr lvl="1">
              <a:lnSpc>
                <a:spcPct val="100000"/>
              </a:lnSpc>
              <a:spcBef>
                <a:spcPts val="0"/>
              </a:spcBef>
              <a:tabLst>
                <a:tab pos="1096010" algn="l"/>
              </a:tabLst>
            </a:pPr>
            <a:r>
              <a:rPr lang="en-US" dirty="0">
                <a:ea typeface="Arial" panose="020B0604020202020204" pitchFamily="34" charset="0"/>
              </a:rPr>
              <a:t>Travel</a:t>
            </a:r>
          </a:p>
          <a:p>
            <a:pPr lvl="1">
              <a:lnSpc>
                <a:spcPct val="100000"/>
              </a:lnSpc>
              <a:spcBef>
                <a:spcPts val="0"/>
              </a:spcBef>
              <a:tabLst>
                <a:tab pos="1096010" algn="l"/>
              </a:tabLst>
            </a:pPr>
            <a:r>
              <a:rPr lang="en-US" dirty="0">
                <a:effectLst/>
                <a:ea typeface="Arial" panose="020B0604020202020204" pitchFamily="34" charset="0"/>
              </a:rPr>
              <a:t>Follow rules</a:t>
            </a:r>
          </a:p>
          <a:p>
            <a:pPr lvl="1">
              <a:lnSpc>
                <a:spcPct val="100000"/>
              </a:lnSpc>
              <a:spcBef>
                <a:spcPts val="0"/>
              </a:spcBef>
              <a:tabLst>
                <a:tab pos="1096010" algn="l"/>
              </a:tabLst>
            </a:pPr>
            <a:r>
              <a:rPr lang="en-US" dirty="0">
                <a:ea typeface="Arial" panose="020B0604020202020204" pitchFamily="34" charset="0"/>
              </a:rPr>
              <a:t>Respond to change</a:t>
            </a:r>
          </a:p>
          <a:p>
            <a:pPr lvl="1">
              <a:lnSpc>
                <a:spcPct val="100000"/>
              </a:lnSpc>
              <a:spcBef>
                <a:spcPts val="0"/>
              </a:spcBef>
              <a:tabLst>
                <a:tab pos="1096010" algn="l"/>
              </a:tabLst>
            </a:pPr>
            <a:r>
              <a:rPr lang="en-US" dirty="0">
                <a:effectLst/>
                <a:ea typeface="Arial" panose="020B0604020202020204" pitchFamily="34" charset="0"/>
              </a:rPr>
              <a:t>Deal with stress</a:t>
            </a:r>
          </a:p>
          <a:p>
            <a:pPr lvl="1">
              <a:lnSpc>
                <a:spcPct val="100000"/>
              </a:lnSpc>
              <a:spcBef>
                <a:spcPts val="0"/>
              </a:spcBef>
              <a:tabLst>
                <a:tab pos="1096010" algn="l"/>
              </a:tabLst>
            </a:pPr>
            <a:r>
              <a:rPr lang="en-US" dirty="0">
                <a:ea typeface="Arial" panose="020B0604020202020204" pitchFamily="34" charset="0"/>
              </a:rPr>
              <a:t>Avoid hazards</a:t>
            </a:r>
          </a:p>
          <a:p>
            <a:pPr lvl="1">
              <a:lnSpc>
                <a:spcPct val="100000"/>
              </a:lnSpc>
              <a:spcBef>
                <a:spcPts val="0"/>
              </a:spcBef>
              <a:tabLst>
                <a:tab pos="1096010" algn="l"/>
              </a:tabLst>
            </a:pPr>
            <a:r>
              <a:rPr lang="en-US" dirty="0">
                <a:effectLst/>
                <a:ea typeface="Arial" panose="020B0604020202020204" pitchFamily="34" charset="0"/>
              </a:rPr>
              <a:t>Maintain safe behavior</a:t>
            </a:r>
          </a:p>
          <a:p>
            <a:pPr lvl="1">
              <a:lnSpc>
                <a:spcPct val="100000"/>
              </a:lnSpc>
              <a:spcBef>
                <a:spcPts val="0"/>
              </a:spcBef>
              <a:tabLst>
                <a:tab pos="1096010" algn="l"/>
              </a:tabLst>
            </a:pPr>
            <a:r>
              <a:rPr lang="en-US" dirty="0">
                <a:ea typeface="Arial" panose="020B0604020202020204" pitchFamily="34" charset="0"/>
              </a:rPr>
              <a:t>Adhere to schedules and time restraints</a:t>
            </a:r>
            <a:endParaRPr lang="en-US" dirty="0">
              <a:effectLst/>
              <a:ea typeface="Arial" panose="020B0604020202020204" pitchFamily="34" charset="0"/>
            </a:endParaRPr>
          </a:p>
          <a:p>
            <a:pPr marL="0" marR="0" lvl="0" indent="0">
              <a:lnSpc>
                <a:spcPct val="100000"/>
              </a:lnSpc>
              <a:spcBef>
                <a:spcPts val="0"/>
              </a:spcBef>
              <a:buNone/>
              <a:tabLst>
                <a:tab pos="1096010" algn="l"/>
              </a:tabLst>
            </a:pPr>
            <a:endParaRPr lang="en-US" sz="2000" dirty="0">
              <a:effectLst/>
              <a:ea typeface="Arial" panose="020B0604020202020204" pitchFamily="34" charset="0"/>
            </a:endParaRPr>
          </a:p>
          <a:p>
            <a:pPr marL="0" indent="0">
              <a:spcBef>
                <a:spcPts val="0"/>
              </a:spcBef>
              <a:spcAft>
                <a:spcPts val="600"/>
              </a:spcAft>
              <a:buNone/>
            </a:pPr>
            <a:endParaRPr lang="en-US" sz="1800" dirty="0">
              <a:effectLst/>
              <a:hlinkClick r:id="rId2"/>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6667856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1371599" y="294538"/>
            <a:ext cx="9895951" cy="1033669"/>
          </a:xfrm>
        </p:spPr>
        <p:txBody>
          <a:bodyPr vert="horz" lIns="91440" tIns="45720" rIns="91440" bIns="45720" rtlCol="0">
            <a:normAutofit/>
          </a:bodyPr>
          <a:lstStyle/>
          <a:p>
            <a:r>
              <a:rPr lang="en-US" sz="4000" dirty="0">
                <a:solidFill>
                  <a:srgbClr val="FFFFFF"/>
                </a:solidFill>
              </a:rPr>
              <a:t>LISTINGS NOT MET…</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0" lvl="0" indent="0" algn="ctr">
              <a:lnSpc>
                <a:spcPct val="100000"/>
              </a:lnSpc>
              <a:spcBef>
                <a:spcPts val="0"/>
              </a:spcBef>
              <a:buNone/>
              <a:tabLst>
                <a:tab pos="1096010" algn="l"/>
              </a:tabLst>
            </a:pPr>
            <a:endParaRPr lang="en-US" sz="1800" dirty="0">
              <a:effectLst/>
              <a:ea typeface="Arial" panose="020B0604020202020204" pitchFamily="34" charset="0"/>
            </a:endParaRPr>
          </a:p>
          <a:p>
            <a:pPr marL="0" marR="0" lvl="0" indent="0" algn="ctr">
              <a:lnSpc>
                <a:spcPct val="100000"/>
              </a:lnSpc>
              <a:spcBef>
                <a:spcPts val="0"/>
              </a:spcBef>
              <a:buNone/>
              <a:tabLst>
                <a:tab pos="1096010" algn="l"/>
              </a:tabLst>
            </a:pPr>
            <a:r>
              <a:rPr lang="en-US" sz="2000" b="1" dirty="0">
                <a:effectLst/>
                <a:ea typeface="Arial" panose="020B0604020202020204" pitchFamily="34" charset="0"/>
              </a:rPr>
              <a:t>What if a child does not meet a Listing?</a:t>
            </a:r>
          </a:p>
          <a:p>
            <a:pPr marL="0" marR="0" lvl="0" indent="0" algn="ctr">
              <a:lnSpc>
                <a:spcPct val="100000"/>
              </a:lnSpc>
              <a:spcBef>
                <a:spcPts val="0"/>
              </a:spcBef>
              <a:buNone/>
              <a:tabLst>
                <a:tab pos="1096010" algn="l"/>
              </a:tabLst>
            </a:pPr>
            <a:endParaRPr lang="en-US" sz="2000" dirty="0">
              <a:ea typeface="Arial" panose="020B0604020202020204" pitchFamily="34" charset="0"/>
            </a:endParaRPr>
          </a:p>
          <a:p>
            <a:pPr marL="724535" marR="669925" indent="0">
              <a:lnSpc>
                <a:spcPct val="112000"/>
              </a:lnSpc>
              <a:spcBef>
                <a:spcPts val="1615"/>
              </a:spcBef>
              <a:spcAft>
                <a:spcPts val="0"/>
              </a:spcAft>
              <a:buNone/>
            </a:pPr>
            <a:r>
              <a:rPr lang="en-US" sz="2000" dirty="0">
                <a:effectLst/>
                <a:ea typeface="Arial" panose="020B0604020202020204" pitchFamily="34" charset="0"/>
              </a:rPr>
              <a:t>We evaluate</a:t>
            </a:r>
            <a:r>
              <a:rPr lang="en-US" sz="2000" spc="60" dirty="0">
                <a:effectLst/>
                <a:ea typeface="Arial" panose="020B0604020202020204" pitchFamily="34" charset="0"/>
              </a:rPr>
              <a:t> </a:t>
            </a:r>
            <a:r>
              <a:rPr lang="en-US" sz="2000" dirty="0">
                <a:effectLst/>
                <a:ea typeface="Arial" panose="020B0604020202020204" pitchFamily="34" charset="0"/>
              </a:rPr>
              <a:t>the</a:t>
            </a:r>
            <a:r>
              <a:rPr lang="en-US" sz="2000" spc="25" dirty="0">
                <a:effectLst/>
                <a:ea typeface="Arial" panose="020B0604020202020204" pitchFamily="34" charset="0"/>
              </a:rPr>
              <a:t> </a:t>
            </a:r>
            <a:r>
              <a:rPr lang="en-US" sz="2000" dirty="0">
                <a:effectLst/>
                <a:ea typeface="Arial" panose="020B0604020202020204" pitchFamily="34" charset="0"/>
              </a:rPr>
              <a:t>effects</a:t>
            </a:r>
            <a:r>
              <a:rPr lang="en-US" sz="2000" spc="65" dirty="0">
                <a:effectLst/>
                <a:ea typeface="Arial" panose="020B0604020202020204" pitchFamily="34" charset="0"/>
              </a:rPr>
              <a:t> </a:t>
            </a:r>
            <a:r>
              <a:rPr lang="en-US" sz="2000" dirty="0">
                <a:effectLst/>
                <a:ea typeface="Arial" panose="020B0604020202020204" pitchFamily="34" charset="0"/>
              </a:rPr>
              <a:t>of</a:t>
            </a:r>
            <a:r>
              <a:rPr lang="en-US" sz="2000" spc="30" dirty="0">
                <a:effectLst/>
                <a:ea typeface="Arial" panose="020B0604020202020204" pitchFamily="34" charset="0"/>
              </a:rPr>
              <a:t> </a:t>
            </a:r>
            <a:r>
              <a:rPr lang="en-US" sz="2000" dirty="0">
                <a:effectLst/>
                <a:ea typeface="Arial" panose="020B0604020202020204" pitchFamily="34" charset="0"/>
              </a:rPr>
              <a:t>a</a:t>
            </a:r>
            <a:r>
              <a:rPr lang="en-US" sz="2000" spc="55" dirty="0">
                <a:effectLst/>
                <a:ea typeface="Arial" panose="020B0604020202020204" pitchFamily="34" charset="0"/>
              </a:rPr>
              <a:t> </a:t>
            </a:r>
            <a:r>
              <a:rPr lang="en-US" sz="2000" dirty="0">
                <a:effectLst/>
                <a:ea typeface="Arial" panose="020B0604020202020204" pitchFamily="34" charset="0"/>
              </a:rPr>
              <a:t>child's</a:t>
            </a:r>
            <a:r>
              <a:rPr lang="en-US" sz="2000" spc="85" dirty="0">
                <a:effectLst/>
                <a:ea typeface="Arial" panose="020B0604020202020204" pitchFamily="34" charset="0"/>
              </a:rPr>
              <a:t> </a:t>
            </a:r>
            <a:r>
              <a:rPr lang="en-US" sz="2000" dirty="0">
                <a:effectLst/>
                <a:ea typeface="Arial" panose="020B0604020202020204" pitchFamily="34" charset="0"/>
              </a:rPr>
              <a:t>impairment(s)</a:t>
            </a:r>
            <a:r>
              <a:rPr lang="en-US" sz="2000" spc="-775" dirty="0">
                <a:effectLst/>
                <a:ea typeface="Arial" panose="020B0604020202020204" pitchFamily="34" charset="0"/>
              </a:rPr>
              <a:t> </a:t>
            </a:r>
            <a:r>
              <a:rPr lang="en-US" sz="2000" dirty="0">
                <a:effectLst/>
                <a:ea typeface="Arial" panose="020B0604020202020204" pitchFamily="34" charset="0"/>
              </a:rPr>
              <a:t>by</a:t>
            </a:r>
            <a:r>
              <a:rPr lang="en-US" sz="2000" spc="50" dirty="0">
                <a:effectLst/>
                <a:ea typeface="Arial" panose="020B0604020202020204" pitchFamily="34" charset="0"/>
              </a:rPr>
              <a:t> </a:t>
            </a:r>
            <a:r>
              <a:rPr lang="en-US" sz="2000" dirty="0">
                <a:effectLst/>
                <a:ea typeface="Arial" panose="020B0604020202020204" pitchFamily="34" charset="0"/>
              </a:rPr>
              <a:t>rating</a:t>
            </a:r>
            <a:r>
              <a:rPr lang="en-US" sz="2000" spc="-225" dirty="0">
                <a:effectLst/>
                <a:ea typeface="Arial" panose="020B0604020202020204" pitchFamily="34" charset="0"/>
              </a:rPr>
              <a:t> </a:t>
            </a:r>
            <a:r>
              <a:rPr lang="en-US" sz="2000" dirty="0">
                <a:effectLst/>
                <a:ea typeface="Arial" panose="020B0604020202020204" pitchFamily="34" charset="0"/>
              </a:rPr>
              <a:t>the</a:t>
            </a:r>
            <a:r>
              <a:rPr lang="en-US" sz="2000" spc="25" dirty="0">
                <a:effectLst/>
                <a:ea typeface="Arial" panose="020B0604020202020204" pitchFamily="34" charset="0"/>
              </a:rPr>
              <a:t> </a:t>
            </a:r>
            <a:r>
              <a:rPr lang="en-US" sz="2000" dirty="0">
                <a:effectLst/>
                <a:ea typeface="Arial" panose="020B0604020202020204" pitchFamily="34" charset="0"/>
              </a:rPr>
              <a:t>degree</a:t>
            </a:r>
            <a:r>
              <a:rPr lang="en-US" sz="2000" spc="165" dirty="0">
                <a:effectLst/>
                <a:ea typeface="Arial" panose="020B0604020202020204" pitchFamily="34" charset="0"/>
              </a:rPr>
              <a:t> </a:t>
            </a:r>
            <a:r>
              <a:rPr lang="en-US" sz="2000" dirty="0">
                <a:effectLst/>
                <a:ea typeface="Arial" panose="020B0604020202020204" pitchFamily="34" charset="0"/>
              </a:rPr>
              <a:t>of</a:t>
            </a:r>
            <a:r>
              <a:rPr lang="en-US" sz="2000" spc="85" dirty="0">
                <a:effectLst/>
                <a:ea typeface="Arial" panose="020B0604020202020204" pitchFamily="34" charset="0"/>
              </a:rPr>
              <a:t> </a:t>
            </a:r>
            <a:r>
              <a:rPr lang="en-US" sz="2000" dirty="0">
                <a:effectLst/>
                <a:ea typeface="Arial" panose="020B0604020202020204" pitchFamily="34" charset="0"/>
              </a:rPr>
              <a:t>what</a:t>
            </a:r>
            <a:r>
              <a:rPr lang="en-US" sz="2000" spc="10" dirty="0">
                <a:effectLst/>
                <a:ea typeface="Arial" panose="020B0604020202020204" pitchFamily="34" charset="0"/>
              </a:rPr>
              <a:t> </a:t>
            </a:r>
            <a:r>
              <a:rPr lang="en-US" sz="2000" dirty="0">
                <a:effectLst/>
                <a:ea typeface="Arial" panose="020B0604020202020204" pitchFamily="34" charset="0"/>
              </a:rPr>
              <a:t>the</a:t>
            </a:r>
            <a:r>
              <a:rPr lang="en-US" sz="2000" spc="10" dirty="0">
                <a:effectLst/>
                <a:ea typeface="Arial" panose="020B0604020202020204" pitchFamily="34" charset="0"/>
              </a:rPr>
              <a:t> </a:t>
            </a:r>
            <a:r>
              <a:rPr lang="en-US" sz="2000" dirty="0">
                <a:effectLst/>
                <a:ea typeface="Arial" panose="020B0604020202020204" pitchFamily="34" charset="0"/>
              </a:rPr>
              <a:t>child</a:t>
            </a:r>
            <a:r>
              <a:rPr lang="en-US" sz="2000" spc="80" dirty="0">
                <a:effectLst/>
                <a:ea typeface="Arial" panose="020B0604020202020204" pitchFamily="34" charset="0"/>
              </a:rPr>
              <a:t> </a:t>
            </a:r>
            <a:r>
              <a:rPr lang="en-US" sz="2000" dirty="0">
                <a:effectLst/>
                <a:ea typeface="Arial" panose="020B0604020202020204" pitchFamily="34" charset="0"/>
              </a:rPr>
              <a:t>can</a:t>
            </a:r>
            <a:r>
              <a:rPr lang="en-US" sz="2000" spc="120" dirty="0">
                <a:effectLst/>
                <a:ea typeface="Arial" panose="020B0604020202020204" pitchFamily="34" charset="0"/>
              </a:rPr>
              <a:t> </a:t>
            </a:r>
            <a:r>
              <a:rPr lang="en-US" sz="2000" dirty="0">
                <a:effectLst/>
                <a:ea typeface="Arial" panose="020B0604020202020204" pitchFamily="34" charset="0"/>
              </a:rPr>
              <a:t>or</a:t>
            </a:r>
            <a:r>
              <a:rPr lang="en-US" sz="2000" spc="5" dirty="0">
                <a:effectLst/>
                <a:ea typeface="Arial" panose="020B0604020202020204" pitchFamily="34" charset="0"/>
              </a:rPr>
              <a:t> </a:t>
            </a:r>
            <a:r>
              <a:rPr lang="en-US" sz="2000" dirty="0">
                <a:effectLst/>
                <a:ea typeface="Arial" panose="020B0604020202020204" pitchFamily="34" charset="0"/>
              </a:rPr>
              <a:t>cannot</a:t>
            </a:r>
            <a:r>
              <a:rPr lang="en-US" sz="2000" spc="120" dirty="0">
                <a:effectLst/>
                <a:ea typeface="Arial" panose="020B0604020202020204" pitchFamily="34" charset="0"/>
              </a:rPr>
              <a:t> </a:t>
            </a:r>
            <a:r>
              <a:rPr lang="en-US" sz="2000" dirty="0">
                <a:effectLst/>
                <a:ea typeface="Arial" panose="020B0604020202020204" pitchFamily="34" charset="0"/>
              </a:rPr>
              <a:t>do</a:t>
            </a:r>
            <a:r>
              <a:rPr lang="en-US" sz="2000" spc="40" dirty="0">
                <a:effectLst/>
                <a:ea typeface="Arial" panose="020B0604020202020204" pitchFamily="34" charset="0"/>
              </a:rPr>
              <a:t> </a:t>
            </a:r>
            <a:r>
              <a:rPr lang="en-US" sz="2000" dirty="0">
                <a:effectLst/>
                <a:ea typeface="Arial" panose="020B0604020202020204" pitchFamily="34" charset="0"/>
              </a:rPr>
              <a:t>in</a:t>
            </a:r>
            <a:r>
              <a:rPr lang="en-US" sz="2000" spc="-100" dirty="0">
                <a:effectLst/>
                <a:ea typeface="Arial" panose="020B0604020202020204" pitchFamily="34" charset="0"/>
              </a:rPr>
              <a:t> </a:t>
            </a:r>
            <a:r>
              <a:rPr lang="en-US" sz="2000" dirty="0">
                <a:effectLst/>
                <a:ea typeface="Arial" panose="020B0604020202020204" pitchFamily="34" charset="0"/>
              </a:rPr>
              <a:t>the</a:t>
            </a:r>
            <a:r>
              <a:rPr lang="en-US" sz="2000" spc="-20" dirty="0">
                <a:effectLst/>
                <a:ea typeface="Arial" panose="020B0604020202020204" pitchFamily="34" charset="0"/>
              </a:rPr>
              <a:t> </a:t>
            </a:r>
            <a:r>
              <a:rPr lang="en-US" sz="2000" dirty="0">
                <a:effectLst/>
                <a:ea typeface="Arial" panose="020B0604020202020204" pitchFamily="34" charset="0"/>
              </a:rPr>
              <a:t>following</a:t>
            </a:r>
            <a:r>
              <a:rPr lang="en-US" sz="2000" spc="-25" dirty="0">
                <a:effectLst/>
                <a:ea typeface="Arial" panose="020B0604020202020204" pitchFamily="34" charset="0"/>
              </a:rPr>
              <a:t> </a:t>
            </a:r>
            <a:r>
              <a:rPr lang="en-US" sz="2000" dirty="0">
                <a:effectLst/>
                <a:ea typeface="Arial" panose="020B0604020202020204" pitchFamily="34" charset="0"/>
              </a:rPr>
              <a:t>6</a:t>
            </a:r>
            <a:r>
              <a:rPr lang="en-US" sz="2000" spc="130" dirty="0">
                <a:effectLst/>
                <a:ea typeface="Arial" panose="020B0604020202020204" pitchFamily="34" charset="0"/>
              </a:rPr>
              <a:t> </a:t>
            </a:r>
            <a:r>
              <a:rPr lang="en-US" sz="2000" dirty="0">
                <a:effectLst/>
                <a:ea typeface="Arial" panose="020B0604020202020204" pitchFamily="34" charset="0"/>
              </a:rPr>
              <a:t>domains:</a:t>
            </a:r>
          </a:p>
          <a:p>
            <a:pPr marL="724535" marR="669925" indent="0">
              <a:lnSpc>
                <a:spcPct val="112000"/>
              </a:lnSpc>
              <a:spcBef>
                <a:spcPts val="1615"/>
              </a:spcBef>
              <a:spcAft>
                <a:spcPts val="0"/>
              </a:spcAft>
              <a:buNone/>
            </a:pPr>
            <a:r>
              <a:rPr lang="en-US" sz="2000" dirty="0">
                <a:effectLst/>
                <a:ea typeface="Arial" panose="020B0604020202020204" pitchFamily="34" charset="0"/>
                <a:cs typeface="Arial" panose="020B0604020202020204" pitchFamily="34" charset="0"/>
              </a:rPr>
              <a:t>Acquiring and</a:t>
            </a:r>
            <a:r>
              <a:rPr lang="en-US" sz="2000" spc="5" dirty="0">
                <a:effectLst/>
                <a:ea typeface="Arial" panose="020B0604020202020204" pitchFamily="34" charset="0"/>
                <a:cs typeface="Arial" panose="020B0604020202020204" pitchFamily="34" charset="0"/>
              </a:rPr>
              <a:t> </a:t>
            </a:r>
            <a:r>
              <a:rPr lang="en-US" sz="2000" dirty="0">
                <a:effectLst/>
                <a:ea typeface="Arial" panose="020B0604020202020204" pitchFamily="34" charset="0"/>
                <a:cs typeface="Arial" panose="020B0604020202020204" pitchFamily="34" charset="0"/>
              </a:rPr>
              <a:t>using information</a:t>
            </a:r>
            <a:r>
              <a:rPr lang="en-US" sz="2000" spc="5" dirty="0">
                <a:effectLst/>
                <a:ea typeface="Arial" panose="020B0604020202020204" pitchFamily="34" charset="0"/>
                <a:cs typeface="Arial" panose="020B0604020202020204" pitchFamily="34" charset="0"/>
              </a:rPr>
              <a:t> </a:t>
            </a:r>
            <a:endParaRPr lang="en-US" sz="2000" spc="5" dirty="0">
              <a:ea typeface="Arial" panose="020B0604020202020204" pitchFamily="34" charset="0"/>
              <a:cs typeface="Arial" panose="020B0604020202020204" pitchFamily="34" charset="0"/>
            </a:endParaRPr>
          </a:p>
          <a:p>
            <a:pPr marL="724535" marR="669925" indent="0">
              <a:lnSpc>
                <a:spcPct val="112000"/>
              </a:lnSpc>
              <a:spcBef>
                <a:spcPts val="1615"/>
              </a:spcBef>
              <a:spcAft>
                <a:spcPts val="0"/>
              </a:spcAft>
              <a:buNone/>
            </a:pPr>
            <a:r>
              <a:rPr lang="en-US" sz="2000" dirty="0">
                <a:effectLst/>
                <a:ea typeface="Arial" panose="020B0604020202020204" pitchFamily="34" charset="0"/>
                <a:cs typeface="Arial" panose="020B0604020202020204" pitchFamily="34" charset="0"/>
              </a:rPr>
              <a:t>Attending and completing tasks</a:t>
            </a:r>
          </a:p>
          <a:p>
            <a:pPr marL="724535" marR="669925" indent="0">
              <a:lnSpc>
                <a:spcPct val="112000"/>
              </a:lnSpc>
              <a:spcBef>
                <a:spcPts val="1615"/>
              </a:spcBef>
              <a:spcAft>
                <a:spcPts val="0"/>
              </a:spcAft>
              <a:buNone/>
            </a:pPr>
            <a:r>
              <a:rPr lang="en-US" sz="2000" dirty="0">
                <a:effectLst/>
                <a:ea typeface="Arial" panose="020B0604020202020204" pitchFamily="34" charset="0"/>
                <a:cs typeface="Arial" panose="020B0604020202020204" pitchFamily="34" charset="0"/>
              </a:rPr>
              <a:t>Interacting and</a:t>
            </a:r>
            <a:r>
              <a:rPr lang="en-US" sz="2000" spc="5" dirty="0">
                <a:effectLst/>
                <a:ea typeface="Arial" panose="020B0604020202020204" pitchFamily="34" charset="0"/>
                <a:cs typeface="Arial" panose="020B0604020202020204" pitchFamily="34" charset="0"/>
              </a:rPr>
              <a:t> </a:t>
            </a:r>
            <a:r>
              <a:rPr lang="en-US" sz="2000" dirty="0">
                <a:effectLst/>
                <a:ea typeface="Arial" panose="020B0604020202020204" pitchFamily="34" charset="0"/>
                <a:cs typeface="Arial" panose="020B0604020202020204" pitchFamily="34" charset="0"/>
              </a:rPr>
              <a:t>relating with others</a:t>
            </a:r>
            <a:r>
              <a:rPr lang="en-US" sz="2000" spc="5" dirty="0">
                <a:effectLst/>
                <a:ea typeface="Arial" panose="020B0604020202020204" pitchFamily="34" charset="0"/>
                <a:cs typeface="Arial" panose="020B0604020202020204" pitchFamily="34" charset="0"/>
              </a:rPr>
              <a:t> </a:t>
            </a:r>
            <a:endParaRPr lang="en-US" sz="2000" spc="5" dirty="0">
              <a:ea typeface="Arial" panose="020B0604020202020204" pitchFamily="34" charset="0"/>
              <a:cs typeface="Arial" panose="020B0604020202020204" pitchFamily="34" charset="0"/>
            </a:endParaRPr>
          </a:p>
          <a:p>
            <a:pPr marL="724535" marR="669925" indent="0">
              <a:lnSpc>
                <a:spcPct val="112000"/>
              </a:lnSpc>
              <a:spcBef>
                <a:spcPts val="1615"/>
              </a:spcBef>
              <a:spcAft>
                <a:spcPts val="0"/>
              </a:spcAft>
              <a:buNone/>
            </a:pPr>
            <a:r>
              <a:rPr lang="en-US" sz="2000" dirty="0">
                <a:effectLst/>
                <a:ea typeface="Arial" panose="020B0604020202020204" pitchFamily="34" charset="0"/>
                <a:cs typeface="Arial" panose="020B0604020202020204" pitchFamily="34" charset="0"/>
              </a:rPr>
              <a:t>Moving</a:t>
            </a:r>
            <a:r>
              <a:rPr lang="en-US" sz="2000" spc="80" dirty="0">
                <a:effectLst/>
                <a:ea typeface="Arial" panose="020B0604020202020204" pitchFamily="34" charset="0"/>
                <a:cs typeface="Arial" panose="020B0604020202020204" pitchFamily="34" charset="0"/>
              </a:rPr>
              <a:t> </a:t>
            </a:r>
            <a:r>
              <a:rPr lang="en-US" sz="2000" dirty="0">
                <a:effectLst/>
                <a:ea typeface="Arial" panose="020B0604020202020204" pitchFamily="34" charset="0"/>
                <a:cs typeface="Arial" panose="020B0604020202020204" pitchFamily="34" charset="0"/>
              </a:rPr>
              <a:t>about</a:t>
            </a:r>
            <a:r>
              <a:rPr lang="en-US" sz="2000" spc="-10" dirty="0">
                <a:effectLst/>
                <a:ea typeface="Arial" panose="020B0604020202020204" pitchFamily="34" charset="0"/>
                <a:cs typeface="Arial" panose="020B0604020202020204" pitchFamily="34" charset="0"/>
              </a:rPr>
              <a:t> </a:t>
            </a:r>
            <a:r>
              <a:rPr lang="en-US" sz="2000" dirty="0">
                <a:effectLst/>
                <a:ea typeface="Arial" panose="020B0604020202020204" pitchFamily="34" charset="0"/>
                <a:cs typeface="Arial" panose="020B0604020202020204" pitchFamily="34" charset="0"/>
              </a:rPr>
              <a:t>and</a:t>
            </a:r>
            <a:r>
              <a:rPr lang="en-US" sz="2000" spc="215" dirty="0">
                <a:effectLst/>
                <a:ea typeface="Arial" panose="020B0604020202020204" pitchFamily="34" charset="0"/>
                <a:cs typeface="Arial" panose="020B0604020202020204" pitchFamily="34" charset="0"/>
              </a:rPr>
              <a:t> </a:t>
            </a:r>
            <a:r>
              <a:rPr lang="en-US" sz="2000" dirty="0">
                <a:effectLst/>
                <a:ea typeface="Arial" panose="020B0604020202020204" pitchFamily="34" charset="0"/>
                <a:cs typeface="Arial" panose="020B0604020202020204" pitchFamily="34" charset="0"/>
              </a:rPr>
              <a:t>manipulating</a:t>
            </a:r>
            <a:r>
              <a:rPr lang="en-US" sz="2000" spc="275" dirty="0">
                <a:effectLst/>
                <a:ea typeface="Arial" panose="020B0604020202020204" pitchFamily="34" charset="0"/>
                <a:cs typeface="Arial" panose="020B0604020202020204" pitchFamily="34" charset="0"/>
              </a:rPr>
              <a:t> </a:t>
            </a:r>
            <a:r>
              <a:rPr lang="en-US" sz="2000" dirty="0">
                <a:effectLst/>
                <a:ea typeface="Arial" panose="020B0604020202020204" pitchFamily="34" charset="0"/>
                <a:cs typeface="Arial" panose="020B0604020202020204" pitchFamily="34" charset="0"/>
              </a:rPr>
              <a:t>objects</a:t>
            </a:r>
            <a:endParaRPr lang="en-US" sz="2000" spc="5" dirty="0">
              <a:effectLst/>
              <a:ea typeface="Arial" panose="020B0604020202020204" pitchFamily="34" charset="0"/>
              <a:cs typeface="Arial" panose="020B0604020202020204" pitchFamily="34" charset="0"/>
            </a:endParaRPr>
          </a:p>
          <a:p>
            <a:pPr marL="724535" marR="669925" indent="0">
              <a:lnSpc>
                <a:spcPct val="112000"/>
              </a:lnSpc>
              <a:spcBef>
                <a:spcPts val="1615"/>
              </a:spcBef>
              <a:spcAft>
                <a:spcPts val="0"/>
              </a:spcAft>
              <a:buNone/>
            </a:pPr>
            <a:r>
              <a:rPr lang="en-US" sz="2000" dirty="0">
                <a:effectLst/>
                <a:ea typeface="Arial" panose="020B0604020202020204" pitchFamily="34" charset="0"/>
                <a:cs typeface="Arial" panose="020B0604020202020204" pitchFamily="34" charset="0"/>
              </a:rPr>
              <a:t>Caring</a:t>
            </a:r>
            <a:r>
              <a:rPr lang="en-US" sz="2000" spc="270" dirty="0">
                <a:effectLst/>
                <a:ea typeface="Arial" panose="020B0604020202020204" pitchFamily="34" charset="0"/>
                <a:cs typeface="Arial" panose="020B0604020202020204" pitchFamily="34" charset="0"/>
              </a:rPr>
              <a:t> </a:t>
            </a:r>
            <a:r>
              <a:rPr lang="en-US" sz="2000" dirty="0">
                <a:effectLst/>
                <a:ea typeface="Arial" panose="020B0604020202020204" pitchFamily="34" charset="0"/>
                <a:cs typeface="Arial" panose="020B0604020202020204" pitchFamily="34" charset="0"/>
              </a:rPr>
              <a:t>for</a:t>
            </a:r>
            <a:r>
              <a:rPr lang="en-US" sz="2000" spc="30" dirty="0">
                <a:effectLst/>
                <a:ea typeface="Arial" panose="020B0604020202020204" pitchFamily="34" charset="0"/>
                <a:cs typeface="Arial" panose="020B0604020202020204" pitchFamily="34" charset="0"/>
              </a:rPr>
              <a:t> </a:t>
            </a:r>
            <a:r>
              <a:rPr lang="en-US" sz="2000" dirty="0">
                <a:effectLst/>
                <a:ea typeface="Arial" panose="020B0604020202020204" pitchFamily="34" charset="0"/>
                <a:cs typeface="Arial" panose="020B0604020202020204" pitchFamily="34" charset="0"/>
              </a:rPr>
              <a:t>yourself</a:t>
            </a:r>
            <a:endParaRPr lang="en-US" sz="2000" spc="5" dirty="0">
              <a:ea typeface="Arial" panose="020B0604020202020204" pitchFamily="34" charset="0"/>
              <a:cs typeface="Arial" panose="020B0604020202020204" pitchFamily="34" charset="0"/>
            </a:endParaRPr>
          </a:p>
          <a:p>
            <a:pPr marL="724535" marR="669925" indent="0">
              <a:lnSpc>
                <a:spcPct val="112000"/>
              </a:lnSpc>
              <a:spcBef>
                <a:spcPts val="1615"/>
              </a:spcBef>
              <a:spcAft>
                <a:spcPts val="0"/>
              </a:spcAft>
              <a:buNone/>
            </a:pPr>
            <a:r>
              <a:rPr lang="en-US" sz="2000" spc="5" dirty="0">
                <a:effectLst/>
                <a:ea typeface="Arial" panose="020B0604020202020204" pitchFamily="34" charset="0"/>
                <a:cs typeface="Arial" panose="020B0604020202020204" pitchFamily="34" charset="0"/>
              </a:rPr>
              <a:t>Ability to understand physical wellbeing</a:t>
            </a:r>
            <a:endParaRPr lang="en-US" sz="2000" dirty="0">
              <a:effectLst/>
              <a:ea typeface="Arial" panose="020B0604020202020204" pitchFamily="34" charset="0"/>
            </a:endParaRPr>
          </a:p>
          <a:p>
            <a:pPr marL="0" marR="0" lvl="0" indent="0">
              <a:lnSpc>
                <a:spcPct val="100000"/>
              </a:lnSpc>
              <a:spcBef>
                <a:spcPts val="0"/>
              </a:spcBef>
              <a:buNone/>
              <a:tabLst>
                <a:tab pos="1096010" algn="l"/>
              </a:tabLst>
            </a:pPr>
            <a:endParaRPr lang="en-US" sz="2000" dirty="0">
              <a:effectLst/>
              <a:ea typeface="Arial" panose="020B0604020202020204" pitchFamily="34" charset="0"/>
            </a:endParaRPr>
          </a:p>
          <a:p>
            <a:pPr marL="0" indent="0">
              <a:spcBef>
                <a:spcPts val="0"/>
              </a:spcBef>
              <a:spcAft>
                <a:spcPts val="600"/>
              </a:spcAft>
              <a:buNone/>
            </a:pPr>
            <a:endParaRPr lang="en-US" sz="1800" dirty="0">
              <a:effectLst/>
              <a:hlinkClick r:id="rId2"/>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12140065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Grandmother riding tricycle">
            <a:extLst>
              <a:ext uri="{FF2B5EF4-FFF2-40B4-BE49-F238E27FC236}">
                <a16:creationId xmlns:a16="http://schemas.microsoft.com/office/drawing/2014/main" id="{CA21760F-EA1D-4551-B48E-27176934A03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9291"/>
          <a:stretch/>
        </p:blipFill>
        <p:spPr>
          <a:xfrm>
            <a:off x="-1504" y="0"/>
            <a:ext cx="12191980" cy="6856718"/>
          </a:xfrm>
          <a:prstGeom prst="rect">
            <a:avLst/>
          </a:prstGeom>
        </p:spPr>
      </p:pic>
      <p:sp>
        <p:nvSpPr>
          <p:cNvPr id="11" name="TextBox 10">
            <a:extLst>
              <a:ext uri="{FF2B5EF4-FFF2-40B4-BE49-F238E27FC236}">
                <a16:creationId xmlns:a16="http://schemas.microsoft.com/office/drawing/2014/main" id="{39808A4F-987C-43EA-8C81-6C8E32E53360}"/>
              </a:ext>
            </a:extLst>
          </p:cNvPr>
          <p:cNvSpPr txBox="1"/>
          <p:nvPr/>
        </p:nvSpPr>
        <p:spPr>
          <a:xfrm>
            <a:off x="1688123" y="6211669"/>
            <a:ext cx="4600135" cy="646331"/>
          </a:xfrm>
          <a:prstGeom prst="rect">
            <a:avLst/>
          </a:prstGeom>
          <a:noFill/>
        </p:spPr>
        <p:txBody>
          <a:bodyPr wrap="square" rtlCol="0">
            <a:spAutoFit/>
          </a:bodyPr>
          <a:lstStyle/>
          <a:p>
            <a:r>
              <a:rPr lang="en-US" sz="3600" b="1" dirty="0">
                <a:latin typeface="Bodoni MT Black" panose="02070A03080606020203" pitchFamily="18" charset="0"/>
              </a:rPr>
              <a:t>Have a great night</a:t>
            </a:r>
          </a:p>
        </p:txBody>
      </p:sp>
    </p:spTree>
    <p:extLst>
      <p:ext uri="{BB962C8B-B14F-4D97-AF65-F5344CB8AC3E}">
        <p14:creationId xmlns:p14="http://schemas.microsoft.com/office/powerpoint/2010/main" val="126359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a:t>Un-Earned income</a:t>
            </a:r>
          </a:p>
        </p:txBody>
      </p:sp>
      <p:sp>
        <p:nvSpPr>
          <p:cNvPr id="3" name="Content Placeholder 2">
            <a:extLst>
              <a:ext uri="{FF2B5EF4-FFF2-40B4-BE49-F238E27FC236}">
                <a16:creationId xmlns:a16="http://schemas.microsoft.com/office/drawing/2014/main" id="{C7BA55CC-AFEA-44EB-9907-F9D4926BFC56}"/>
              </a:ext>
            </a:extLst>
          </p:cNvPr>
          <p:cNvSpPr>
            <a:spLocks noGrp="1"/>
          </p:cNvSpPr>
          <p:nvPr>
            <p:ph idx="1"/>
          </p:nvPr>
        </p:nvSpPr>
        <p:spPr>
          <a:xfrm>
            <a:off x="2218871" y="1516381"/>
            <a:ext cx="7707540" cy="598170"/>
          </a:xfrm>
        </p:spPr>
        <p:txBody>
          <a:bodyPr>
            <a:normAutofit lnSpcReduction="10000"/>
          </a:bodyPr>
          <a:lstStyle/>
          <a:p>
            <a:pPr marL="0" marR="0" indent="0" algn="ctr">
              <a:lnSpc>
                <a:spcPct val="107000"/>
              </a:lnSpc>
              <a:spcBef>
                <a:spcPts val="0"/>
              </a:spcBef>
              <a:spcAft>
                <a:spcPts val="80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What is Unearned Income?</a:t>
            </a:r>
          </a:p>
          <a:p>
            <a:pPr marL="0" indent="0">
              <a:buNone/>
            </a:pPr>
            <a:endParaRPr lang="en-US" dirty="0"/>
          </a:p>
        </p:txBody>
      </p:sp>
      <p:sp>
        <p:nvSpPr>
          <p:cNvPr id="6" name="TextBox 5">
            <a:extLst>
              <a:ext uri="{FF2B5EF4-FFF2-40B4-BE49-F238E27FC236}">
                <a16:creationId xmlns:a16="http://schemas.microsoft.com/office/drawing/2014/main" id="{788924FC-DCA4-4A64-B630-2BAFDB10C98E}"/>
              </a:ext>
            </a:extLst>
          </p:cNvPr>
          <p:cNvSpPr txBox="1"/>
          <p:nvPr/>
        </p:nvSpPr>
        <p:spPr>
          <a:xfrm>
            <a:off x="2038351" y="2160270"/>
            <a:ext cx="8143875" cy="3885744"/>
          </a:xfrm>
          <a:prstGeom prst="rect">
            <a:avLst/>
          </a:prstGeom>
          <a:noFill/>
        </p:spPr>
        <p:txBody>
          <a:bodyPr wrap="square" rtlCol="0">
            <a:spAutoFit/>
          </a:bodyPr>
          <a:lstStyle/>
          <a:p>
            <a:pPr>
              <a:lnSpc>
                <a:spcPct val="200000"/>
              </a:lnSpc>
            </a:pPr>
            <a:r>
              <a:rPr lang="en-US" sz="1800" dirty="0"/>
              <a:t>Child Support		Alimony			Foster Care Payment  *  </a:t>
            </a:r>
          </a:p>
          <a:p>
            <a:pPr>
              <a:lnSpc>
                <a:spcPct val="200000"/>
              </a:lnSpc>
            </a:pPr>
            <a:r>
              <a:rPr lang="en-US" sz="1800" dirty="0"/>
              <a:t>Inheritance		Trust Funds		Disaster Relief  *</a:t>
            </a:r>
          </a:p>
          <a:p>
            <a:pPr>
              <a:lnSpc>
                <a:spcPct val="200000"/>
              </a:lnSpc>
            </a:pPr>
            <a:r>
              <a:rPr lang="en-US" sz="1800" dirty="0"/>
              <a:t>Food Stamps  *		Veteran’s Benefits  	Retirement</a:t>
            </a:r>
          </a:p>
          <a:p>
            <a:pPr>
              <a:lnSpc>
                <a:spcPct val="200000"/>
              </a:lnSpc>
            </a:pPr>
            <a:r>
              <a:rPr lang="en-US" sz="1800" dirty="0"/>
              <a:t>Worker’s Comp		Taxes on real property	TANF  *</a:t>
            </a:r>
          </a:p>
          <a:p>
            <a:pPr>
              <a:lnSpc>
                <a:spcPct val="200000"/>
              </a:lnSpc>
            </a:pPr>
            <a:r>
              <a:rPr lang="en-US" sz="1800" dirty="0"/>
              <a:t>Unemployment		Long/Short Term Disability</a:t>
            </a:r>
          </a:p>
          <a:p>
            <a:pPr>
              <a:lnSpc>
                <a:spcPct val="200000"/>
              </a:lnSpc>
            </a:pPr>
            <a:r>
              <a:rPr lang="en-US" sz="1800" dirty="0"/>
              <a:t>Royalties		Income Tax Refund  *</a:t>
            </a:r>
          </a:p>
          <a:p>
            <a:pPr>
              <a:lnSpc>
                <a:spcPct val="200000"/>
              </a:lnSpc>
            </a:pPr>
            <a:r>
              <a:rPr lang="en-US" sz="1800" dirty="0"/>
              <a:t>Other  Income – Funds someone uses to pay your bills</a:t>
            </a:r>
          </a:p>
        </p:txBody>
      </p:sp>
    </p:spTree>
    <p:extLst>
      <p:ext uri="{BB962C8B-B14F-4D97-AF65-F5344CB8AC3E}">
        <p14:creationId xmlns:p14="http://schemas.microsoft.com/office/powerpoint/2010/main" val="3277126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a:t>Un-Earned income</a:t>
            </a:r>
          </a:p>
        </p:txBody>
      </p:sp>
      <p:sp>
        <p:nvSpPr>
          <p:cNvPr id="6" name="TextBox 5">
            <a:extLst>
              <a:ext uri="{FF2B5EF4-FFF2-40B4-BE49-F238E27FC236}">
                <a16:creationId xmlns:a16="http://schemas.microsoft.com/office/drawing/2014/main" id="{788924FC-DCA4-4A64-B630-2BAFDB10C98E}"/>
              </a:ext>
            </a:extLst>
          </p:cNvPr>
          <p:cNvSpPr txBox="1"/>
          <p:nvPr/>
        </p:nvSpPr>
        <p:spPr>
          <a:xfrm>
            <a:off x="2219326" y="1504951"/>
            <a:ext cx="7839075" cy="2346861"/>
          </a:xfrm>
          <a:prstGeom prst="rect">
            <a:avLst/>
          </a:prstGeom>
          <a:noFill/>
        </p:spPr>
        <p:txBody>
          <a:bodyPr wrap="square" rtlCol="0">
            <a:spAutoFit/>
          </a:bodyPr>
          <a:lstStyle/>
          <a:p>
            <a:pPr>
              <a:lnSpc>
                <a:spcPct val="200000"/>
              </a:lnSpc>
            </a:pPr>
            <a:r>
              <a:rPr lang="en-US" sz="2000" dirty="0"/>
              <a:t>*  Unearned Income which must be reported but will not count toward the “Deeming Amount of Family Income.”</a:t>
            </a:r>
          </a:p>
          <a:p>
            <a:pPr>
              <a:lnSpc>
                <a:spcPct val="200000"/>
              </a:lnSpc>
            </a:pPr>
            <a:r>
              <a:rPr lang="en-US" sz="1600" dirty="0"/>
              <a:t>(Food Stamps, TANF, Foster Care Payment, Disaster Relief, Income Tax Refund)  </a:t>
            </a:r>
            <a:r>
              <a:rPr lang="en-US" sz="1800" dirty="0"/>
              <a:t>		</a:t>
            </a:r>
          </a:p>
        </p:txBody>
      </p:sp>
      <p:sp>
        <p:nvSpPr>
          <p:cNvPr id="5" name="TextBox 4">
            <a:extLst>
              <a:ext uri="{FF2B5EF4-FFF2-40B4-BE49-F238E27FC236}">
                <a16:creationId xmlns:a16="http://schemas.microsoft.com/office/drawing/2014/main" id="{8F2A0E6F-F811-47F2-BD0B-204780F42C12}"/>
              </a:ext>
            </a:extLst>
          </p:cNvPr>
          <p:cNvSpPr txBox="1"/>
          <p:nvPr/>
        </p:nvSpPr>
        <p:spPr>
          <a:xfrm>
            <a:off x="2228851" y="3884295"/>
            <a:ext cx="7820025" cy="1844992"/>
          </a:xfrm>
          <a:prstGeom prst="rect">
            <a:avLst/>
          </a:prstGeom>
          <a:noFill/>
        </p:spPr>
        <p:txBody>
          <a:bodyPr wrap="square" rtlCol="0">
            <a:spAutoFit/>
          </a:bodyPr>
          <a:lstStyle/>
          <a:p>
            <a:pPr>
              <a:lnSpc>
                <a:spcPct val="200000"/>
              </a:lnSpc>
            </a:pPr>
            <a:r>
              <a:rPr lang="en-US" sz="2000" dirty="0"/>
              <a:t>**  SSA excludes one-third of child support payments received in a month on behalf of a child on SSI from countable income in determining the SSI payment.</a:t>
            </a:r>
          </a:p>
        </p:txBody>
      </p:sp>
    </p:spTree>
    <p:extLst>
      <p:ext uri="{BB962C8B-B14F-4D97-AF65-F5344CB8AC3E}">
        <p14:creationId xmlns:p14="http://schemas.microsoft.com/office/powerpoint/2010/main" val="621027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956E-354B-414E-B1EF-1BDA7716FAE8}"/>
              </a:ext>
            </a:extLst>
          </p:cNvPr>
          <p:cNvSpPr>
            <a:spLocks noGrp="1"/>
          </p:cNvSpPr>
          <p:nvPr>
            <p:ph type="title"/>
          </p:nvPr>
        </p:nvSpPr>
        <p:spPr>
          <a:xfrm>
            <a:off x="2445933" y="657229"/>
            <a:ext cx="7300134" cy="567415"/>
          </a:xfrm>
        </p:spPr>
        <p:txBody>
          <a:bodyPr/>
          <a:lstStyle/>
          <a:p>
            <a:r>
              <a:rPr lang="en-US" dirty="0"/>
              <a:t>resources</a:t>
            </a:r>
          </a:p>
        </p:txBody>
      </p:sp>
      <p:sp>
        <p:nvSpPr>
          <p:cNvPr id="3" name="Text Placeholder 2">
            <a:extLst>
              <a:ext uri="{FF2B5EF4-FFF2-40B4-BE49-F238E27FC236}">
                <a16:creationId xmlns:a16="http://schemas.microsoft.com/office/drawing/2014/main" id="{EBDD2F6D-6358-49FD-8126-5F64274DEA00}"/>
              </a:ext>
            </a:extLst>
          </p:cNvPr>
          <p:cNvSpPr>
            <a:spLocks noGrp="1"/>
          </p:cNvSpPr>
          <p:nvPr>
            <p:ph type="body" idx="1"/>
          </p:nvPr>
        </p:nvSpPr>
        <p:spPr>
          <a:xfrm>
            <a:off x="2193472" y="1420587"/>
            <a:ext cx="7739741" cy="608239"/>
          </a:xfrm>
        </p:spPr>
        <p:txBody>
          <a:bodyPr/>
          <a:lstStyle/>
          <a:p>
            <a:r>
              <a:rPr lang="en-US" dirty="0"/>
              <a:t>What is a resource?</a:t>
            </a:r>
          </a:p>
        </p:txBody>
      </p:sp>
      <p:sp>
        <p:nvSpPr>
          <p:cNvPr id="4" name="Text Placeholder 2">
            <a:extLst>
              <a:ext uri="{FF2B5EF4-FFF2-40B4-BE49-F238E27FC236}">
                <a16:creationId xmlns:a16="http://schemas.microsoft.com/office/drawing/2014/main" id="{310CB1C9-54D8-4FEB-87A5-45237361361C}"/>
              </a:ext>
            </a:extLst>
          </p:cNvPr>
          <p:cNvSpPr txBox="1">
            <a:spLocks/>
          </p:cNvSpPr>
          <p:nvPr/>
        </p:nvSpPr>
        <p:spPr>
          <a:xfrm>
            <a:off x="2681593" y="2140231"/>
            <a:ext cx="7297975" cy="4289753"/>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9pPr>
          </a:lstStyle>
          <a:p>
            <a:pPr algn="l"/>
            <a:r>
              <a:rPr lang="en-US" sz="2000" dirty="0"/>
              <a:t>Vehicles			Bank Account(s)	</a:t>
            </a:r>
          </a:p>
          <a:p>
            <a:pPr algn="l"/>
            <a:r>
              <a:rPr lang="en-US" sz="2000" dirty="0"/>
              <a:t>Life Insurance  			ABLE Account(s)</a:t>
            </a:r>
          </a:p>
          <a:p>
            <a:pPr algn="l"/>
            <a:r>
              <a:rPr lang="en-US" sz="2000" dirty="0"/>
              <a:t>Burial Space/Funds		ARC of Texas Account(s)</a:t>
            </a:r>
          </a:p>
          <a:p>
            <a:pPr algn="l"/>
            <a:r>
              <a:rPr lang="en-US" sz="2000" dirty="0"/>
              <a:t>Trust				Stocks/Bonds/Mutual Funds</a:t>
            </a:r>
          </a:p>
          <a:p>
            <a:pPr algn="l"/>
            <a:r>
              <a:rPr lang="en-US" sz="2000" dirty="0"/>
              <a:t>Cash				Business Equipment</a:t>
            </a:r>
          </a:p>
          <a:p>
            <a:pPr algn="l"/>
            <a:r>
              <a:rPr lang="en-US" sz="2000" dirty="0"/>
              <a:t>Farm Animals			Promissory Notes or Loans</a:t>
            </a:r>
          </a:p>
          <a:p>
            <a:pPr algn="l"/>
            <a:r>
              <a:rPr lang="en-US" sz="2000" dirty="0"/>
              <a:t>Real Property – other than primary residence</a:t>
            </a:r>
          </a:p>
          <a:p>
            <a:pPr algn="l"/>
            <a:r>
              <a:rPr lang="en-US" sz="2000" dirty="0"/>
              <a:t>Items Held for Potential Value</a:t>
            </a:r>
            <a:r>
              <a:rPr lang="en-US" sz="1800" dirty="0"/>
              <a:t>	</a:t>
            </a:r>
          </a:p>
        </p:txBody>
      </p:sp>
    </p:spTree>
    <p:extLst>
      <p:ext uri="{BB962C8B-B14F-4D97-AF65-F5344CB8AC3E}">
        <p14:creationId xmlns:p14="http://schemas.microsoft.com/office/powerpoint/2010/main" val="269389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956E-354B-414E-B1EF-1BDA7716FAE8}"/>
              </a:ext>
            </a:extLst>
          </p:cNvPr>
          <p:cNvSpPr>
            <a:spLocks noGrp="1"/>
          </p:cNvSpPr>
          <p:nvPr>
            <p:ph type="title"/>
          </p:nvPr>
        </p:nvSpPr>
        <p:spPr>
          <a:xfrm>
            <a:off x="2462262" y="640901"/>
            <a:ext cx="7300134" cy="567415"/>
          </a:xfrm>
        </p:spPr>
        <p:txBody>
          <a:bodyPr/>
          <a:lstStyle/>
          <a:p>
            <a:r>
              <a:rPr lang="en-US" dirty="0"/>
              <a:t>What's next</a:t>
            </a:r>
          </a:p>
        </p:txBody>
      </p:sp>
      <p:sp>
        <p:nvSpPr>
          <p:cNvPr id="3" name="Text Placeholder 2">
            <a:extLst>
              <a:ext uri="{FF2B5EF4-FFF2-40B4-BE49-F238E27FC236}">
                <a16:creationId xmlns:a16="http://schemas.microsoft.com/office/drawing/2014/main" id="{EBDD2F6D-6358-49FD-8126-5F64274DEA00}"/>
              </a:ext>
            </a:extLst>
          </p:cNvPr>
          <p:cNvSpPr>
            <a:spLocks noGrp="1"/>
          </p:cNvSpPr>
          <p:nvPr>
            <p:ph type="body" idx="1"/>
          </p:nvPr>
        </p:nvSpPr>
        <p:spPr>
          <a:xfrm>
            <a:off x="2231572" y="1439636"/>
            <a:ext cx="7739741" cy="608240"/>
          </a:xfrm>
        </p:spPr>
        <p:txBody>
          <a:bodyPr>
            <a:normAutofit/>
          </a:bodyPr>
          <a:lstStyle/>
          <a:p>
            <a:r>
              <a:rPr lang="en-US" dirty="0"/>
              <a:t>The application process…</a:t>
            </a:r>
          </a:p>
          <a:p>
            <a:endParaRPr lang="en-US" dirty="0"/>
          </a:p>
        </p:txBody>
      </p:sp>
      <p:sp>
        <p:nvSpPr>
          <p:cNvPr id="4" name="Text Placeholder 2">
            <a:extLst>
              <a:ext uri="{FF2B5EF4-FFF2-40B4-BE49-F238E27FC236}">
                <a16:creationId xmlns:a16="http://schemas.microsoft.com/office/drawing/2014/main" id="{685ADAC9-8749-48CC-A79A-6B3ECC561E83}"/>
              </a:ext>
            </a:extLst>
          </p:cNvPr>
          <p:cNvSpPr txBox="1">
            <a:spLocks/>
          </p:cNvSpPr>
          <p:nvPr/>
        </p:nvSpPr>
        <p:spPr>
          <a:xfrm>
            <a:off x="2279197" y="2239736"/>
            <a:ext cx="7739741" cy="60824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9pPr>
          </a:lstStyle>
          <a:p>
            <a:r>
              <a:rPr lang="en-US" sz="2400" dirty="0"/>
              <a:t>Know your:</a:t>
            </a:r>
          </a:p>
          <a:p>
            <a:endParaRPr lang="en-US" sz="2400" dirty="0"/>
          </a:p>
        </p:txBody>
      </p:sp>
      <p:sp>
        <p:nvSpPr>
          <p:cNvPr id="5" name="Text Placeholder 2">
            <a:extLst>
              <a:ext uri="{FF2B5EF4-FFF2-40B4-BE49-F238E27FC236}">
                <a16:creationId xmlns:a16="http://schemas.microsoft.com/office/drawing/2014/main" id="{D9FE8AA5-767F-4C3B-8F0D-2FC235C31479}"/>
              </a:ext>
            </a:extLst>
          </p:cNvPr>
          <p:cNvSpPr txBox="1">
            <a:spLocks/>
          </p:cNvSpPr>
          <p:nvPr/>
        </p:nvSpPr>
        <p:spPr>
          <a:xfrm>
            <a:off x="2336347" y="3087461"/>
            <a:ext cx="7739741" cy="998765"/>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9pPr>
          </a:lstStyle>
          <a:p>
            <a:r>
              <a:rPr lang="en-US" sz="2400" dirty="0"/>
              <a:t>Local Social Security Administration office’s preference of submission</a:t>
            </a:r>
          </a:p>
          <a:p>
            <a:endParaRPr lang="en-US" sz="2400" dirty="0"/>
          </a:p>
        </p:txBody>
      </p:sp>
      <p:sp>
        <p:nvSpPr>
          <p:cNvPr id="6" name="Text Placeholder 2">
            <a:extLst>
              <a:ext uri="{FF2B5EF4-FFF2-40B4-BE49-F238E27FC236}">
                <a16:creationId xmlns:a16="http://schemas.microsoft.com/office/drawing/2014/main" id="{2219FE4E-A29A-4597-BD53-882E315009EE}"/>
              </a:ext>
            </a:extLst>
          </p:cNvPr>
          <p:cNvSpPr txBox="1">
            <a:spLocks/>
          </p:cNvSpPr>
          <p:nvPr/>
        </p:nvSpPr>
        <p:spPr>
          <a:xfrm>
            <a:off x="2374447" y="5173436"/>
            <a:ext cx="7739741" cy="60824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9pPr>
          </a:lstStyle>
          <a:p>
            <a:r>
              <a:rPr lang="en-US" sz="2400" dirty="0"/>
              <a:t>Your Client</a:t>
            </a:r>
          </a:p>
          <a:p>
            <a:endParaRPr lang="en-US" sz="2400" dirty="0"/>
          </a:p>
        </p:txBody>
      </p:sp>
      <p:sp>
        <p:nvSpPr>
          <p:cNvPr id="7" name="Text Placeholder 2">
            <a:extLst>
              <a:ext uri="{FF2B5EF4-FFF2-40B4-BE49-F238E27FC236}">
                <a16:creationId xmlns:a16="http://schemas.microsoft.com/office/drawing/2014/main" id="{B70F16EF-10F0-4327-8327-A514A6B1C32C}"/>
              </a:ext>
            </a:extLst>
          </p:cNvPr>
          <p:cNvSpPr txBox="1">
            <a:spLocks/>
          </p:cNvSpPr>
          <p:nvPr/>
        </p:nvSpPr>
        <p:spPr>
          <a:xfrm>
            <a:off x="2317297" y="4287611"/>
            <a:ext cx="7739741" cy="60824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9pPr>
          </a:lstStyle>
          <a:p>
            <a:r>
              <a:rPr lang="en-US" sz="2400" dirty="0"/>
              <a:t>Application and Supporting Documentation</a:t>
            </a:r>
          </a:p>
          <a:p>
            <a:endParaRPr lang="en-US" sz="2400" dirty="0"/>
          </a:p>
        </p:txBody>
      </p:sp>
    </p:spTree>
    <p:extLst>
      <p:ext uri="{BB962C8B-B14F-4D97-AF65-F5344CB8AC3E}">
        <p14:creationId xmlns:p14="http://schemas.microsoft.com/office/powerpoint/2010/main" val="526790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ild blowing a dandelion">
            <a:extLst>
              <a:ext uri="{FF2B5EF4-FFF2-40B4-BE49-F238E27FC236}">
                <a16:creationId xmlns:a16="http://schemas.microsoft.com/office/drawing/2014/main" id="{17E940E7-1BCD-4675-AB19-B26AE7666DAF}"/>
              </a:ext>
            </a:extLst>
          </p:cNvPr>
          <p:cNvPicPr>
            <a:picLocks noChangeAspect="1"/>
          </p:cNvPicPr>
          <p:nvPr/>
        </p:nvPicPr>
        <p:blipFill rotWithShape="1">
          <a:blip r:embed="rId2">
            <a:extLst>
              <a:ext uri="{28A0092B-C50C-407E-A947-70E740481C1C}">
                <a14:useLocalDpi xmlns:a14="http://schemas.microsoft.com/office/drawing/2010/main" val="0"/>
              </a:ext>
            </a:extLst>
          </a:blip>
          <a:srcRect t="7865" b="7865"/>
          <a:stretch/>
        </p:blipFill>
        <p:spPr>
          <a:xfrm>
            <a:off x="20" y="-22"/>
            <a:ext cx="12191977" cy="6858022"/>
          </a:xfrm>
          <a:prstGeom prst="rect">
            <a:avLst/>
          </a:prstGeom>
        </p:spPr>
      </p:pic>
      <p:sp>
        <p:nvSpPr>
          <p:cNvPr id="21" name="Rectangle 2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917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DBB1A9-22FF-46E7-97B9-AE547747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6557593-B9A2-4D18-8A43-CBC13BE4308C}"/>
              </a:ext>
            </a:extLst>
          </p:cNvPr>
          <p:cNvSpPr>
            <a:spLocks noGrp="1"/>
          </p:cNvSpPr>
          <p:nvPr>
            <p:ph type="title"/>
          </p:nvPr>
        </p:nvSpPr>
        <p:spPr>
          <a:xfrm>
            <a:off x="2486028" y="1289888"/>
            <a:ext cx="4391023" cy="4278224"/>
          </a:xfrm>
        </p:spPr>
        <p:txBody>
          <a:bodyPr vert="horz" lIns="91440" tIns="45720" rIns="91440" bIns="45720" rtlCol="0" anchor="ctr">
            <a:normAutofit/>
          </a:bodyPr>
          <a:lstStyle/>
          <a:p>
            <a:pPr algn="r"/>
            <a:r>
              <a:rPr lang="en-US" sz="4700" dirty="0"/>
              <a:t>Children applying for </a:t>
            </a:r>
            <a:r>
              <a:rPr lang="en-US" sz="4700" dirty="0" err="1"/>
              <a:t>ssi</a:t>
            </a:r>
            <a:endParaRPr lang="en-US" sz="4700" dirty="0"/>
          </a:p>
        </p:txBody>
      </p:sp>
      <p:cxnSp>
        <p:nvCxnSpPr>
          <p:cNvPr id="9" name="Straight Connector 8">
            <a:extLst>
              <a:ext uri="{FF2B5EF4-FFF2-40B4-BE49-F238E27FC236}">
                <a16:creationId xmlns:a16="http://schemas.microsoft.com/office/drawing/2014/main" id="{3A1AAD47-56AD-4EE6-A88C-981D060DC2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9858" y="2473325"/>
            <a:ext cx="0" cy="1911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843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18873" y="876302"/>
            <a:ext cx="7765321" cy="664028"/>
          </a:xfrm>
        </p:spPr>
        <p:txBody>
          <a:bodyPr/>
          <a:lstStyle/>
          <a:p>
            <a:r>
              <a:rPr lang="en-US" dirty="0"/>
              <a:t>Will they qualify?</a:t>
            </a:r>
          </a:p>
        </p:txBody>
      </p:sp>
      <p:sp>
        <p:nvSpPr>
          <p:cNvPr id="3" name="Content Placeholder 2">
            <a:extLst>
              <a:ext uri="{FF2B5EF4-FFF2-40B4-BE49-F238E27FC236}">
                <a16:creationId xmlns:a16="http://schemas.microsoft.com/office/drawing/2014/main" id="{C7BA55CC-AFEA-44EB-9907-F9D4926BFC56}"/>
              </a:ext>
            </a:extLst>
          </p:cNvPr>
          <p:cNvSpPr>
            <a:spLocks noGrp="1"/>
          </p:cNvSpPr>
          <p:nvPr>
            <p:ph idx="1"/>
          </p:nvPr>
        </p:nvSpPr>
        <p:spPr>
          <a:xfrm>
            <a:off x="2209346" y="2068831"/>
            <a:ext cx="7707540" cy="1064895"/>
          </a:xfrm>
        </p:spPr>
        <p:txBody>
          <a:bodyPr>
            <a:normAutofit lnSpcReduction="10000"/>
          </a:bodyPr>
          <a:lstStyle/>
          <a:p>
            <a:pPr marL="0" indent="0" algn="ctr">
              <a:buNone/>
            </a:pPr>
            <a:r>
              <a:rPr lang="en-US" sz="2800" dirty="0"/>
              <a:t>Just because they </a:t>
            </a:r>
            <a:r>
              <a:rPr lang="en-US" sz="2400" dirty="0"/>
              <a:t>have</a:t>
            </a:r>
            <a:r>
              <a:rPr lang="en-US" sz="2800" dirty="0"/>
              <a:t> a diagnosis doesn’t mean they will qualify</a:t>
            </a:r>
          </a:p>
          <a:p>
            <a:pPr marL="0" indent="0">
              <a:buNone/>
            </a:pPr>
            <a:endParaRPr lang="en-US" dirty="0"/>
          </a:p>
        </p:txBody>
      </p:sp>
      <p:sp>
        <p:nvSpPr>
          <p:cNvPr id="6" name="TextBox 5">
            <a:extLst>
              <a:ext uri="{FF2B5EF4-FFF2-40B4-BE49-F238E27FC236}">
                <a16:creationId xmlns:a16="http://schemas.microsoft.com/office/drawing/2014/main" id="{788924FC-DCA4-4A64-B630-2BAFDB10C98E}"/>
              </a:ext>
            </a:extLst>
          </p:cNvPr>
          <p:cNvSpPr txBox="1"/>
          <p:nvPr/>
        </p:nvSpPr>
        <p:spPr>
          <a:xfrm>
            <a:off x="3800475" y="3503296"/>
            <a:ext cx="4339590" cy="2078355"/>
          </a:xfrm>
          <a:prstGeom prst="rect">
            <a:avLst/>
          </a:prstGeom>
          <a:noFill/>
        </p:spPr>
        <p:txBody>
          <a:bodyPr wrap="square" rtlCol="0">
            <a:spAutoFit/>
          </a:bodyPr>
          <a:lstStyle/>
          <a:p>
            <a:pPr lvl="1"/>
            <a:endParaRPr lang="en-US" sz="1800" dirty="0"/>
          </a:p>
          <a:p>
            <a:pPr lvl="1"/>
            <a:r>
              <a:rPr lang="en-US" sz="1800" dirty="0"/>
              <a:t>Do they meet an SSA Listing?</a:t>
            </a:r>
          </a:p>
          <a:p>
            <a:pPr lvl="1"/>
            <a:endParaRPr lang="en-US" sz="1800" dirty="0"/>
          </a:p>
          <a:p>
            <a:pPr lvl="1"/>
            <a:r>
              <a:rPr lang="en-US" sz="1800" dirty="0"/>
              <a:t>Parent’s monthly gross income?</a:t>
            </a:r>
          </a:p>
          <a:p>
            <a:pPr lvl="1"/>
            <a:endParaRPr lang="en-US" sz="1800" dirty="0"/>
          </a:p>
          <a:p>
            <a:pPr lvl="1"/>
            <a:r>
              <a:rPr lang="en-US" sz="1800" dirty="0"/>
              <a:t>What resources do they have? </a:t>
            </a:r>
          </a:p>
          <a:p>
            <a:endParaRPr lang="en-US" sz="1800" dirty="0"/>
          </a:p>
        </p:txBody>
      </p:sp>
    </p:spTree>
    <p:extLst>
      <p:ext uri="{BB962C8B-B14F-4D97-AF65-F5344CB8AC3E}">
        <p14:creationId xmlns:p14="http://schemas.microsoft.com/office/powerpoint/2010/main" val="301279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7" y="609601"/>
            <a:ext cx="7765321" cy="704850"/>
          </a:xfrm>
        </p:spPr>
        <p:txBody>
          <a:bodyPr vert="horz" lIns="91440" tIns="45720" rIns="91440" bIns="45720" rtlCol="0" anchor="ctr">
            <a:normAutofit/>
          </a:bodyPr>
          <a:lstStyle/>
          <a:p>
            <a:r>
              <a:rPr lang="en-US" dirty="0" err="1"/>
              <a:t>Ssa</a:t>
            </a:r>
            <a:r>
              <a:rPr lang="en-US" dirty="0"/>
              <a:t> listing</a:t>
            </a:r>
          </a:p>
        </p:txBody>
      </p:sp>
      <p:sp>
        <p:nvSpPr>
          <p:cNvPr id="5" name="Rectangle 1">
            <a:extLst>
              <a:ext uri="{FF2B5EF4-FFF2-40B4-BE49-F238E27FC236}">
                <a16:creationId xmlns:a16="http://schemas.microsoft.com/office/drawing/2014/main" id="{6183C04B-F3C3-4585-BECE-C8534982A332}"/>
              </a:ext>
            </a:extLst>
          </p:cNvPr>
          <p:cNvSpPr>
            <a:spLocks noChangeArrowheads="1"/>
          </p:cNvSpPr>
          <p:nvPr/>
        </p:nvSpPr>
        <p:spPr bwMode="auto">
          <a:xfrm>
            <a:off x="2428875" y="1438275"/>
            <a:ext cx="7591424" cy="86677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R="0" lvl="0" defTabSz="914400" fontAlgn="base">
              <a:lnSpc>
                <a:spcPct val="120000"/>
              </a:lnSpc>
              <a:spcBef>
                <a:spcPct val="0"/>
              </a:spcBef>
              <a:spcAft>
                <a:spcPts val="600"/>
              </a:spcAft>
              <a:buClrTx/>
              <a:buSzTx/>
              <a:tabLst/>
            </a:pPr>
            <a:r>
              <a:rPr kumimoji="0" lang="en-US" altLang="en-US" sz="1800" b="0" i="0" u="none" strike="noStrike" cap="none" normalizeH="0" baseline="0" dirty="0">
                <a:ln>
                  <a:noFill/>
                </a:ln>
                <a:effectLst>
                  <a:outerShdw blurRad="50800" dist="38100" dir="2700000" algn="tl" rotWithShape="0">
                    <a:srgbClr val="000000">
                      <a:alpha val="48000"/>
                    </a:srgbClr>
                  </a:outerShdw>
                </a:effectLst>
              </a:rPr>
              <a:t>The following sections contain medical criteria that apply only to the evaluation of impairments in children under age 18.</a:t>
            </a:r>
          </a:p>
        </p:txBody>
      </p:sp>
      <p:graphicFrame>
        <p:nvGraphicFramePr>
          <p:cNvPr id="4" name="Content Placeholder 3">
            <a:extLst>
              <a:ext uri="{FF2B5EF4-FFF2-40B4-BE49-F238E27FC236}">
                <a16:creationId xmlns:a16="http://schemas.microsoft.com/office/drawing/2014/main" id="{A69DF775-4D8C-412D-99DE-373D60C7A137}"/>
              </a:ext>
            </a:extLst>
          </p:cNvPr>
          <p:cNvGraphicFramePr>
            <a:graphicFrameLocks noGrp="1"/>
          </p:cNvGraphicFramePr>
          <p:nvPr>
            <p:ph idx="1"/>
          </p:nvPr>
        </p:nvGraphicFramePr>
        <p:xfrm>
          <a:off x="2562225" y="2343150"/>
          <a:ext cx="7010400" cy="4163520"/>
        </p:xfrm>
        <a:graphic>
          <a:graphicData uri="http://schemas.openxmlformats.org/drawingml/2006/table">
            <a:tbl>
              <a:tblPr firstRow="1" bandRow="1"/>
              <a:tblGrid>
                <a:gridCol w="2301664">
                  <a:extLst>
                    <a:ext uri="{9D8B030D-6E8A-4147-A177-3AD203B41FA5}">
                      <a16:colId xmlns:a16="http://schemas.microsoft.com/office/drawing/2014/main" val="268765402"/>
                    </a:ext>
                  </a:extLst>
                </a:gridCol>
                <a:gridCol w="2567068">
                  <a:extLst>
                    <a:ext uri="{9D8B030D-6E8A-4147-A177-3AD203B41FA5}">
                      <a16:colId xmlns:a16="http://schemas.microsoft.com/office/drawing/2014/main" val="1358875595"/>
                    </a:ext>
                  </a:extLst>
                </a:gridCol>
                <a:gridCol w="2141668">
                  <a:extLst>
                    <a:ext uri="{9D8B030D-6E8A-4147-A177-3AD203B41FA5}">
                      <a16:colId xmlns:a16="http://schemas.microsoft.com/office/drawing/2014/main" val="806737138"/>
                    </a:ext>
                  </a:extLst>
                </a:gridCol>
              </a:tblGrid>
              <a:tr h="746320">
                <a:tc>
                  <a:txBody>
                    <a:bodyPr/>
                    <a:lstStyle/>
                    <a:p>
                      <a:pPr algn="ctr"/>
                      <a:endParaRPr lang="en-US" sz="900" b="1" baseline="0" dirty="0">
                        <a:hlinkClick r:id="rId3"/>
                      </a:endParaRPr>
                    </a:p>
                    <a:p>
                      <a:pPr algn="ctr"/>
                      <a:endParaRPr lang="en-US" sz="900" b="1" baseline="0" dirty="0">
                        <a:hlinkClick r:id="rId3"/>
                      </a:endParaRPr>
                    </a:p>
                    <a:p>
                      <a:pPr algn="ctr"/>
                      <a:r>
                        <a:rPr lang="en-US" sz="900" b="1" baseline="0" dirty="0">
                          <a:hlinkClick r:id="rId3"/>
                        </a:rPr>
                        <a:t>100.00 </a:t>
                      </a:r>
                      <a:br>
                        <a:rPr lang="en-US" sz="900" b="1" baseline="0" dirty="0">
                          <a:hlinkClick r:id="rId3"/>
                        </a:rPr>
                      </a:br>
                      <a:r>
                        <a:rPr lang="en-US" sz="900" b="1" baseline="0" dirty="0">
                          <a:hlinkClick r:id="rId3"/>
                        </a:rPr>
                        <a:t>Low Birth Weight and Failure to Thrive</a:t>
                      </a:r>
                      <a:endParaRPr lang="en-US" sz="900" baseline="0" dirty="0"/>
                    </a:p>
                  </a:txBody>
                  <a:tcPr marL="59736" marR="59736" marT="59736" marB="59736">
                    <a:lnL>
                      <a:noFill/>
                    </a:lnL>
                    <a:lnR>
                      <a:noFill/>
                    </a:lnR>
                    <a:lnT>
                      <a:noFill/>
                    </a:lnT>
                    <a:lnB>
                      <a:noFill/>
                    </a:lnB>
                  </a:tcPr>
                </a:tc>
                <a:tc>
                  <a:txBody>
                    <a:bodyPr/>
                    <a:lstStyle/>
                    <a:p>
                      <a:pPr algn="ctr"/>
                      <a:r>
                        <a:rPr lang="en-US" sz="900" b="1" baseline="0" dirty="0">
                          <a:hlinkClick r:id="rId4"/>
                        </a:rPr>
                        <a:t>101.00</a:t>
                      </a:r>
                      <a:br>
                        <a:rPr lang="en-US" sz="900" b="1" baseline="0" dirty="0">
                          <a:hlinkClick r:id="rId4"/>
                        </a:rPr>
                      </a:br>
                      <a:r>
                        <a:rPr lang="en-US" sz="900" b="1" baseline="0" dirty="0">
                          <a:hlinkClick r:id="rId4"/>
                        </a:rPr>
                        <a:t>Musculoskeletal Disorders</a:t>
                      </a:r>
                      <a:r>
                        <a:rPr lang="en-US" sz="900" baseline="0" dirty="0"/>
                        <a:t> </a:t>
                      </a:r>
                    </a:p>
                  </a:txBody>
                  <a:tcPr marL="59736" marR="59736" marT="59736" marB="59736" anchor="ctr">
                    <a:lnL>
                      <a:noFill/>
                    </a:lnL>
                    <a:lnR>
                      <a:noFill/>
                    </a:lnR>
                    <a:lnT>
                      <a:noFill/>
                    </a:lnT>
                    <a:lnB>
                      <a:noFill/>
                    </a:lnB>
                  </a:tcPr>
                </a:tc>
                <a:tc>
                  <a:txBody>
                    <a:bodyPr/>
                    <a:lstStyle/>
                    <a:p>
                      <a:pPr algn="ctr"/>
                      <a:endParaRPr lang="en-US" sz="900" b="1" baseline="0" dirty="0">
                        <a:hlinkClick r:id="rId5"/>
                      </a:endParaRPr>
                    </a:p>
                    <a:p>
                      <a:pPr algn="ctr"/>
                      <a:endParaRPr lang="en-US" sz="900" b="1" baseline="0" dirty="0">
                        <a:hlinkClick r:id="rId5"/>
                      </a:endParaRPr>
                    </a:p>
                    <a:p>
                      <a:pPr algn="ctr"/>
                      <a:r>
                        <a:rPr lang="en-US" sz="900" b="1" baseline="0" dirty="0">
                          <a:hlinkClick r:id="rId5"/>
                        </a:rPr>
                        <a:t>102.00 </a:t>
                      </a:r>
                      <a:br>
                        <a:rPr lang="en-US" sz="900" b="1" baseline="0" dirty="0">
                          <a:hlinkClick r:id="rId5"/>
                        </a:rPr>
                      </a:br>
                      <a:r>
                        <a:rPr lang="en-US" sz="900" b="1" baseline="0" dirty="0">
                          <a:hlinkClick r:id="rId5"/>
                        </a:rPr>
                        <a:t>Special Senses and Speech</a:t>
                      </a:r>
                      <a:br>
                        <a:rPr lang="en-US" sz="900" baseline="0" dirty="0"/>
                      </a:br>
                      <a:endParaRPr lang="en-US" sz="900" baseline="0" dirty="0"/>
                    </a:p>
                  </a:txBody>
                  <a:tcPr marL="59736" marR="59736" marT="59736" marB="59736">
                    <a:lnL>
                      <a:noFill/>
                    </a:lnL>
                    <a:lnR>
                      <a:noFill/>
                    </a:lnR>
                    <a:lnT>
                      <a:noFill/>
                    </a:lnT>
                    <a:lnB>
                      <a:noFill/>
                    </a:lnB>
                  </a:tcPr>
                </a:tc>
                <a:extLst>
                  <a:ext uri="{0D108BD9-81ED-4DB2-BD59-A6C34878D82A}">
                    <a16:rowId xmlns:a16="http://schemas.microsoft.com/office/drawing/2014/main" val="2594750496"/>
                  </a:ext>
                </a:extLst>
              </a:tr>
              <a:tr h="873439">
                <a:tc>
                  <a:txBody>
                    <a:bodyPr/>
                    <a:lstStyle/>
                    <a:p>
                      <a:pPr algn="ctr"/>
                      <a:endParaRPr lang="en-US" sz="900" b="1" baseline="0" dirty="0">
                        <a:hlinkClick r:id="rId6"/>
                      </a:endParaRPr>
                    </a:p>
                    <a:p>
                      <a:pPr algn="ctr"/>
                      <a:endParaRPr lang="en-US" sz="900" b="1" baseline="0" dirty="0">
                        <a:hlinkClick r:id="rId6"/>
                      </a:endParaRPr>
                    </a:p>
                    <a:p>
                      <a:pPr algn="ctr"/>
                      <a:r>
                        <a:rPr lang="en-US" sz="900" b="1" baseline="0" dirty="0">
                          <a:hlinkClick r:id="rId6"/>
                        </a:rPr>
                        <a:t>103.00</a:t>
                      </a:r>
                      <a:br>
                        <a:rPr lang="en-US" sz="900" b="1" baseline="0" dirty="0">
                          <a:hlinkClick r:id="rId6"/>
                        </a:rPr>
                      </a:br>
                      <a:r>
                        <a:rPr lang="en-US" sz="900" b="1" baseline="0" dirty="0">
                          <a:hlinkClick r:id="rId6"/>
                        </a:rPr>
                        <a:t>Respiratory Disorders</a:t>
                      </a:r>
                      <a:r>
                        <a:rPr lang="en-US" sz="900" baseline="0" dirty="0"/>
                        <a:t> </a:t>
                      </a:r>
                    </a:p>
                  </a:txBody>
                  <a:tcPr marL="59736" marR="59736" marT="59736" marB="59736">
                    <a:lnL>
                      <a:noFill/>
                    </a:lnL>
                    <a:lnR>
                      <a:noFill/>
                    </a:lnR>
                    <a:lnT>
                      <a:noFill/>
                    </a:lnT>
                    <a:lnB>
                      <a:noFill/>
                    </a:lnB>
                  </a:tcPr>
                </a:tc>
                <a:tc>
                  <a:txBody>
                    <a:bodyPr/>
                    <a:lstStyle/>
                    <a:p>
                      <a:pPr algn="ctr"/>
                      <a:endParaRPr lang="en-US" sz="900" b="1" baseline="0" dirty="0">
                        <a:hlinkClick r:id="rId7"/>
                      </a:endParaRPr>
                    </a:p>
                    <a:p>
                      <a:pPr algn="ctr"/>
                      <a:endParaRPr lang="en-US" sz="900" b="1" baseline="0" dirty="0">
                        <a:hlinkClick r:id="rId7"/>
                      </a:endParaRPr>
                    </a:p>
                    <a:p>
                      <a:pPr algn="ctr"/>
                      <a:r>
                        <a:rPr lang="en-US" sz="900" b="1" baseline="0" dirty="0">
                          <a:hlinkClick r:id="rId7"/>
                        </a:rPr>
                        <a:t>104.00</a:t>
                      </a:r>
                      <a:br>
                        <a:rPr lang="en-US" sz="900" b="1" baseline="0" dirty="0">
                          <a:hlinkClick r:id="rId7"/>
                        </a:rPr>
                      </a:br>
                      <a:r>
                        <a:rPr lang="en-US" sz="900" b="1" baseline="0" dirty="0">
                          <a:hlinkClick r:id="rId7"/>
                        </a:rPr>
                        <a:t>Cardiovascular System</a:t>
                      </a:r>
                      <a:endParaRPr lang="en-US" sz="900" baseline="0" dirty="0"/>
                    </a:p>
                  </a:txBody>
                  <a:tcPr marL="59736" marR="59736" marT="59736" marB="59736">
                    <a:lnL>
                      <a:noFill/>
                    </a:lnL>
                    <a:lnR>
                      <a:noFill/>
                    </a:lnR>
                    <a:lnT>
                      <a:noFill/>
                    </a:lnT>
                    <a:lnB>
                      <a:noFill/>
                    </a:lnB>
                  </a:tcPr>
                </a:tc>
                <a:tc>
                  <a:txBody>
                    <a:bodyPr/>
                    <a:lstStyle/>
                    <a:p>
                      <a:pPr algn="ctr"/>
                      <a:endParaRPr lang="en-US" sz="900" b="1" baseline="0" dirty="0">
                        <a:hlinkClick r:id="rId8"/>
                      </a:endParaRPr>
                    </a:p>
                    <a:p>
                      <a:pPr algn="ctr"/>
                      <a:endParaRPr lang="en-US" sz="900" b="1" baseline="0" dirty="0">
                        <a:hlinkClick r:id="rId8"/>
                      </a:endParaRPr>
                    </a:p>
                    <a:p>
                      <a:pPr algn="ctr"/>
                      <a:r>
                        <a:rPr lang="en-US" sz="900" b="1" baseline="0" dirty="0">
                          <a:hlinkClick r:id="rId8"/>
                        </a:rPr>
                        <a:t>105.00</a:t>
                      </a:r>
                      <a:br>
                        <a:rPr lang="en-US" sz="900" b="1" baseline="0" dirty="0">
                          <a:hlinkClick r:id="rId8"/>
                        </a:rPr>
                      </a:br>
                      <a:r>
                        <a:rPr lang="en-US" sz="900" b="1" baseline="0" dirty="0">
                          <a:hlinkClick r:id="rId8"/>
                        </a:rPr>
                        <a:t>Digestive System</a:t>
                      </a:r>
                      <a:br>
                        <a:rPr lang="en-US" sz="900" baseline="0" dirty="0"/>
                      </a:br>
                      <a:br>
                        <a:rPr lang="en-US" sz="900" baseline="0" dirty="0"/>
                      </a:br>
                      <a:endParaRPr lang="en-US" sz="900" baseline="0" dirty="0"/>
                    </a:p>
                  </a:txBody>
                  <a:tcPr marL="59736" marR="59736" marT="59736" marB="59736">
                    <a:lnL>
                      <a:noFill/>
                    </a:lnL>
                    <a:lnR>
                      <a:noFill/>
                    </a:lnR>
                    <a:lnT>
                      <a:noFill/>
                    </a:lnT>
                    <a:lnB>
                      <a:noFill/>
                    </a:lnB>
                  </a:tcPr>
                </a:tc>
                <a:extLst>
                  <a:ext uri="{0D108BD9-81ED-4DB2-BD59-A6C34878D82A}">
                    <a16:rowId xmlns:a16="http://schemas.microsoft.com/office/drawing/2014/main" val="524682673"/>
                  </a:ext>
                </a:extLst>
              </a:tr>
              <a:tr h="619201">
                <a:tc>
                  <a:txBody>
                    <a:bodyPr/>
                    <a:lstStyle/>
                    <a:p>
                      <a:pPr algn="ctr"/>
                      <a:endParaRPr lang="en-US" sz="900" b="1" baseline="0" dirty="0">
                        <a:hlinkClick r:id="rId9"/>
                      </a:endParaRPr>
                    </a:p>
                    <a:p>
                      <a:pPr algn="ctr"/>
                      <a:r>
                        <a:rPr lang="en-US" sz="900" b="1" baseline="0" dirty="0">
                          <a:hlinkClick r:id="rId9"/>
                        </a:rPr>
                        <a:t>106.00 </a:t>
                      </a:r>
                      <a:br>
                        <a:rPr lang="en-US" sz="900" b="1" baseline="0" dirty="0">
                          <a:hlinkClick r:id="rId9"/>
                        </a:rPr>
                      </a:br>
                      <a:r>
                        <a:rPr lang="en-US" sz="900" b="1" baseline="0" dirty="0">
                          <a:hlinkClick r:id="rId9"/>
                        </a:rPr>
                        <a:t>Genitourinary Disorders</a:t>
                      </a:r>
                      <a:endParaRPr lang="en-US" sz="900" baseline="0" dirty="0"/>
                    </a:p>
                  </a:txBody>
                  <a:tcPr marL="59736" marR="59736" marT="59736" marB="59736">
                    <a:lnL>
                      <a:noFill/>
                    </a:lnL>
                    <a:lnR>
                      <a:noFill/>
                    </a:lnR>
                    <a:lnT>
                      <a:noFill/>
                    </a:lnT>
                    <a:lnB>
                      <a:noFill/>
                    </a:lnB>
                  </a:tcPr>
                </a:tc>
                <a:tc>
                  <a:txBody>
                    <a:bodyPr/>
                    <a:lstStyle/>
                    <a:p>
                      <a:pPr algn="ctr"/>
                      <a:endParaRPr lang="en-US" sz="900" b="1" baseline="0" dirty="0">
                        <a:hlinkClick r:id="rId10"/>
                      </a:endParaRPr>
                    </a:p>
                    <a:p>
                      <a:pPr algn="ctr"/>
                      <a:r>
                        <a:rPr lang="en-US" sz="900" b="1" baseline="0" dirty="0">
                          <a:hlinkClick r:id="rId10"/>
                        </a:rPr>
                        <a:t>107.00 </a:t>
                      </a:r>
                      <a:br>
                        <a:rPr lang="en-US" sz="900" b="1" baseline="0" dirty="0">
                          <a:hlinkClick r:id="rId10"/>
                        </a:rPr>
                      </a:br>
                      <a:r>
                        <a:rPr lang="en-US" sz="900" b="1" baseline="0" dirty="0">
                          <a:hlinkClick r:id="rId10"/>
                        </a:rPr>
                        <a:t>Hematological Disorders </a:t>
                      </a:r>
                      <a:br>
                        <a:rPr lang="en-US" sz="900" b="1" baseline="0" dirty="0">
                          <a:hlinkClick r:id="rId10"/>
                        </a:rPr>
                      </a:br>
                      <a:endParaRPr lang="en-US" sz="900" baseline="0" dirty="0"/>
                    </a:p>
                  </a:txBody>
                  <a:tcPr marL="59736" marR="59736" marT="59736" marB="59736" anchor="ctr">
                    <a:lnL>
                      <a:noFill/>
                    </a:lnL>
                    <a:lnR>
                      <a:noFill/>
                    </a:lnR>
                    <a:lnT>
                      <a:noFill/>
                    </a:lnT>
                    <a:lnB>
                      <a:noFill/>
                    </a:lnB>
                  </a:tcPr>
                </a:tc>
                <a:tc>
                  <a:txBody>
                    <a:bodyPr/>
                    <a:lstStyle/>
                    <a:p>
                      <a:pPr algn="ctr"/>
                      <a:endParaRPr lang="en-US" sz="900" baseline="0" dirty="0"/>
                    </a:p>
                    <a:p>
                      <a:pPr algn="ctr"/>
                      <a:r>
                        <a:rPr lang="en-US" sz="900" baseline="0" dirty="0"/>
                        <a:t> </a:t>
                      </a:r>
                      <a:r>
                        <a:rPr lang="en-US" sz="900" b="1" baseline="0" dirty="0">
                          <a:hlinkClick r:id="rId11"/>
                        </a:rPr>
                        <a:t>108.00 </a:t>
                      </a:r>
                      <a:br>
                        <a:rPr lang="en-US" sz="900" b="1" baseline="0" dirty="0">
                          <a:hlinkClick r:id="rId11"/>
                        </a:rPr>
                      </a:br>
                      <a:r>
                        <a:rPr lang="en-US" sz="900" b="1" baseline="0" dirty="0">
                          <a:hlinkClick r:id="rId11"/>
                        </a:rPr>
                        <a:t>Skin Disorders</a:t>
                      </a:r>
                      <a:endParaRPr lang="en-US" sz="900" baseline="0" dirty="0"/>
                    </a:p>
                  </a:txBody>
                  <a:tcPr marL="59736" marR="59736" marT="59736" marB="59736">
                    <a:lnL>
                      <a:noFill/>
                    </a:lnL>
                    <a:lnR>
                      <a:noFill/>
                    </a:lnR>
                    <a:lnT>
                      <a:noFill/>
                    </a:lnT>
                    <a:lnB>
                      <a:noFill/>
                    </a:lnB>
                  </a:tcPr>
                </a:tc>
                <a:extLst>
                  <a:ext uri="{0D108BD9-81ED-4DB2-BD59-A6C34878D82A}">
                    <a16:rowId xmlns:a16="http://schemas.microsoft.com/office/drawing/2014/main" val="1185650437"/>
                  </a:ext>
                </a:extLst>
              </a:tr>
              <a:tr h="873439">
                <a:tc>
                  <a:txBody>
                    <a:bodyPr/>
                    <a:lstStyle/>
                    <a:p>
                      <a:pPr algn="ctr"/>
                      <a:br>
                        <a:rPr lang="en-US" sz="900" b="1" baseline="0">
                          <a:hlinkClick r:id="rId12"/>
                        </a:rPr>
                      </a:br>
                      <a:r>
                        <a:rPr lang="en-US" sz="900" b="1" baseline="0">
                          <a:hlinkClick r:id="rId12"/>
                        </a:rPr>
                        <a:t>109.00 </a:t>
                      </a:r>
                      <a:br>
                        <a:rPr lang="en-US" sz="900" b="1" baseline="0">
                          <a:hlinkClick r:id="rId12"/>
                        </a:rPr>
                      </a:br>
                      <a:r>
                        <a:rPr lang="en-US" sz="900" b="1" baseline="0">
                          <a:hlinkClick r:id="rId12"/>
                        </a:rPr>
                        <a:t>Endocrine Disorders</a:t>
                      </a:r>
                      <a:r>
                        <a:rPr lang="en-US" sz="900" baseline="0"/>
                        <a:t> </a:t>
                      </a:r>
                      <a:br>
                        <a:rPr lang="en-US" sz="900" baseline="0"/>
                      </a:br>
                      <a:endParaRPr lang="en-US" sz="900" baseline="0"/>
                    </a:p>
                  </a:txBody>
                  <a:tcPr marL="59736" marR="59736" marT="59736" marB="59736">
                    <a:lnL>
                      <a:noFill/>
                    </a:lnL>
                    <a:lnR>
                      <a:noFill/>
                    </a:lnR>
                    <a:lnT>
                      <a:noFill/>
                    </a:lnT>
                    <a:lnB>
                      <a:noFill/>
                    </a:lnB>
                  </a:tcPr>
                </a:tc>
                <a:tc>
                  <a:txBody>
                    <a:bodyPr/>
                    <a:lstStyle/>
                    <a:p>
                      <a:pPr algn="ctr"/>
                      <a:br>
                        <a:rPr lang="en-US" sz="900" b="1" baseline="0" dirty="0"/>
                      </a:br>
                      <a:r>
                        <a:rPr lang="en-US" sz="900" b="1" baseline="0" dirty="0">
                          <a:hlinkClick r:id="rId13"/>
                        </a:rPr>
                        <a:t>110.00 </a:t>
                      </a:r>
                      <a:br>
                        <a:rPr lang="en-US" sz="900" b="1" baseline="0" dirty="0">
                          <a:hlinkClick r:id="rId13"/>
                        </a:rPr>
                      </a:br>
                      <a:r>
                        <a:rPr lang="en-US" sz="900" b="1" baseline="0" dirty="0">
                          <a:hlinkClick r:id="rId13"/>
                        </a:rPr>
                        <a:t>Congenital Disorders that Affect Multiple Body Systems</a:t>
                      </a:r>
                      <a:br>
                        <a:rPr lang="en-US" sz="900" baseline="0" dirty="0"/>
                      </a:br>
                      <a:br>
                        <a:rPr lang="en-US" sz="900" baseline="0" dirty="0"/>
                      </a:br>
                      <a:endParaRPr lang="en-US" sz="900" baseline="0" dirty="0"/>
                    </a:p>
                  </a:txBody>
                  <a:tcPr marL="59736" marR="59736" marT="59736" marB="59736">
                    <a:lnL>
                      <a:noFill/>
                    </a:lnL>
                    <a:lnR>
                      <a:noFill/>
                    </a:lnR>
                    <a:lnT>
                      <a:noFill/>
                    </a:lnT>
                    <a:lnB>
                      <a:noFill/>
                    </a:lnB>
                  </a:tcPr>
                </a:tc>
                <a:tc>
                  <a:txBody>
                    <a:bodyPr/>
                    <a:lstStyle/>
                    <a:p>
                      <a:pPr algn="ctr"/>
                      <a:r>
                        <a:rPr lang="en-US" sz="900" baseline="0" dirty="0"/>
                        <a:t>  </a:t>
                      </a:r>
                    </a:p>
                    <a:p>
                      <a:pPr algn="ctr"/>
                      <a:r>
                        <a:rPr lang="en-US" sz="900" b="1" baseline="0" dirty="0">
                          <a:hlinkClick r:id="rId14"/>
                        </a:rPr>
                        <a:t>111.00 </a:t>
                      </a:r>
                      <a:br>
                        <a:rPr lang="en-US" sz="900" b="1" baseline="0" dirty="0">
                          <a:hlinkClick r:id="rId14"/>
                        </a:rPr>
                      </a:br>
                      <a:r>
                        <a:rPr lang="en-US" sz="900" b="1" baseline="0" dirty="0">
                          <a:hlinkClick r:id="rId14"/>
                        </a:rPr>
                        <a:t>Neurological Disorders</a:t>
                      </a:r>
                      <a:br>
                        <a:rPr lang="en-US" sz="900" b="1" baseline="0" dirty="0"/>
                      </a:br>
                      <a:endParaRPr lang="en-US" sz="900" baseline="0" dirty="0"/>
                    </a:p>
                  </a:txBody>
                  <a:tcPr marL="59736" marR="59736" marT="59736" marB="59736">
                    <a:lnL>
                      <a:noFill/>
                    </a:lnL>
                    <a:lnR>
                      <a:noFill/>
                    </a:lnR>
                    <a:lnT>
                      <a:noFill/>
                    </a:lnT>
                    <a:lnB>
                      <a:noFill/>
                    </a:lnB>
                  </a:tcPr>
                </a:tc>
                <a:extLst>
                  <a:ext uri="{0D108BD9-81ED-4DB2-BD59-A6C34878D82A}">
                    <a16:rowId xmlns:a16="http://schemas.microsoft.com/office/drawing/2014/main" val="1393463167"/>
                  </a:ext>
                </a:extLst>
              </a:tr>
              <a:tr h="746320">
                <a:tc>
                  <a:txBody>
                    <a:bodyPr/>
                    <a:lstStyle/>
                    <a:p>
                      <a:pPr algn="ctr"/>
                      <a:r>
                        <a:rPr lang="en-US" sz="900" baseline="0" dirty="0"/>
                        <a:t> </a:t>
                      </a:r>
                    </a:p>
                    <a:p>
                      <a:pPr algn="ctr"/>
                      <a:endParaRPr lang="en-US" sz="900" b="1" baseline="0" dirty="0">
                        <a:hlinkClick r:id="rId15"/>
                      </a:endParaRPr>
                    </a:p>
                    <a:p>
                      <a:pPr algn="ctr"/>
                      <a:r>
                        <a:rPr lang="en-US" sz="900" b="1" baseline="0" dirty="0">
                          <a:hlinkClick r:id="rId15"/>
                        </a:rPr>
                        <a:t>112.00 </a:t>
                      </a:r>
                      <a:br>
                        <a:rPr lang="en-US" sz="900" b="1" baseline="0" dirty="0">
                          <a:hlinkClick r:id="rId15"/>
                        </a:rPr>
                      </a:br>
                      <a:r>
                        <a:rPr lang="en-US" sz="900" b="1" baseline="0" dirty="0">
                          <a:hlinkClick r:id="rId15"/>
                        </a:rPr>
                        <a:t>Mental Disorders</a:t>
                      </a:r>
                      <a:endParaRPr lang="en-US" sz="900" baseline="0" dirty="0"/>
                    </a:p>
                  </a:txBody>
                  <a:tcPr marL="59736" marR="59736" marT="59736" marB="59736">
                    <a:lnL>
                      <a:noFill/>
                    </a:lnL>
                    <a:lnR>
                      <a:noFill/>
                    </a:lnR>
                    <a:lnT>
                      <a:noFill/>
                    </a:lnT>
                    <a:lnB>
                      <a:noFill/>
                    </a:lnB>
                  </a:tcPr>
                </a:tc>
                <a:tc>
                  <a:txBody>
                    <a:bodyPr/>
                    <a:lstStyle/>
                    <a:p>
                      <a:pPr algn="ctr"/>
                      <a:endParaRPr lang="en-US" sz="900" b="1" baseline="0" dirty="0">
                        <a:hlinkClick r:id="rId16"/>
                      </a:endParaRPr>
                    </a:p>
                    <a:p>
                      <a:pPr algn="ctr"/>
                      <a:endParaRPr lang="en-US" sz="900" b="1" baseline="0" dirty="0">
                        <a:hlinkClick r:id="rId16"/>
                      </a:endParaRPr>
                    </a:p>
                    <a:p>
                      <a:pPr algn="ctr"/>
                      <a:r>
                        <a:rPr lang="en-US" sz="900" b="1" baseline="0" dirty="0">
                          <a:hlinkClick r:id="rId16"/>
                        </a:rPr>
                        <a:t>113.00 </a:t>
                      </a:r>
                      <a:br>
                        <a:rPr lang="en-US" sz="900" b="1" baseline="0" dirty="0">
                          <a:hlinkClick r:id="rId16"/>
                        </a:rPr>
                      </a:br>
                      <a:r>
                        <a:rPr lang="en-US" sz="900" b="1" baseline="0" dirty="0">
                          <a:hlinkClick r:id="rId16"/>
                        </a:rPr>
                        <a:t>Cancer (Malignant Neoplastic Diseases) </a:t>
                      </a:r>
                      <a:br>
                        <a:rPr lang="en-US" sz="900" b="1" baseline="0" dirty="0"/>
                      </a:br>
                      <a:endParaRPr lang="en-US" sz="900" baseline="0" dirty="0"/>
                    </a:p>
                  </a:txBody>
                  <a:tcPr marL="59736" marR="59736" marT="59736" marB="59736">
                    <a:lnL>
                      <a:noFill/>
                    </a:lnL>
                    <a:lnR>
                      <a:noFill/>
                    </a:lnR>
                    <a:lnT>
                      <a:noFill/>
                    </a:lnT>
                    <a:lnB>
                      <a:noFill/>
                    </a:lnB>
                  </a:tcPr>
                </a:tc>
                <a:tc>
                  <a:txBody>
                    <a:bodyPr/>
                    <a:lstStyle/>
                    <a:p>
                      <a:pPr algn="ctr"/>
                      <a:r>
                        <a:rPr lang="en-US" sz="900" b="1" baseline="0" dirty="0">
                          <a:hlinkClick r:id="rId17"/>
                        </a:rPr>
                        <a:t>114.00 </a:t>
                      </a:r>
                      <a:br>
                        <a:rPr lang="en-US" sz="900" b="1" baseline="0" dirty="0">
                          <a:hlinkClick r:id="rId17"/>
                        </a:rPr>
                      </a:br>
                      <a:r>
                        <a:rPr lang="en-US" sz="900" b="1" baseline="0" dirty="0">
                          <a:hlinkClick r:id="rId17"/>
                        </a:rPr>
                        <a:t>Immune System Disorders </a:t>
                      </a:r>
                      <a:endParaRPr lang="en-US" sz="900" baseline="0" dirty="0"/>
                    </a:p>
                  </a:txBody>
                  <a:tcPr marL="59736" marR="59736" marT="59736" marB="59736" anchor="ctr">
                    <a:lnL>
                      <a:noFill/>
                    </a:lnL>
                    <a:lnR>
                      <a:noFill/>
                    </a:lnR>
                    <a:lnT>
                      <a:noFill/>
                    </a:lnT>
                    <a:lnB>
                      <a:noFill/>
                    </a:lnB>
                  </a:tcPr>
                </a:tc>
                <a:extLst>
                  <a:ext uri="{0D108BD9-81ED-4DB2-BD59-A6C34878D82A}">
                    <a16:rowId xmlns:a16="http://schemas.microsoft.com/office/drawing/2014/main" val="1030574974"/>
                  </a:ext>
                </a:extLst>
              </a:tr>
            </a:tbl>
          </a:graphicData>
        </a:graphic>
      </p:graphicFrame>
    </p:spTree>
    <p:extLst>
      <p:ext uri="{BB962C8B-B14F-4D97-AF65-F5344CB8AC3E}">
        <p14:creationId xmlns:p14="http://schemas.microsoft.com/office/powerpoint/2010/main" val="3437900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err="1"/>
              <a:t>Ssa</a:t>
            </a:r>
            <a:r>
              <a:rPr lang="en-US" dirty="0"/>
              <a:t> listing</a:t>
            </a:r>
          </a:p>
        </p:txBody>
      </p:sp>
      <p:sp>
        <p:nvSpPr>
          <p:cNvPr id="3" name="Content Placeholder 2">
            <a:extLst>
              <a:ext uri="{FF2B5EF4-FFF2-40B4-BE49-F238E27FC236}">
                <a16:creationId xmlns:a16="http://schemas.microsoft.com/office/drawing/2014/main" id="{C7BA55CC-AFEA-44EB-9907-F9D4926BFC56}"/>
              </a:ext>
            </a:extLst>
          </p:cNvPr>
          <p:cNvSpPr>
            <a:spLocks noGrp="1"/>
          </p:cNvSpPr>
          <p:nvPr>
            <p:ph idx="1"/>
          </p:nvPr>
        </p:nvSpPr>
        <p:spPr>
          <a:xfrm>
            <a:off x="2209346" y="1420587"/>
            <a:ext cx="7707540" cy="4767943"/>
          </a:xfrm>
        </p:spPr>
        <p:txBody>
          <a:bodyPr>
            <a:normAutofit/>
          </a:bodyPr>
          <a:lstStyle/>
          <a:p>
            <a:pPr marL="0" indent="0">
              <a:buNone/>
            </a:pPr>
            <a:r>
              <a:rPr lang="en-US" dirty="0">
                <a:effectLst/>
              </a:rPr>
              <a:t>Most listings contain a requirement for:</a:t>
            </a:r>
          </a:p>
          <a:p>
            <a:pPr marL="0" indent="0">
              <a:buNone/>
            </a:pPr>
            <a:endParaRPr lang="en-US" sz="1000" dirty="0">
              <a:effectLst/>
            </a:endParaRPr>
          </a:p>
          <a:p>
            <a:pPr marL="457200" indent="-457200">
              <a:buFont typeface="+mj-lt"/>
              <a:buAutoNum type="arabicPeriod"/>
            </a:pPr>
            <a:r>
              <a:rPr lang="en-US" dirty="0">
                <a:effectLst/>
              </a:rPr>
              <a:t>Lab tests, and </a:t>
            </a:r>
            <a:r>
              <a:rPr lang="en-US" b="1" dirty="0">
                <a:effectLst/>
              </a:rPr>
              <a:t> </a:t>
            </a:r>
          </a:p>
          <a:p>
            <a:pPr>
              <a:buFont typeface="+mj-lt"/>
              <a:buAutoNum type="arabicPeriod"/>
            </a:pPr>
            <a:endParaRPr lang="en-US" sz="1000" dirty="0">
              <a:effectLst/>
            </a:endParaRPr>
          </a:p>
          <a:p>
            <a:pPr marL="457200" indent="-457200">
              <a:buFont typeface="+mj-lt"/>
              <a:buAutoNum type="arabicPeriod"/>
            </a:pPr>
            <a:r>
              <a:rPr lang="en-US" dirty="0">
                <a:effectLst/>
              </a:rPr>
              <a:t>Functional capacity evaluation.</a:t>
            </a:r>
          </a:p>
          <a:p>
            <a:endParaRPr lang="en-US" sz="1000" dirty="0">
              <a:effectLst/>
            </a:endParaRPr>
          </a:p>
          <a:p>
            <a:r>
              <a:rPr lang="en-US" dirty="0">
                <a:effectLst/>
              </a:rPr>
              <a:t>The SSA wants a comment or observation from your doctor about your capacity to work supported by objective testing.</a:t>
            </a:r>
          </a:p>
          <a:p>
            <a:r>
              <a:rPr lang="en-US" dirty="0">
                <a:effectLst/>
              </a:rPr>
              <a:t>For all other listings, the evidence must show that the impairment has lasted or is expected to last for a continuous period of at least 12 months.</a:t>
            </a:r>
          </a:p>
          <a:p>
            <a:pPr marL="0" indent="0">
              <a:buNone/>
            </a:pPr>
            <a:endParaRPr lang="en-US" dirty="0"/>
          </a:p>
        </p:txBody>
      </p:sp>
    </p:spTree>
    <p:extLst>
      <p:ext uri="{BB962C8B-B14F-4D97-AF65-F5344CB8AC3E}">
        <p14:creationId xmlns:p14="http://schemas.microsoft.com/office/powerpoint/2010/main" val="2366712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logo&#10;&#10;Description automatically generated with low confidence">
            <a:extLst>
              <a:ext uri="{FF2B5EF4-FFF2-40B4-BE49-F238E27FC236}">
                <a16:creationId xmlns:a16="http://schemas.microsoft.com/office/drawing/2014/main" id="{F71E651C-E859-41A4-B5EC-66E2BFAC6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310" y="218133"/>
            <a:ext cx="2522883" cy="572129"/>
          </a:xfrm>
          <a:prstGeom prst="rect">
            <a:avLst/>
          </a:prstGeom>
        </p:spPr>
      </p:pic>
      <p:sp>
        <p:nvSpPr>
          <p:cNvPr id="3" name="Title 2">
            <a:extLst>
              <a:ext uri="{FF2B5EF4-FFF2-40B4-BE49-F238E27FC236}">
                <a16:creationId xmlns:a16="http://schemas.microsoft.com/office/drawing/2014/main" id="{79FEE9E6-D40F-4E26-8493-7E65CEC22CFB}"/>
              </a:ext>
            </a:extLst>
          </p:cNvPr>
          <p:cNvSpPr>
            <a:spLocks noGrp="1"/>
          </p:cNvSpPr>
          <p:nvPr>
            <p:ph type="ctrTitle"/>
          </p:nvPr>
        </p:nvSpPr>
        <p:spPr/>
        <p:txBody>
          <a:bodyPr>
            <a:normAutofit/>
          </a:bodyPr>
          <a:lstStyle/>
          <a:p>
            <a:r>
              <a:rPr lang="en-US" sz="8000" dirty="0" err="1"/>
              <a:t>Ssi</a:t>
            </a:r>
            <a:r>
              <a:rPr lang="en-US" sz="8000" dirty="0"/>
              <a:t> and MH/</a:t>
            </a:r>
            <a:r>
              <a:rPr lang="en-US" sz="8000" dirty="0" err="1"/>
              <a:t>idd</a:t>
            </a:r>
            <a:endParaRPr lang="en-US" sz="8000" dirty="0"/>
          </a:p>
        </p:txBody>
      </p:sp>
      <p:sp>
        <p:nvSpPr>
          <p:cNvPr id="4" name="Subtitle 3">
            <a:extLst>
              <a:ext uri="{FF2B5EF4-FFF2-40B4-BE49-F238E27FC236}">
                <a16:creationId xmlns:a16="http://schemas.microsoft.com/office/drawing/2014/main" id="{7BFC9BD0-B0E9-432E-A292-E971D41EF85E}"/>
              </a:ext>
            </a:extLst>
          </p:cNvPr>
          <p:cNvSpPr>
            <a:spLocks noGrp="1"/>
          </p:cNvSpPr>
          <p:nvPr>
            <p:ph type="subTitle" idx="1"/>
          </p:nvPr>
        </p:nvSpPr>
        <p:spPr>
          <a:xfrm>
            <a:off x="2258333" y="3585709"/>
            <a:ext cx="7773308" cy="1655762"/>
          </a:xfrm>
        </p:spPr>
        <p:txBody>
          <a:bodyPr/>
          <a:lstStyle/>
          <a:p>
            <a:r>
              <a:rPr lang="en-US" dirty="0"/>
              <a:t>Presented by: Tracie Sims</a:t>
            </a:r>
          </a:p>
        </p:txBody>
      </p:sp>
    </p:spTree>
    <p:extLst>
      <p:ext uri="{BB962C8B-B14F-4D97-AF65-F5344CB8AC3E}">
        <p14:creationId xmlns:p14="http://schemas.microsoft.com/office/powerpoint/2010/main" val="150783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052280-388E-4151-A1EB-5236D4FCC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797D469-FF91-4FDE-A6E3-48889A602872}"/>
              </a:ext>
            </a:extLst>
          </p:cNvPr>
          <p:cNvSpPr>
            <a:spLocks noGrp="1"/>
          </p:cNvSpPr>
          <p:nvPr>
            <p:ph type="title"/>
          </p:nvPr>
        </p:nvSpPr>
        <p:spPr>
          <a:xfrm>
            <a:off x="2209347" y="927100"/>
            <a:ext cx="2564074" cy="4616450"/>
          </a:xfrm>
        </p:spPr>
        <p:txBody>
          <a:bodyPr>
            <a:normAutofit/>
          </a:bodyPr>
          <a:lstStyle/>
          <a:p>
            <a:r>
              <a:rPr lang="en-US" dirty="0"/>
              <a:t>What is A parent to </a:t>
            </a:r>
            <a:r>
              <a:rPr lang="en-US" dirty="0" err="1"/>
              <a:t>ssa</a:t>
            </a:r>
            <a:r>
              <a:rPr lang="en-US" dirty="0"/>
              <a:t>?</a:t>
            </a:r>
          </a:p>
        </p:txBody>
      </p:sp>
      <p:cxnSp>
        <p:nvCxnSpPr>
          <p:cNvPr id="10" name="Straight Connector 9">
            <a:extLst>
              <a:ext uri="{FF2B5EF4-FFF2-40B4-BE49-F238E27FC236}">
                <a16:creationId xmlns:a16="http://schemas.microsoft.com/office/drawing/2014/main" id="{744251C3-E720-4363-8AF0-20AD319374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2301359"/>
            <a:ext cx="0" cy="1911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F2F51183-625F-401C-9B6D-CC96D49F5721}"/>
              </a:ext>
            </a:extLst>
          </p:cNvPr>
          <p:cNvSpPr txBox="1">
            <a:spLocks noGrp="1"/>
          </p:cNvSpPr>
          <p:nvPr>
            <p:ph idx="1"/>
          </p:nvPr>
        </p:nvSpPr>
        <p:spPr>
          <a:xfrm>
            <a:off x="5476876" y="1181100"/>
            <a:ext cx="4848225" cy="13716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buFont typeface="Arial" panose="020B0604020202020204" pitchFamily="34" charset="0"/>
              <a:buChar char="•"/>
            </a:pPr>
            <a:r>
              <a:rPr lang="en-US" sz="2200" dirty="0"/>
              <a:t>A natural parent (a parent) to be a person who was a child’s parent from birth, or a parent based on his or her role in the child’s life</a:t>
            </a:r>
          </a:p>
          <a:p>
            <a:pPr marL="0" indent="0">
              <a:buFont typeface="Arial" panose="020B0604020202020204" pitchFamily="34" charset="0"/>
              <a:buNone/>
            </a:pPr>
            <a:endParaRPr lang="en-US" dirty="0"/>
          </a:p>
        </p:txBody>
      </p:sp>
      <p:sp>
        <p:nvSpPr>
          <p:cNvPr id="11" name="Content Placeholder 2">
            <a:extLst>
              <a:ext uri="{FF2B5EF4-FFF2-40B4-BE49-F238E27FC236}">
                <a16:creationId xmlns:a16="http://schemas.microsoft.com/office/drawing/2014/main" id="{99ED3AB1-A5C7-47F4-95D9-C59A5BD34A34}"/>
              </a:ext>
            </a:extLst>
          </p:cNvPr>
          <p:cNvSpPr txBox="1">
            <a:spLocks/>
          </p:cNvSpPr>
          <p:nvPr/>
        </p:nvSpPr>
        <p:spPr>
          <a:xfrm>
            <a:off x="5476875" y="2773137"/>
            <a:ext cx="4516211" cy="96066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buFont typeface="Arial" panose="020B0604020202020204" pitchFamily="34" charset="0"/>
              <a:buChar char="•"/>
            </a:pPr>
            <a:r>
              <a:rPr lang="en-US" sz="2000" dirty="0"/>
              <a:t>An adoptive parent to be a person who legally adopted a child</a:t>
            </a:r>
          </a:p>
        </p:txBody>
      </p:sp>
      <p:sp>
        <p:nvSpPr>
          <p:cNvPr id="12" name="Content Placeholder 2">
            <a:extLst>
              <a:ext uri="{FF2B5EF4-FFF2-40B4-BE49-F238E27FC236}">
                <a16:creationId xmlns:a16="http://schemas.microsoft.com/office/drawing/2014/main" id="{A7D62D4F-F90A-4C24-A0E2-7BBF3896744D}"/>
              </a:ext>
            </a:extLst>
          </p:cNvPr>
          <p:cNvSpPr txBox="1">
            <a:spLocks/>
          </p:cNvSpPr>
          <p:nvPr/>
        </p:nvSpPr>
        <p:spPr>
          <a:xfrm>
            <a:off x="5476875" y="3944711"/>
            <a:ext cx="4373336" cy="179886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buFont typeface="Arial" panose="020B0604020202020204" pitchFamily="34" charset="0"/>
              <a:buChar char="•"/>
            </a:pPr>
            <a:r>
              <a:rPr lang="en-US" sz="2000" dirty="0"/>
              <a:t>A step-parent to be the current spouse, including a holding-out spouse, of a child’s parent or adoptive parent </a:t>
            </a:r>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3271612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a:t>Parent-child relationships</a:t>
            </a:r>
          </a:p>
        </p:txBody>
      </p:sp>
      <p:sp>
        <p:nvSpPr>
          <p:cNvPr id="3" name="Content Placeholder 2">
            <a:extLst>
              <a:ext uri="{FF2B5EF4-FFF2-40B4-BE49-F238E27FC236}">
                <a16:creationId xmlns:a16="http://schemas.microsoft.com/office/drawing/2014/main" id="{C7BA55CC-AFEA-44EB-9907-F9D4926BFC56}"/>
              </a:ext>
            </a:extLst>
          </p:cNvPr>
          <p:cNvSpPr>
            <a:spLocks noGrp="1"/>
          </p:cNvSpPr>
          <p:nvPr>
            <p:ph idx="1"/>
          </p:nvPr>
        </p:nvSpPr>
        <p:spPr>
          <a:xfrm>
            <a:off x="2209346" y="1420587"/>
            <a:ext cx="7707540" cy="941614"/>
          </a:xfrm>
        </p:spPr>
        <p:txBody>
          <a:bodyPr>
            <a:normAutofit/>
          </a:bodyPr>
          <a:lstStyle/>
          <a:p>
            <a:pPr marL="0" indent="0">
              <a:buNone/>
            </a:pPr>
            <a:r>
              <a:rPr lang="en-US" dirty="0"/>
              <a:t>When we find that a child is in a parent-child relationship for SSI purposes, we:</a:t>
            </a:r>
          </a:p>
          <a:p>
            <a:pPr marL="0" indent="0">
              <a:buNone/>
            </a:pPr>
            <a:endParaRPr lang="en-US" dirty="0"/>
          </a:p>
        </p:txBody>
      </p:sp>
      <p:sp>
        <p:nvSpPr>
          <p:cNvPr id="4" name="TextBox 3">
            <a:extLst>
              <a:ext uri="{FF2B5EF4-FFF2-40B4-BE49-F238E27FC236}">
                <a16:creationId xmlns:a16="http://schemas.microsoft.com/office/drawing/2014/main" id="{11500CE4-4137-4BC9-BC62-43302B550CD2}"/>
              </a:ext>
            </a:extLst>
          </p:cNvPr>
          <p:cNvSpPr txBox="1"/>
          <p:nvPr/>
        </p:nvSpPr>
        <p:spPr>
          <a:xfrm>
            <a:off x="2324100" y="2819400"/>
            <a:ext cx="7581900"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deem parental income and resources;</a:t>
            </a:r>
          </a:p>
        </p:txBody>
      </p:sp>
      <p:sp>
        <p:nvSpPr>
          <p:cNvPr id="5" name="TextBox 4">
            <a:extLst>
              <a:ext uri="{FF2B5EF4-FFF2-40B4-BE49-F238E27FC236}">
                <a16:creationId xmlns:a16="http://schemas.microsoft.com/office/drawing/2014/main" id="{A2C3357B-C7D9-4A02-A8D4-A6FD8F56125E}"/>
              </a:ext>
            </a:extLst>
          </p:cNvPr>
          <p:cNvSpPr txBox="1"/>
          <p:nvPr/>
        </p:nvSpPr>
        <p:spPr>
          <a:xfrm>
            <a:off x="2295526" y="3667125"/>
            <a:ext cx="7572375"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apply allocations for ineligible children in a </a:t>
            </a:r>
            <a:r>
              <a:rPr lang="en-US" sz="2000" dirty="0" err="1"/>
              <a:t>deemor’s</a:t>
            </a:r>
            <a:r>
              <a:rPr lang="en-US" sz="2000" dirty="0"/>
              <a:t> household; and</a:t>
            </a:r>
          </a:p>
        </p:txBody>
      </p:sp>
      <p:sp>
        <p:nvSpPr>
          <p:cNvPr id="8" name="TextBox 7">
            <a:extLst>
              <a:ext uri="{FF2B5EF4-FFF2-40B4-BE49-F238E27FC236}">
                <a16:creationId xmlns:a16="http://schemas.microsoft.com/office/drawing/2014/main" id="{CB17F72D-5FB1-453B-9C61-11BF7C55C1E8}"/>
              </a:ext>
            </a:extLst>
          </p:cNvPr>
          <p:cNvSpPr txBox="1"/>
          <p:nvPr/>
        </p:nvSpPr>
        <p:spPr>
          <a:xfrm>
            <a:off x="2286001" y="4742030"/>
            <a:ext cx="7572375" cy="707886"/>
          </a:xfrm>
          <a:prstGeom prst="rect">
            <a:avLst/>
          </a:prstGeom>
          <a:noFill/>
        </p:spPr>
        <p:txBody>
          <a:bodyPr wrap="square">
            <a:spAutoFit/>
          </a:bodyPr>
          <a:lstStyle/>
          <a:p>
            <a:pPr marL="285750" indent="-285750">
              <a:buFont typeface="Arial" panose="020B0604020202020204" pitchFamily="34" charset="0"/>
              <a:buChar char="•"/>
            </a:pPr>
            <a:r>
              <a:rPr lang="en-US" sz="2000" dirty="0"/>
              <a:t>exclude one-third of the child support received from a parent who is absent from the household. </a:t>
            </a:r>
          </a:p>
        </p:txBody>
      </p:sp>
    </p:spTree>
    <p:extLst>
      <p:ext uri="{BB962C8B-B14F-4D97-AF65-F5344CB8AC3E}">
        <p14:creationId xmlns:p14="http://schemas.microsoft.com/office/powerpoint/2010/main" val="2372805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052280-388E-4151-A1EB-5236D4FCC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797D469-FF91-4FDE-A6E3-48889A602872}"/>
              </a:ext>
            </a:extLst>
          </p:cNvPr>
          <p:cNvSpPr>
            <a:spLocks noGrp="1"/>
          </p:cNvSpPr>
          <p:nvPr>
            <p:ph type="title"/>
          </p:nvPr>
        </p:nvSpPr>
        <p:spPr>
          <a:xfrm>
            <a:off x="2209347" y="927100"/>
            <a:ext cx="2564074" cy="4616450"/>
          </a:xfrm>
        </p:spPr>
        <p:txBody>
          <a:bodyPr>
            <a:normAutofit/>
          </a:bodyPr>
          <a:lstStyle/>
          <a:p>
            <a:r>
              <a:rPr lang="en-US" dirty="0"/>
              <a:t>What is deeming</a:t>
            </a:r>
          </a:p>
        </p:txBody>
      </p:sp>
      <p:cxnSp>
        <p:nvCxnSpPr>
          <p:cNvPr id="10" name="Straight Connector 9">
            <a:extLst>
              <a:ext uri="{FF2B5EF4-FFF2-40B4-BE49-F238E27FC236}">
                <a16:creationId xmlns:a16="http://schemas.microsoft.com/office/drawing/2014/main" id="{744251C3-E720-4363-8AF0-20AD319374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2301359"/>
            <a:ext cx="0" cy="1911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63BF2C-C917-4B41-AFDC-646C75278D2F}"/>
              </a:ext>
            </a:extLst>
          </p:cNvPr>
          <p:cNvSpPr>
            <a:spLocks noGrp="1"/>
          </p:cNvSpPr>
          <p:nvPr>
            <p:ph idx="1"/>
          </p:nvPr>
        </p:nvSpPr>
        <p:spPr>
          <a:xfrm>
            <a:off x="5256021" y="971549"/>
            <a:ext cx="4718646" cy="4616450"/>
          </a:xfrm>
        </p:spPr>
        <p:txBody>
          <a:bodyPr anchor="ctr">
            <a:normAutofit/>
          </a:bodyPr>
          <a:lstStyle/>
          <a:p>
            <a:pPr marL="0" indent="0">
              <a:buNone/>
            </a:pPr>
            <a:r>
              <a:rPr lang="en-US" sz="2000" dirty="0"/>
              <a:t>The term deeming identifies the process of considering another person's income and resources to be available for meeting an SSI claimant's (or recipient's) basic needs of food and shelter.</a:t>
            </a:r>
          </a:p>
        </p:txBody>
      </p:sp>
    </p:spTree>
    <p:extLst>
      <p:ext uri="{BB962C8B-B14F-4D97-AF65-F5344CB8AC3E}">
        <p14:creationId xmlns:p14="http://schemas.microsoft.com/office/powerpoint/2010/main" val="2729958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C052280-388E-4151-A1EB-5236D4FCC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797D469-FF91-4FDE-A6E3-48889A602872}"/>
              </a:ext>
            </a:extLst>
          </p:cNvPr>
          <p:cNvSpPr>
            <a:spLocks noGrp="1"/>
          </p:cNvSpPr>
          <p:nvPr>
            <p:ph type="title"/>
          </p:nvPr>
        </p:nvSpPr>
        <p:spPr>
          <a:xfrm>
            <a:off x="2209347" y="927100"/>
            <a:ext cx="2564074" cy="4616450"/>
          </a:xfrm>
        </p:spPr>
        <p:txBody>
          <a:bodyPr>
            <a:normAutofit/>
          </a:bodyPr>
          <a:lstStyle/>
          <a:p>
            <a:r>
              <a:rPr lang="en-US" sz="2600"/>
              <a:t>What is an Allocation</a:t>
            </a:r>
          </a:p>
        </p:txBody>
      </p:sp>
      <p:cxnSp>
        <p:nvCxnSpPr>
          <p:cNvPr id="17" name="Straight Connector 16">
            <a:extLst>
              <a:ext uri="{FF2B5EF4-FFF2-40B4-BE49-F238E27FC236}">
                <a16:creationId xmlns:a16="http://schemas.microsoft.com/office/drawing/2014/main" id="{744251C3-E720-4363-8AF0-20AD319374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2301359"/>
            <a:ext cx="0" cy="1911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63BF2C-C917-4B41-AFDC-646C75278D2F}"/>
              </a:ext>
            </a:extLst>
          </p:cNvPr>
          <p:cNvSpPr>
            <a:spLocks noGrp="1"/>
          </p:cNvSpPr>
          <p:nvPr>
            <p:ph idx="1"/>
          </p:nvPr>
        </p:nvSpPr>
        <p:spPr>
          <a:xfrm>
            <a:off x="5256021" y="581025"/>
            <a:ext cx="4718646" cy="5715000"/>
          </a:xfrm>
        </p:spPr>
        <p:txBody>
          <a:bodyPr anchor="ctr">
            <a:normAutofit fontScale="85000" lnSpcReduction="10000"/>
          </a:bodyPr>
          <a:lstStyle/>
          <a:p>
            <a:pPr marL="0" indent="0">
              <a:buNone/>
            </a:pPr>
            <a:r>
              <a:rPr lang="en-US" sz="2000" dirty="0"/>
              <a:t>We consider that a portion of an ineligible parent's or spouse's income is used to provide for the ineligible parent's/spouse's own living expenses and those of any ineligible child(ren) living in the household. </a:t>
            </a:r>
          </a:p>
          <a:p>
            <a:pPr marL="0" indent="0">
              <a:buNone/>
            </a:pPr>
            <a:r>
              <a:rPr lang="en-US" sz="2000" dirty="0"/>
              <a:t>Based on this consideration, we apply allocations for: </a:t>
            </a:r>
          </a:p>
          <a:p>
            <a:pPr>
              <a:buFont typeface="Arial" panose="020B0604020202020204" pitchFamily="34" charset="0"/>
              <a:buChar char="•"/>
            </a:pPr>
            <a:r>
              <a:rPr lang="en-US" sz="2000" dirty="0"/>
              <a:t>ineligible parents,</a:t>
            </a:r>
          </a:p>
          <a:p>
            <a:pPr>
              <a:buFont typeface="Arial" panose="020B0604020202020204" pitchFamily="34" charset="0"/>
              <a:buChar char="•"/>
            </a:pPr>
            <a:r>
              <a:rPr lang="en-US" sz="2000" dirty="0"/>
              <a:t>ineligible children in the household,</a:t>
            </a:r>
          </a:p>
          <a:p>
            <a:pPr>
              <a:buFont typeface="Arial" panose="020B0604020202020204" pitchFamily="34" charset="0"/>
              <a:buChar char="•"/>
            </a:pPr>
            <a:r>
              <a:rPr lang="en-US" sz="2000" dirty="0"/>
              <a:t>sponsors of SSI eligible aliens, and</a:t>
            </a:r>
          </a:p>
          <a:p>
            <a:pPr>
              <a:buFont typeface="Arial" panose="020B0604020202020204" pitchFamily="34" charset="0"/>
              <a:buChar char="•"/>
            </a:pPr>
            <a:r>
              <a:rPr lang="en-US" sz="2000" dirty="0"/>
              <a:t>dependents of sponsors of SSI eligible aliens.</a:t>
            </a:r>
          </a:p>
          <a:p>
            <a:pPr marL="0" indent="0">
              <a:buNone/>
            </a:pPr>
            <a:endParaRPr lang="en-US" sz="2000" dirty="0"/>
          </a:p>
          <a:p>
            <a:pPr marL="0" indent="0">
              <a:buNone/>
            </a:pPr>
            <a:r>
              <a:rPr lang="en-US" sz="2000" dirty="0"/>
              <a:t>Application of these allocations reduces the amount of income available for deeming.</a:t>
            </a:r>
          </a:p>
        </p:txBody>
      </p:sp>
    </p:spTree>
    <p:extLst>
      <p:ext uri="{BB962C8B-B14F-4D97-AF65-F5344CB8AC3E}">
        <p14:creationId xmlns:p14="http://schemas.microsoft.com/office/powerpoint/2010/main" val="1079426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a:t>Allocation Amounts</a:t>
            </a:r>
          </a:p>
        </p:txBody>
      </p:sp>
      <p:sp>
        <p:nvSpPr>
          <p:cNvPr id="3" name="Content Placeholder 2">
            <a:extLst>
              <a:ext uri="{FF2B5EF4-FFF2-40B4-BE49-F238E27FC236}">
                <a16:creationId xmlns:a16="http://schemas.microsoft.com/office/drawing/2014/main" id="{C7BA55CC-AFEA-44EB-9907-F9D4926BFC56}"/>
              </a:ext>
            </a:extLst>
          </p:cNvPr>
          <p:cNvSpPr>
            <a:spLocks noGrp="1"/>
          </p:cNvSpPr>
          <p:nvPr>
            <p:ph idx="1"/>
          </p:nvPr>
        </p:nvSpPr>
        <p:spPr>
          <a:xfrm>
            <a:off x="3771446" y="2811237"/>
            <a:ext cx="3043240" cy="608239"/>
          </a:xfrm>
        </p:spPr>
        <p:txBody>
          <a:bodyPr>
            <a:noAutofit/>
          </a:bodyPr>
          <a:lstStyle/>
          <a:p>
            <a:r>
              <a:rPr lang="en-US" dirty="0"/>
              <a:t>2 Parents = $1,415.00</a:t>
            </a:r>
          </a:p>
        </p:txBody>
      </p:sp>
      <p:sp>
        <p:nvSpPr>
          <p:cNvPr id="6" name="Content Placeholder 2">
            <a:extLst>
              <a:ext uri="{FF2B5EF4-FFF2-40B4-BE49-F238E27FC236}">
                <a16:creationId xmlns:a16="http://schemas.microsoft.com/office/drawing/2014/main" id="{9D19C9A9-6F49-4E5A-B6F2-A671E94502BE}"/>
              </a:ext>
            </a:extLst>
          </p:cNvPr>
          <p:cNvSpPr txBox="1">
            <a:spLocks/>
          </p:cNvSpPr>
          <p:nvPr/>
        </p:nvSpPr>
        <p:spPr>
          <a:xfrm>
            <a:off x="3780972" y="1544412"/>
            <a:ext cx="3381375" cy="60823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sz="2000" dirty="0"/>
              <a:t>1 Parent = $943</a:t>
            </a:r>
          </a:p>
        </p:txBody>
      </p:sp>
      <p:sp>
        <p:nvSpPr>
          <p:cNvPr id="7" name="Content Placeholder 2">
            <a:extLst>
              <a:ext uri="{FF2B5EF4-FFF2-40B4-BE49-F238E27FC236}">
                <a16:creationId xmlns:a16="http://schemas.microsoft.com/office/drawing/2014/main" id="{C7D67B4D-643E-4C0E-9315-00044EF26EC5}"/>
              </a:ext>
            </a:extLst>
          </p:cNvPr>
          <p:cNvSpPr txBox="1">
            <a:spLocks/>
          </p:cNvSpPr>
          <p:nvPr/>
        </p:nvSpPr>
        <p:spPr>
          <a:xfrm>
            <a:off x="3771446" y="4116162"/>
            <a:ext cx="4121270" cy="60823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sz="2000" dirty="0"/>
              <a:t>1 Ineligible Child = $472.00</a:t>
            </a:r>
          </a:p>
        </p:txBody>
      </p:sp>
      <p:sp>
        <p:nvSpPr>
          <p:cNvPr id="9" name="Content Placeholder 2">
            <a:extLst>
              <a:ext uri="{FF2B5EF4-FFF2-40B4-BE49-F238E27FC236}">
                <a16:creationId xmlns:a16="http://schemas.microsoft.com/office/drawing/2014/main" id="{502A74D2-5774-4359-9F50-E454C57C876B}"/>
              </a:ext>
            </a:extLst>
          </p:cNvPr>
          <p:cNvSpPr txBox="1">
            <a:spLocks/>
          </p:cNvSpPr>
          <p:nvPr/>
        </p:nvSpPr>
        <p:spPr>
          <a:xfrm>
            <a:off x="2952750" y="2154012"/>
            <a:ext cx="6181725" cy="60823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buNone/>
            </a:pPr>
            <a:r>
              <a:rPr lang="en-US" sz="2000" dirty="0"/>
              <a:t>Equal to the allotted SSI amount for a single person</a:t>
            </a:r>
          </a:p>
        </p:txBody>
      </p:sp>
      <p:sp>
        <p:nvSpPr>
          <p:cNvPr id="11" name="Content Placeholder 2">
            <a:extLst>
              <a:ext uri="{FF2B5EF4-FFF2-40B4-BE49-F238E27FC236}">
                <a16:creationId xmlns:a16="http://schemas.microsoft.com/office/drawing/2014/main" id="{22FFA2E7-8A9E-4EC0-8264-52C3FAA92F43}"/>
              </a:ext>
            </a:extLst>
          </p:cNvPr>
          <p:cNvSpPr txBox="1">
            <a:spLocks/>
          </p:cNvSpPr>
          <p:nvPr/>
        </p:nvSpPr>
        <p:spPr>
          <a:xfrm>
            <a:off x="2952750" y="3382737"/>
            <a:ext cx="6181725" cy="60823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buNone/>
            </a:pPr>
            <a:r>
              <a:rPr lang="en-US" sz="2000" dirty="0"/>
              <a:t>Equal to the allotted SSI amount for a couple</a:t>
            </a:r>
          </a:p>
        </p:txBody>
      </p:sp>
      <p:sp>
        <p:nvSpPr>
          <p:cNvPr id="12" name="Content Placeholder 2">
            <a:extLst>
              <a:ext uri="{FF2B5EF4-FFF2-40B4-BE49-F238E27FC236}">
                <a16:creationId xmlns:a16="http://schemas.microsoft.com/office/drawing/2014/main" id="{773D0489-644A-49CF-ABE4-E0A0DAA187B7}"/>
              </a:ext>
            </a:extLst>
          </p:cNvPr>
          <p:cNvSpPr txBox="1">
            <a:spLocks/>
          </p:cNvSpPr>
          <p:nvPr/>
        </p:nvSpPr>
        <p:spPr>
          <a:xfrm>
            <a:off x="3038475" y="4716237"/>
            <a:ext cx="6181725" cy="108448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buNone/>
            </a:pPr>
            <a:r>
              <a:rPr lang="en-US" sz="2000" dirty="0"/>
              <a:t>Equal to the difference between the single SSI allowed amount and the couple SSI allowed amount</a:t>
            </a:r>
          </a:p>
        </p:txBody>
      </p:sp>
    </p:spTree>
    <p:extLst>
      <p:ext uri="{BB962C8B-B14F-4D97-AF65-F5344CB8AC3E}">
        <p14:creationId xmlns:p14="http://schemas.microsoft.com/office/powerpoint/2010/main" val="2104118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err="1"/>
              <a:t>unEarned</a:t>
            </a:r>
            <a:r>
              <a:rPr lang="en-US" dirty="0"/>
              <a:t> income</a:t>
            </a:r>
          </a:p>
        </p:txBody>
      </p:sp>
      <p:sp>
        <p:nvSpPr>
          <p:cNvPr id="3" name="Content Placeholder 2">
            <a:extLst>
              <a:ext uri="{FF2B5EF4-FFF2-40B4-BE49-F238E27FC236}">
                <a16:creationId xmlns:a16="http://schemas.microsoft.com/office/drawing/2014/main" id="{C7BA55CC-AFEA-44EB-9907-F9D4926BFC56}"/>
              </a:ext>
            </a:extLst>
          </p:cNvPr>
          <p:cNvSpPr>
            <a:spLocks noGrp="1"/>
          </p:cNvSpPr>
          <p:nvPr>
            <p:ph idx="1"/>
          </p:nvPr>
        </p:nvSpPr>
        <p:spPr>
          <a:xfrm>
            <a:off x="2218871" y="1516381"/>
            <a:ext cx="7707540" cy="598170"/>
          </a:xfrm>
        </p:spPr>
        <p:txBody>
          <a:bodyPr>
            <a:normAutofit lnSpcReduction="10000"/>
          </a:bodyPr>
          <a:lstStyle/>
          <a:p>
            <a:pPr marL="0" marR="0" indent="0" algn="ctr">
              <a:lnSpc>
                <a:spcPct val="107000"/>
              </a:lnSpc>
              <a:spcBef>
                <a:spcPts val="0"/>
              </a:spcBef>
              <a:spcAft>
                <a:spcPts val="80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What is Unearned Income?</a:t>
            </a:r>
          </a:p>
          <a:p>
            <a:pPr marL="0" indent="0">
              <a:buNone/>
            </a:pPr>
            <a:endParaRPr lang="en-US" dirty="0"/>
          </a:p>
        </p:txBody>
      </p:sp>
      <p:sp>
        <p:nvSpPr>
          <p:cNvPr id="6" name="TextBox 5">
            <a:extLst>
              <a:ext uri="{FF2B5EF4-FFF2-40B4-BE49-F238E27FC236}">
                <a16:creationId xmlns:a16="http://schemas.microsoft.com/office/drawing/2014/main" id="{788924FC-DCA4-4A64-B630-2BAFDB10C98E}"/>
              </a:ext>
            </a:extLst>
          </p:cNvPr>
          <p:cNvSpPr txBox="1"/>
          <p:nvPr/>
        </p:nvSpPr>
        <p:spPr>
          <a:xfrm>
            <a:off x="2038351" y="2160270"/>
            <a:ext cx="8143875" cy="3885744"/>
          </a:xfrm>
          <a:prstGeom prst="rect">
            <a:avLst/>
          </a:prstGeom>
          <a:noFill/>
        </p:spPr>
        <p:txBody>
          <a:bodyPr wrap="square" rtlCol="0">
            <a:spAutoFit/>
          </a:bodyPr>
          <a:lstStyle/>
          <a:p>
            <a:pPr>
              <a:lnSpc>
                <a:spcPct val="200000"/>
              </a:lnSpc>
            </a:pPr>
            <a:r>
              <a:rPr lang="en-US" sz="1800" dirty="0"/>
              <a:t>Child Support  **		Alimony			Foster Care Payment  *  </a:t>
            </a:r>
          </a:p>
          <a:p>
            <a:pPr>
              <a:lnSpc>
                <a:spcPct val="200000"/>
              </a:lnSpc>
            </a:pPr>
            <a:r>
              <a:rPr lang="en-US" sz="1800" dirty="0"/>
              <a:t>Inheritance		Trust Funds		Disaster Relief  *</a:t>
            </a:r>
          </a:p>
          <a:p>
            <a:pPr>
              <a:lnSpc>
                <a:spcPct val="200000"/>
              </a:lnSpc>
            </a:pPr>
            <a:r>
              <a:rPr lang="en-US" sz="1800" dirty="0"/>
              <a:t>Food Stamps  *		Veteran’s Benefits  	Retirement</a:t>
            </a:r>
          </a:p>
          <a:p>
            <a:pPr>
              <a:lnSpc>
                <a:spcPct val="200000"/>
              </a:lnSpc>
            </a:pPr>
            <a:r>
              <a:rPr lang="en-US" sz="1800" dirty="0"/>
              <a:t>Worker’s Comp		Taxes on real property	TANF  *</a:t>
            </a:r>
          </a:p>
          <a:p>
            <a:pPr>
              <a:lnSpc>
                <a:spcPct val="200000"/>
              </a:lnSpc>
            </a:pPr>
            <a:r>
              <a:rPr lang="en-US" sz="1800" dirty="0"/>
              <a:t>Unemployment		Long/Short Term Disability</a:t>
            </a:r>
          </a:p>
          <a:p>
            <a:pPr>
              <a:lnSpc>
                <a:spcPct val="200000"/>
              </a:lnSpc>
            </a:pPr>
            <a:r>
              <a:rPr lang="en-US" sz="1800" dirty="0"/>
              <a:t>Royalties		Income Tax Refund  *</a:t>
            </a:r>
          </a:p>
          <a:p>
            <a:pPr>
              <a:lnSpc>
                <a:spcPct val="200000"/>
              </a:lnSpc>
            </a:pPr>
            <a:r>
              <a:rPr lang="en-US" sz="1800" dirty="0"/>
              <a:t>Other  Income – Funds someone uses to pay your bills</a:t>
            </a:r>
          </a:p>
        </p:txBody>
      </p:sp>
    </p:spTree>
    <p:extLst>
      <p:ext uri="{BB962C8B-B14F-4D97-AF65-F5344CB8AC3E}">
        <p14:creationId xmlns:p14="http://schemas.microsoft.com/office/powerpoint/2010/main" val="1435566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err="1"/>
              <a:t>unEarned</a:t>
            </a:r>
            <a:r>
              <a:rPr lang="en-US" dirty="0"/>
              <a:t> income</a:t>
            </a:r>
          </a:p>
        </p:txBody>
      </p:sp>
      <p:sp>
        <p:nvSpPr>
          <p:cNvPr id="6" name="TextBox 5">
            <a:extLst>
              <a:ext uri="{FF2B5EF4-FFF2-40B4-BE49-F238E27FC236}">
                <a16:creationId xmlns:a16="http://schemas.microsoft.com/office/drawing/2014/main" id="{788924FC-DCA4-4A64-B630-2BAFDB10C98E}"/>
              </a:ext>
            </a:extLst>
          </p:cNvPr>
          <p:cNvSpPr txBox="1"/>
          <p:nvPr/>
        </p:nvSpPr>
        <p:spPr>
          <a:xfrm>
            <a:off x="2219326" y="1504951"/>
            <a:ext cx="7839075" cy="2346861"/>
          </a:xfrm>
          <a:prstGeom prst="rect">
            <a:avLst/>
          </a:prstGeom>
          <a:noFill/>
        </p:spPr>
        <p:txBody>
          <a:bodyPr wrap="square" rtlCol="0">
            <a:spAutoFit/>
          </a:bodyPr>
          <a:lstStyle/>
          <a:p>
            <a:pPr>
              <a:lnSpc>
                <a:spcPct val="200000"/>
              </a:lnSpc>
            </a:pPr>
            <a:r>
              <a:rPr lang="en-US" sz="2000" dirty="0"/>
              <a:t>*  Unearned Income which must be reported but will not count toward the “Deeming Amount of Family Income.”</a:t>
            </a:r>
          </a:p>
          <a:p>
            <a:pPr>
              <a:lnSpc>
                <a:spcPct val="200000"/>
              </a:lnSpc>
            </a:pPr>
            <a:r>
              <a:rPr lang="en-US" sz="1600" dirty="0"/>
              <a:t>(Food Stamps, TANF, Foster Care Payment, Disaster Relief, Income Tax Refund)  </a:t>
            </a:r>
            <a:r>
              <a:rPr lang="en-US" sz="1800" dirty="0"/>
              <a:t>		</a:t>
            </a:r>
          </a:p>
        </p:txBody>
      </p:sp>
      <p:sp>
        <p:nvSpPr>
          <p:cNvPr id="5" name="TextBox 4">
            <a:extLst>
              <a:ext uri="{FF2B5EF4-FFF2-40B4-BE49-F238E27FC236}">
                <a16:creationId xmlns:a16="http://schemas.microsoft.com/office/drawing/2014/main" id="{8F2A0E6F-F811-47F2-BD0B-204780F42C12}"/>
              </a:ext>
            </a:extLst>
          </p:cNvPr>
          <p:cNvSpPr txBox="1"/>
          <p:nvPr/>
        </p:nvSpPr>
        <p:spPr>
          <a:xfrm>
            <a:off x="2228851" y="3884295"/>
            <a:ext cx="7820025" cy="1844992"/>
          </a:xfrm>
          <a:prstGeom prst="rect">
            <a:avLst/>
          </a:prstGeom>
          <a:noFill/>
        </p:spPr>
        <p:txBody>
          <a:bodyPr wrap="square" rtlCol="0">
            <a:spAutoFit/>
          </a:bodyPr>
          <a:lstStyle/>
          <a:p>
            <a:pPr>
              <a:lnSpc>
                <a:spcPct val="200000"/>
              </a:lnSpc>
            </a:pPr>
            <a:r>
              <a:rPr lang="en-US" sz="2000" dirty="0"/>
              <a:t>**  SSA excludes one-third of child support payments received in a month on behalf of a child on SSI from countable income in determining the SSI payment.</a:t>
            </a:r>
          </a:p>
        </p:txBody>
      </p:sp>
    </p:spTree>
    <p:extLst>
      <p:ext uri="{BB962C8B-B14F-4D97-AF65-F5344CB8AC3E}">
        <p14:creationId xmlns:p14="http://schemas.microsoft.com/office/powerpoint/2010/main" val="1470053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a:t>Example 1</a:t>
            </a:r>
          </a:p>
        </p:txBody>
      </p:sp>
      <p:sp>
        <p:nvSpPr>
          <p:cNvPr id="13" name="Content Placeholder 12">
            <a:extLst>
              <a:ext uri="{FF2B5EF4-FFF2-40B4-BE49-F238E27FC236}">
                <a16:creationId xmlns:a16="http://schemas.microsoft.com/office/drawing/2014/main" id="{9391BA84-BC57-45D2-9BB4-4F2E90141BB2}"/>
              </a:ext>
            </a:extLst>
          </p:cNvPr>
          <p:cNvSpPr>
            <a:spLocks noGrp="1"/>
          </p:cNvSpPr>
          <p:nvPr>
            <p:ph idx="1"/>
          </p:nvPr>
        </p:nvSpPr>
        <p:spPr>
          <a:xfrm>
            <a:off x="2209346" y="1657350"/>
            <a:ext cx="7765322" cy="4591048"/>
          </a:xfrm>
        </p:spPr>
        <p:txBody>
          <a:bodyPr>
            <a:normAutofit/>
          </a:bodyPr>
          <a:lstStyle/>
          <a:p>
            <a:pPr marL="0" indent="0">
              <a:lnSpc>
                <a:spcPct val="150000"/>
              </a:lnSpc>
              <a:spcBef>
                <a:spcPts val="0"/>
              </a:spcBef>
              <a:buNone/>
            </a:pPr>
            <a:r>
              <a:rPr lang="en-US" dirty="0"/>
              <a:t>Teddy, a five-year-old boy, was approved for SSI due to his epileptic seizures. </a:t>
            </a:r>
          </a:p>
          <a:p>
            <a:pPr marL="0" indent="0">
              <a:lnSpc>
                <a:spcPct val="150000"/>
              </a:lnSpc>
              <a:spcBef>
                <a:spcPts val="0"/>
              </a:spcBef>
              <a:buNone/>
            </a:pPr>
            <a:r>
              <a:rPr lang="en-US" dirty="0"/>
              <a:t>Teddy lives with his mother, Theresa, and little sister, Samantha. Theresa makes an average monthly gross amount of $3,000. Theresa has never filed for child support for either of her children since she doesn’t know who the father(s) might be. </a:t>
            </a:r>
          </a:p>
          <a:p>
            <a:pPr marL="0" indent="0">
              <a:lnSpc>
                <a:spcPct val="150000"/>
              </a:lnSpc>
              <a:spcBef>
                <a:spcPts val="0"/>
              </a:spcBef>
              <a:buNone/>
            </a:pPr>
            <a:r>
              <a:rPr lang="en-US" dirty="0"/>
              <a:t>The family of three, get SNAP benefits in the amount of $210 a month.</a:t>
            </a:r>
          </a:p>
        </p:txBody>
      </p:sp>
    </p:spTree>
    <p:extLst>
      <p:ext uri="{BB962C8B-B14F-4D97-AF65-F5344CB8AC3E}">
        <p14:creationId xmlns:p14="http://schemas.microsoft.com/office/powerpoint/2010/main" val="884269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a:t>solution</a:t>
            </a:r>
          </a:p>
        </p:txBody>
      </p:sp>
      <p:sp>
        <p:nvSpPr>
          <p:cNvPr id="13" name="Content Placeholder 12">
            <a:extLst>
              <a:ext uri="{FF2B5EF4-FFF2-40B4-BE49-F238E27FC236}">
                <a16:creationId xmlns:a16="http://schemas.microsoft.com/office/drawing/2014/main" id="{9391BA84-BC57-45D2-9BB4-4F2E90141BB2}"/>
              </a:ext>
            </a:extLst>
          </p:cNvPr>
          <p:cNvSpPr>
            <a:spLocks noGrp="1"/>
          </p:cNvSpPr>
          <p:nvPr>
            <p:ph idx="1"/>
          </p:nvPr>
        </p:nvSpPr>
        <p:spPr>
          <a:xfrm>
            <a:off x="2209346" y="1562101"/>
            <a:ext cx="7765322" cy="4810125"/>
          </a:xfrm>
        </p:spPr>
        <p:txBody>
          <a:bodyPr>
            <a:normAutofit/>
          </a:bodyPr>
          <a:lstStyle/>
          <a:p>
            <a:pPr marL="0" indent="0">
              <a:buNone/>
            </a:pPr>
            <a:r>
              <a:rPr lang="en-US" dirty="0"/>
              <a:t>$3,000.00	Earned Income</a:t>
            </a:r>
          </a:p>
          <a:p>
            <a:pPr marL="0" indent="0">
              <a:buNone/>
            </a:pPr>
            <a:r>
              <a:rPr lang="en-US" u="sng" dirty="0"/>
              <a:t>  -$472.00</a:t>
            </a:r>
            <a:r>
              <a:rPr lang="en-US" dirty="0"/>
              <a:t>	Ineligible Child Allocation</a:t>
            </a:r>
          </a:p>
          <a:p>
            <a:pPr marL="0" indent="0">
              <a:buNone/>
            </a:pPr>
            <a:r>
              <a:rPr lang="en-US" dirty="0"/>
              <a:t>$2,528.00</a:t>
            </a:r>
          </a:p>
          <a:p>
            <a:pPr marL="0" indent="0">
              <a:buNone/>
            </a:pPr>
            <a:r>
              <a:rPr lang="en-US" u="sng" dirty="0"/>
              <a:t>    -$85.00</a:t>
            </a:r>
            <a:r>
              <a:rPr lang="en-US" dirty="0"/>
              <a:t>	Standard Deductions ($20 + $65)</a:t>
            </a:r>
          </a:p>
          <a:p>
            <a:pPr marL="0" indent="0">
              <a:buNone/>
            </a:pPr>
            <a:r>
              <a:rPr lang="en-US" dirty="0"/>
              <a:t>$2,443.00</a:t>
            </a:r>
          </a:p>
          <a:p>
            <a:pPr marL="0" indent="0">
              <a:buNone/>
            </a:pPr>
            <a:r>
              <a:rPr lang="en-US" u="sng" dirty="0"/>
              <a:t>             / 2</a:t>
            </a:r>
            <a:r>
              <a:rPr lang="en-US" dirty="0"/>
              <a:t>	Only half of the remaining earned income counts</a:t>
            </a:r>
          </a:p>
          <a:p>
            <a:pPr marL="0" indent="0">
              <a:buNone/>
            </a:pPr>
            <a:r>
              <a:rPr lang="en-US" dirty="0"/>
              <a:t>$1,221.50</a:t>
            </a:r>
          </a:p>
          <a:p>
            <a:pPr marL="0" indent="0">
              <a:buNone/>
            </a:pPr>
            <a:r>
              <a:rPr lang="en-US" u="sng" dirty="0"/>
              <a:t>  -$943.00</a:t>
            </a:r>
            <a:r>
              <a:rPr lang="en-US" dirty="0"/>
              <a:t>	1 Parent Allocation</a:t>
            </a:r>
          </a:p>
          <a:p>
            <a:pPr marL="0" indent="0">
              <a:buNone/>
            </a:pPr>
            <a:r>
              <a:rPr lang="en-US" dirty="0"/>
              <a:t>   $278.50	Deeming Amount of Family Income</a:t>
            </a:r>
          </a:p>
        </p:txBody>
      </p:sp>
    </p:spTree>
    <p:extLst>
      <p:ext uri="{BB962C8B-B14F-4D97-AF65-F5344CB8AC3E}">
        <p14:creationId xmlns:p14="http://schemas.microsoft.com/office/powerpoint/2010/main" val="262773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 calcmode="lin" valueType="num">
                                      <p:cBhvr additive="base">
                                        <p:cTn id="11"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 calcmode="lin" valueType="num">
                                      <p:cBhvr additive="base">
                                        <p:cTn id="1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 calcmode="lin" valueType="num">
                                      <p:cBhvr additive="base">
                                        <p:cTn id="2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 calcmode="lin" valueType="num">
                                      <p:cBhvr additive="base">
                                        <p:cTn id="27"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anim calcmode="lin" valueType="num">
                                      <p:cBhvr additive="base">
                                        <p:cTn id="31"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xEl>
                                              <p:pRg st="7" end="7"/>
                                            </p:txEl>
                                          </p:spTgt>
                                        </p:tgtEl>
                                        <p:attrNameLst>
                                          <p:attrName>style.visibility</p:attrName>
                                        </p:attrNameLst>
                                      </p:cBhvr>
                                      <p:to>
                                        <p:strVal val="visible"/>
                                      </p:to>
                                    </p:set>
                                    <p:anim calcmode="lin" valueType="num">
                                      <p:cBhvr additive="base">
                                        <p:cTn id="37"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xEl>
                                              <p:pRg st="8" end="8"/>
                                            </p:txEl>
                                          </p:spTgt>
                                        </p:tgtEl>
                                        <p:attrNameLst>
                                          <p:attrName>style.visibility</p:attrName>
                                        </p:attrNameLst>
                                      </p:cBhvr>
                                      <p:to>
                                        <p:strVal val="visible"/>
                                      </p:to>
                                    </p:set>
                                    <p:anim calcmode="lin" valueType="num">
                                      <p:cBhvr additive="base">
                                        <p:cTn id="41"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a:t>Solution Cont.</a:t>
            </a:r>
          </a:p>
        </p:txBody>
      </p:sp>
      <p:sp>
        <p:nvSpPr>
          <p:cNvPr id="13" name="Content Placeholder 12">
            <a:extLst>
              <a:ext uri="{FF2B5EF4-FFF2-40B4-BE49-F238E27FC236}">
                <a16:creationId xmlns:a16="http://schemas.microsoft.com/office/drawing/2014/main" id="{9391BA84-BC57-45D2-9BB4-4F2E90141BB2}"/>
              </a:ext>
            </a:extLst>
          </p:cNvPr>
          <p:cNvSpPr>
            <a:spLocks noGrp="1"/>
          </p:cNvSpPr>
          <p:nvPr>
            <p:ph idx="1"/>
          </p:nvPr>
        </p:nvSpPr>
        <p:spPr>
          <a:xfrm>
            <a:off x="2209346" y="1562101"/>
            <a:ext cx="7765322" cy="4810125"/>
          </a:xfrm>
        </p:spPr>
        <p:txBody>
          <a:bodyPr>
            <a:normAutofit/>
          </a:bodyPr>
          <a:lstStyle/>
          <a:p>
            <a:pPr marL="0" indent="0">
              <a:buNone/>
            </a:pPr>
            <a:r>
              <a:rPr lang="en-US" dirty="0"/>
              <a:t>   $278.50	Deeming Amount of Family Income</a:t>
            </a:r>
          </a:p>
          <a:p>
            <a:pPr marL="0" indent="0">
              <a:buNone/>
            </a:pPr>
            <a:r>
              <a:rPr lang="en-US" dirty="0"/>
              <a:t>   $210.00	SNAP Benefits</a:t>
            </a:r>
          </a:p>
          <a:p>
            <a:pPr marL="0" indent="0">
              <a:buNone/>
            </a:pPr>
            <a:endParaRPr lang="en-US" u="sng" dirty="0"/>
          </a:p>
          <a:p>
            <a:pPr marL="0" indent="0">
              <a:buNone/>
            </a:pPr>
            <a:r>
              <a:rPr lang="en-US" dirty="0"/>
              <a:t>   $943.00	SSI Single Rate</a:t>
            </a:r>
          </a:p>
          <a:p>
            <a:pPr marL="0" indent="0">
              <a:buNone/>
            </a:pPr>
            <a:r>
              <a:rPr lang="en-US" dirty="0"/>
              <a:t>  </a:t>
            </a:r>
            <a:r>
              <a:rPr lang="en-US" u="sng" dirty="0"/>
              <a:t>-$278.50</a:t>
            </a:r>
            <a:r>
              <a:rPr lang="en-US" dirty="0"/>
              <a:t>	Deeming Amount of Family Income</a:t>
            </a:r>
          </a:p>
          <a:p>
            <a:pPr marL="0" indent="0">
              <a:buNone/>
            </a:pPr>
            <a:r>
              <a:rPr lang="en-US" dirty="0"/>
              <a:t>   $664.50	Teddy’s SSI Allotted Amount</a:t>
            </a:r>
          </a:p>
          <a:p>
            <a:pPr marL="0" indent="0">
              <a:buNone/>
            </a:pPr>
            <a:endParaRPr lang="en-US" dirty="0"/>
          </a:p>
          <a:p>
            <a:pPr marL="0" indent="0">
              <a:buNone/>
            </a:pPr>
            <a:r>
              <a:rPr lang="en-US" dirty="0"/>
              <a:t>$210.00 SNAP benefits are not considered toward the family’s income but must be reported.</a:t>
            </a:r>
          </a:p>
        </p:txBody>
      </p:sp>
    </p:spTree>
    <p:extLst>
      <p:ext uri="{BB962C8B-B14F-4D97-AF65-F5344CB8AC3E}">
        <p14:creationId xmlns:p14="http://schemas.microsoft.com/office/powerpoint/2010/main" val="293671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anim calcmode="lin" valueType="num">
                                      <p:cBhvr additive="base">
                                        <p:cTn id="1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 calcmode="lin" valueType="num">
                                      <p:cBhvr additive="base">
                                        <p:cTn id="19"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5" end="5"/>
                                            </p:txEl>
                                          </p:spTgt>
                                        </p:tgtEl>
                                        <p:attrNameLst>
                                          <p:attrName>style.visibility</p:attrName>
                                        </p:attrNameLst>
                                      </p:cBhvr>
                                      <p:to>
                                        <p:strVal val="visible"/>
                                      </p:to>
                                    </p:set>
                                    <p:anim calcmode="lin" valueType="num">
                                      <p:cBhvr additive="base">
                                        <p:cTn id="25"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xEl>
                                              <p:pRg st="7" end="7"/>
                                            </p:txEl>
                                          </p:spTgt>
                                        </p:tgtEl>
                                        <p:attrNameLst>
                                          <p:attrName>style.visibility</p:attrName>
                                        </p:attrNameLst>
                                      </p:cBhvr>
                                      <p:to>
                                        <p:strVal val="visible"/>
                                      </p:to>
                                    </p:set>
                                    <p:animEffect transition="in" filter="fade">
                                      <p:cBhvr>
                                        <p:cTn id="31" dur="1000"/>
                                        <p:tgtEl>
                                          <p:spTgt spid="13">
                                            <p:txEl>
                                              <p:pRg st="7" end="7"/>
                                            </p:txEl>
                                          </p:spTgt>
                                        </p:tgtEl>
                                      </p:cBhvr>
                                    </p:animEffect>
                                    <p:anim calcmode="lin" valueType="num">
                                      <p:cBhvr>
                                        <p:cTn id="32"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052280-388E-4151-A1EB-5236D4FCC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797D469-FF91-4FDE-A6E3-48889A602872}"/>
              </a:ext>
            </a:extLst>
          </p:cNvPr>
          <p:cNvSpPr>
            <a:spLocks noGrp="1"/>
          </p:cNvSpPr>
          <p:nvPr>
            <p:ph type="title"/>
          </p:nvPr>
        </p:nvSpPr>
        <p:spPr>
          <a:xfrm>
            <a:off x="2209347" y="927100"/>
            <a:ext cx="2564074" cy="4616450"/>
          </a:xfrm>
        </p:spPr>
        <p:txBody>
          <a:bodyPr>
            <a:normAutofit/>
          </a:bodyPr>
          <a:lstStyle/>
          <a:p>
            <a:r>
              <a:rPr lang="en-US"/>
              <a:t>What is SSI</a:t>
            </a:r>
          </a:p>
        </p:txBody>
      </p:sp>
      <p:cxnSp>
        <p:nvCxnSpPr>
          <p:cNvPr id="10" name="Straight Connector 9">
            <a:extLst>
              <a:ext uri="{FF2B5EF4-FFF2-40B4-BE49-F238E27FC236}">
                <a16:creationId xmlns:a16="http://schemas.microsoft.com/office/drawing/2014/main" id="{744251C3-E720-4363-8AF0-20AD319374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2301359"/>
            <a:ext cx="0" cy="1911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63BF2C-C917-4B41-AFDC-646C75278D2F}"/>
              </a:ext>
            </a:extLst>
          </p:cNvPr>
          <p:cNvSpPr>
            <a:spLocks noGrp="1"/>
          </p:cNvSpPr>
          <p:nvPr>
            <p:ph idx="1"/>
          </p:nvPr>
        </p:nvSpPr>
        <p:spPr>
          <a:xfrm>
            <a:off x="5256021" y="971549"/>
            <a:ext cx="4718646" cy="4616450"/>
          </a:xfrm>
        </p:spPr>
        <p:txBody>
          <a:bodyPr anchor="ctr">
            <a:normAutofit/>
          </a:bodyPr>
          <a:lstStyle/>
          <a:p>
            <a:pPr marL="0" indent="0">
              <a:buNone/>
            </a:pPr>
            <a:r>
              <a:rPr lang="en-US" dirty="0"/>
              <a:t>SUPPLIMENTAL SECURITY INCOME</a:t>
            </a:r>
          </a:p>
          <a:p>
            <a:pPr marL="0" indent="0">
              <a:buNone/>
            </a:pPr>
            <a:endParaRPr lang="en-US" dirty="0"/>
          </a:p>
          <a:p>
            <a:pPr marL="0" indent="0">
              <a:buNone/>
            </a:pPr>
            <a:r>
              <a:rPr lang="en-US" dirty="0"/>
              <a:t>Funds from revenue tax dollars are used to assist those individuals who have an income below poverty level and a diagnosis that meets an SSA Listing.</a:t>
            </a:r>
          </a:p>
          <a:p>
            <a:pPr marL="0" indent="0">
              <a:buNone/>
            </a:pPr>
            <a:endParaRPr lang="en-US" dirty="0"/>
          </a:p>
          <a:p>
            <a:pPr marL="0" indent="0">
              <a:buNone/>
            </a:pPr>
            <a:r>
              <a:rPr lang="en-US" dirty="0"/>
              <a:t>SSI comes with Medicaid </a:t>
            </a:r>
          </a:p>
        </p:txBody>
      </p:sp>
    </p:spTree>
    <p:extLst>
      <p:ext uri="{BB962C8B-B14F-4D97-AF65-F5344CB8AC3E}">
        <p14:creationId xmlns:p14="http://schemas.microsoft.com/office/powerpoint/2010/main" val="1622119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a:t>Example 2</a:t>
            </a:r>
          </a:p>
        </p:txBody>
      </p:sp>
      <p:sp>
        <p:nvSpPr>
          <p:cNvPr id="13" name="Content Placeholder 12">
            <a:extLst>
              <a:ext uri="{FF2B5EF4-FFF2-40B4-BE49-F238E27FC236}">
                <a16:creationId xmlns:a16="http://schemas.microsoft.com/office/drawing/2014/main" id="{9391BA84-BC57-45D2-9BB4-4F2E90141BB2}"/>
              </a:ext>
            </a:extLst>
          </p:cNvPr>
          <p:cNvSpPr>
            <a:spLocks noGrp="1"/>
          </p:cNvSpPr>
          <p:nvPr>
            <p:ph idx="1"/>
          </p:nvPr>
        </p:nvSpPr>
        <p:spPr>
          <a:xfrm>
            <a:off x="2209346" y="1762126"/>
            <a:ext cx="7765322" cy="4391024"/>
          </a:xfrm>
        </p:spPr>
        <p:txBody>
          <a:bodyPr/>
          <a:lstStyle/>
          <a:p>
            <a:pPr marL="0" indent="0">
              <a:buNone/>
            </a:pPr>
            <a:r>
              <a:rPr lang="en-US" dirty="0"/>
              <a:t>Brandy is 15-year-old who lives with her mom, step-dad and two siblings. </a:t>
            </a:r>
          </a:p>
          <a:p>
            <a:pPr marL="0" indent="0">
              <a:buNone/>
            </a:pPr>
            <a:r>
              <a:rPr lang="en-US" dirty="0"/>
              <a:t>Brandy was diagnosed with CP and utilizes a wheelchair to get around. </a:t>
            </a:r>
          </a:p>
          <a:p>
            <a:pPr marL="0" indent="0">
              <a:buNone/>
            </a:pPr>
            <a:r>
              <a:rPr lang="en-US" dirty="0"/>
              <a:t>Brandy’s Step-dad has an average monthly gross income of $5,750. </a:t>
            </a:r>
          </a:p>
          <a:p>
            <a:pPr marL="0" indent="0">
              <a:buNone/>
            </a:pPr>
            <a:r>
              <a:rPr lang="en-US" dirty="0"/>
              <a:t>Her mom gets a monthly check for Child Support in the amount of $650.</a:t>
            </a:r>
          </a:p>
        </p:txBody>
      </p:sp>
    </p:spTree>
    <p:extLst>
      <p:ext uri="{BB962C8B-B14F-4D97-AF65-F5344CB8AC3E}">
        <p14:creationId xmlns:p14="http://schemas.microsoft.com/office/powerpoint/2010/main" val="1734595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a:t>solution</a:t>
            </a:r>
          </a:p>
        </p:txBody>
      </p:sp>
      <p:sp>
        <p:nvSpPr>
          <p:cNvPr id="13" name="Content Placeholder 12">
            <a:extLst>
              <a:ext uri="{FF2B5EF4-FFF2-40B4-BE49-F238E27FC236}">
                <a16:creationId xmlns:a16="http://schemas.microsoft.com/office/drawing/2014/main" id="{9391BA84-BC57-45D2-9BB4-4F2E90141BB2}"/>
              </a:ext>
            </a:extLst>
          </p:cNvPr>
          <p:cNvSpPr>
            <a:spLocks noGrp="1"/>
          </p:cNvSpPr>
          <p:nvPr>
            <p:ph idx="1"/>
          </p:nvPr>
        </p:nvSpPr>
        <p:spPr>
          <a:xfrm>
            <a:off x="2209346" y="1562101"/>
            <a:ext cx="7765322" cy="4810125"/>
          </a:xfrm>
        </p:spPr>
        <p:txBody>
          <a:bodyPr>
            <a:normAutofit/>
          </a:bodyPr>
          <a:lstStyle/>
          <a:p>
            <a:pPr marL="0" indent="0">
              <a:buNone/>
            </a:pPr>
            <a:r>
              <a:rPr lang="en-US" dirty="0"/>
              <a:t> $5,750.00	Earned Income</a:t>
            </a:r>
          </a:p>
          <a:p>
            <a:pPr marL="0" indent="0">
              <a:buNone/>
            </a:pPr>
            <a:r>
              <a:rPr lang="en-US" u="sng" dirty="0"/>
              <a:t>   -$943.00</a:t>
            </a:r>
            <a:r>
              <a:rPr lang="en-US" dirty="0"/>
              <a:t>	Ineligible Child Allocation x 2</a:t>
            </a:r>
          </a:p>
          <a:p>
            <a:pPr marL="0" indent="0">
              <a:buNone/>
            </a:pPr>
            <a:r>
              <a:rPr lang="en-US" dirty="0"/>
              <a:t> $4,807.00</a:t>
            </a:r>
          </a:p>
          <a:p>
            <a:pPr marL="0" indent="0">
              <a:buNone/>
            </a:pPr>
            <a:r>
              <a:rPr lang="en-US" u="sng" dirty="0"/>
              <a:t>     -$85.00</a:t>
            </a:r>
            <a:r>
              <a:rPr lang="en-US" dirty="0"/>
              <a:t>	Standard Deductions ($20 + $65)</a:t>
            </a:r>
          </a:p>
          <a:p>
            <a:pPr marL="0" indent="0">
              <a:buNone/>
            </a:pPr>
            <a:r>
              <a:rPr lang="en-US" dirty="0"/>
              <a:t> $4,722.00</a:t>
            </a:r>
          </a:p>
          <a:p>
            <a:pPr marL="0" indent="0">
              <a:buNone/>
            </a:pPr>
            <a:r>
              <a:rPr lang="en-US" u="sng" dirty="0"/>
              <a:t>              / 2</a:t>
            </a:r>
            <a:r>
              <a:rPr lang="en-US" dirty="0"/>
              <a:t>	Only half of the remaining earned income counts</a:t>
            </a:r>
          </a:p>
          <a:p>
            <a:pPr marL="0" indent="0">
              <a:buNone/>
            </a:pPr>
            <a:r>
              <a:rPr lang="en-US" dirty="0"/>
              <a:t> $2,361.00</a:t>
            </a:r>
          </a:p>
          <a:p>
            <a:pPr marL="0" indent="0">
              <a:buNone/>
            </a:pPr>
            <a:r>
              <a:rPr lang="en-US" u="sng" dirty="0"/>
              <a:t>-$1,415.00</a:t>
            </a:r>
            <a:r>
              <a:rPr lang="en-US" dirty="0"/>
              <a:t>	2 Parent Allocation</a:t>
            </a:r>
          </a:p>
          <a:p>
            <a:pPr marL="0" indent="0">
              <a:buNone/>
            </a:pPr>
            <a:r>
              <a:rPr lang="en-US" dirty="0"/>
              <a:t>  $946.00	</a:t>
            </a:r>
          </a:p>
        </p:txBody>
      </p:sp>
    </p:spTree>
    <p:extLst>
      <p:ext uri="{BB962C8B-B14F-4D97-AF65-F5344CB8AC3E}">
        <p14:creationId xmlns:p14="http://schemas.microsoft.com/office/powerpoint/2010/main" val="202506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 calcmode="lin" valueType="num">
                                      <p:cBhvr additive="base">
                                        <p:cTn id="11"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 calcmode="lin" valueType="num">
                                      <p:cBhvr additive="base">
                                        <p:cTn id="1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 calcmode="lin" valueType="num">
                                      <p:cBhvr additive="base">
                                        <p:cTn id="2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 calcmode="lin" valueType="num">
                                      <p:cBhvr additive="base">
                                        <p:cTn id="27"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anim calcmode="lin" valueType="num">
                                      <p:cBhvr additive="base">
                                        <p:cTn id="31"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xEl>
                                              <p:pRg st="7" end="7"/>
                                            </p:txEl>
                                          </p:spTgt>
                                        </p:tgtEl>
                                        <p:attrNameLst>
                                          <p:attrName>style.visibility</p:attrName>
                                        </p:attrNameLst>
                                      </p:cBhvr>
                                      <p:to>
                                        <p:strVal val="visible"/>
                                      </p:to>
                                    </p:set>
                                    <p:anim calcmode="lin" valueType="num">
                                      <p:cBhvr additive="base">
                                        <p:cTn id="37"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xEl>
                                              <p:pRg st="8" end="8"/>
                                            </p:txEl>
                                          </p:spTgt>
                                        </p:tgtEl>
                                        <p:attrNameLst>
                                          <p:attrName>style.visibility</p:attrName>
                                        </p:attrNameLst>
                                      </p:cBhvr>
                                      <p:to>
                                        <p:strVal val="visible"/>
                                      </p:to>
                                    </p:set>
                                    <p:anim calcmode="lin" valueType="num">
                                      <p:cBhvr additive="base">
                                        <p:cTn id="41"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a:t>Solution Cont.</a:t>
            </a:r>
          </a:p>
        </p:txBody>
      </p:sp>
      <p:sp>
        <p:nvSpPr>
          <p:cNvPr id="13" name="Content Placeholder 12">
            <a:extLst>
              <a:ext uri="{FF2B5EF4-FFF2-40B4-BE49-F238E27FC236}">
                <a16:creationId xmlns:a16="http://schemas.microsoft.com/office/drawing/2014/main" id="{9391BA84-BC57-45D2-9BB4-4F2E90141BB2}"/>
              </a:ext>
            </a:extLst>
          </p:cNvPr>
          <p:cNvSpPr>
            <a:spLocks noGrp="1"/>
          </p:cNvSpPr>
          <p:nvPr>
            <p:ph idx="1"/>
          </p:nvPr>
        </p:nvSpPr>
        <p:spPr>
          <a:xfrm>
            <a:off x="2209346" y="1562101"/>
            <a:ext cx="7765322" cy="4810125"/>
          </a:xfrm>
        </p:spPr>
        <p:txBody>
          <a:bodyPr>
            <a:normAutofit/>
          </a:bodyPr>
          <a:lstStyle/>
          <a:p>
            <a:pPr marL="0" indent="0">
              <a:buNone/>
            </a:pPr>
            <a:r>
              <a:rPr lang="en-US" dirty="0"/>
              <a:t>    $946.00	Balance Carried Over</a:t>
            </a:r>
          </a:p>
          <a:p>
            <a:pPr marL="0" indent="0">
              <a:buNone/>
            </a:pPr>
            <a:r>
              <a:rPr lang="en-US" u="sng" dirty="0"/>
              <a:t>  +$433.34</a:t>
            </a:r>
            <a:r>
              <a:rPr lang="en-US" dirty="0"/>
              <a:t>	Unearned Income (2/3 of Child Support)</a:t>
            </a:r>
          </a:p>
          <a:p>
            <a:pPr marL="0" indent="0">
              <a:buNone/>
            </a:pPr>
            <a:r>
              <a:rPr lang="en-US" dirty="0"/>
              <a:t> $1,379.34	Deeming Amount of Family Income</a:t>
            </a:r>
          </a:p>
          <a:p>
            <a:pPr marL="0" indent="0">
              <a:buNone/>
            </a:pPr>
            <a:endParaRPr lang="en-US" dirty="0"/>
          </a:p>
          <a:p>
            <a:pPr marL="0" indent="0">
              <a:buNone/>
            </a:pPr>
            <a:r>
              <a:rPr lang="en-US" dirty="0"/>
              <a:t>    $943.00	SSI Single Rate</a:t>
            </a:r>
          </a:p>
          <a:p>
            <a:pPr marL="0" indent="0">
              <a:buNone/>
            </a:pPr>
            <a:endParaRPr lang="en-US" dirty="0"/>
          </a:p>
          <a:p>
            <a:pPr marL="0" indent="0">
              <a:buNone/>
            </a:pPr>
            <a:r>
              <a:rPr lang="en-US" dirty="0"/>
              <a:t>Since the deeming amount is greater than the amount of the SSI single rate, Brandy does NOT qualify for SSI benefits.</a:t>
            </a:r>
          </a:p>
        </p:txBody>
      </p:sp>
    </p:spTree>
    <p:extLst>
      <p:ext uri="{BB962C8B-B14F-4D97-AF65-F5344CB8AC3E}">
        <p14:creationId xmlns:p14="http://schemas.microsoft.com/office/powerpoint/2010/main" val="401969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 calcmode="lin" valueType="num">
                                      <p:cBhvr additive="base">
                                        <p:cTn id="19"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Effect transition="in" filter="fade">
                                      <p:cBhvr>
                                        <p:cTn id="25" dur="1000"/>
                                        <p:tgtEl>
                                          <p:spTgt spid="13">
                                            <p:txEl>
                                              <p:pRg st="6" end="6"/>
                                            </p:txEl>
                                          </p:spTgt>
                                        </p:tgtEl>
                                      </p:cBhvr>
                                    </p:animEffect>
                                    <p:anim calcmode="lin" valueType="num">
                                      <p:cBhvr>
                                        <p:cTn id="26"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956E-354B-414E-B1EF-1BDA7716FAE8}"/>
              </a:ext>
            </a:extLst>
          </p:cNvPr>
          <p:cNvSpPr>
            <a:spLocks noGrp="1"/>
          </p:cNvSpPr>
          <p:nvPr>
            <p:ph type="title"/>
          </p:nvPr>
        </p:nvSpPr>
        <p:spPr>
          <a:xfrm>
            <a:off x="2445933" y="657229"/>
            <a:ext cx="7300134" cy="567415"/>
          </a:xfrm>
        </p:spPr>
        <p:txBody>
          <a:bodyPr/>
          <a:lstStyle/>
          <a:p>
            <a:r>
              <a:rPr lang="en-US" dirty="0"/>
              <a:t>Family resources</a:t>
            </a:r>
          </a:p>
        </p:txBody>
      </p:sp>
      <p:sp>
        <p:nvSpPr>
          <p:cNvPr id="3" name="Text Placeholder 2">
            <a:extLst>
              <a:ext uri="{FF2B5EF4-FFF2-40B4-BE49-F238E27FC236}">
                <a16:creationId xmlns:a16="http://schemas.microsoft.com/office/drawing/2014/main" id="{EBDD2F6D-6358-49FD-8126-5F64274DEA00}"/>
              </a:ext>
            </a:extLst>
          </p:cNvPr>
          <p:cNvSpPr>
            <a:spLocks noGrp="1"/>
          </p:cNvSpPr>
          <p:nvPr>
            <p:ph type="body" idx="1"/>
          </p:nvPr>
        </p:nvSpPr>
        <p:spPr>
          <a:xfrm>
            <a:off x="2193472" y="1420587"/>
            <a:ext cx="7739741" cy="608239"/>
          </a:xfrm>
        </p:spPr>
        <p:txBody>
          <a:bodyPr/>
          <a:lstStyle/>
          <a:p>
            <a:r>
              <a:rPr lang="en-US" dirty="0"/>
              <a:t>What is a resource?</a:t>
            </a:r>
          </a:p>
        </p:txBody>
      </p:sp>
      <p:sp>
        <p:nvSpPr>
          <p:cNvPr id="4" name="Text Placeholder 2">
            <a:extLst>
              <a:ext uri="{FF2B5EF4-FFF2-40B4-BE49-F238E27FC236}">
                <a16:creationId xmlns:a16="http://schemas.microsoft.com/office/drawing/2014/main" id="{310CB1C9-54D8-4FEB-87A5-45237361361C}"/>
              </a:ext>
            </a:extLst>
          </p:cNvPr>
          <p:cNvSpPr txBox="1">
            <a:spLocks/>
          </p:cNvSpPr>
          <p:nvPr/>
        </p:nvSpPr>
        <p:spPr>
          <a:xfrm>
            <a:off x="3336472" y="2344511"/>
            <a:ext cx="6769554" cy="4294414"/>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9pPr>
          </a:lstStyle>
          <a:p>
            <a:pPr algn="l"/>
            <a:r>
              <a:rPr lang="en-US" sz="1800" dirty="0"/>
              <a:t>Vehicles			Bank Account(s)			</a:t>
            </a:r>
          </a:p>
          <a:p>
            <a:pPr algn="l"/>
            <a:r>
              <a:rPr lang="en-US" sz="1800" dirty="0"/>
              <a:t>Life Insurance  		ABLE Account(s)</a:t>
            </a:r>
          </a:p>
          <a:p>
            <a:pPr algn="l"/>
            <a:r>
              <a:rPr lang="en-US" sz="1800" dirty="0"/>
              <a:t>Burial Space/Funds	ARC of Texas Account(s)</a:t>
            </a:r>
          </a:p>
          <a:p>
            <a:pPr algn="l"/>
            <a:r>
              <a:rPr lang="en-US" sz="1800" dirty="0"/>
              <a:t>Trust			Stocks/Bonds/Mutual Funds</a:t>
            </a:r>
          </a:p>
          <a:p>
            <a:pPr algn="l"/>
            <a:r>
              <a:rPr lang="en-US" sz="1800" dirty="0"/>
              <a:t>Cash			Business Equipment</a:t>
            </a:r>
          </a:p>
          <a:p>
            <a:pPr algn="l"/>
            <a:r>
              <a:rPr lang="en-US" sz="1800" dirty="0"/>
              <a:t>Farm Animals		Promissory Notes or Loans</a:t>
            </a:r>
          </a:p>
          <a:p>
            <a:pPr algn="l"/>
            <a:r>
              <a:rPr lang="en-US" sz="1800" dirty="0"/>
              <a:t>Real Property – other than primary residence</a:t>
            </a:r>
          </a:p>
          <a:p>
            <a:pPr algn="l"/>
            <a:r>
              <a:rPr lang="en-US" sz="1800" dirty="0"/>
              <a:t>Items Held for Potential Value</a:t>
            </a:r>
          </a:p>
          <a:p>
            <a:pPr algn="l"/>
            <a:r>
              <a:rPr lang="en-US" sz="1800" dirty="0"/>
              <a:t>		</a:t>
            </a:r>
          </a:p>
        </p:txBody>
      </p:sp>
    </p:spTree>
    <p:extLst>
      <p:ext uri="{BB962C8B-B14F-4D97-AF65-F5344CB8AC3E}">
        <p14:creationId xmlns:p14="http://schemas.microsoft.com/office/powerpoint/2010/main" val="1083909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956E-354B-414E-B1EF-1BDA7716FAE8}"/>
              </a:ext>
            </a:extLst>
          </p:cNvPr>
          <p:cNvSpPr>
            <a:spLocks noGrp="1"/>
          </p:cNvSpPr>
          <p:nvPr>
            <p:ph type="title"/>
          </p:nvPr>
        </p:nvSpPr>
        <p:spPr>
          <a:xfrm>
            <a:off x="2462262" y="640901"/>
            <a:ext cx="7300134" cy="567415"/>
          </a:xfrm>
        </p:spPr>
        <p:txBody>
          <a:bodyPr/>
          <a:lstStyle/>
          <a:p>
            <a:r>
              <a:rPr lang="en-US" dirty="0"/>
              <a:t>What's next</a:t>
            </a:r>
          </a:p>
        </p:txBody>
      </p:sp>
      <p:sp>
        <p:nvSpPr>
          <p:cNvPr id="3" name="Text Placeholder 2">
            <a:extLst>
              <a:ext uri="{FF2B5EF4-FFF2-40B4-BE49-F238E27FC236}">
                <a16:creationId xmlns:a16="http://schemas.microsoft.com/office/drawing/2014/main" id="{EBDD2F6D-6358-49FD-8126-5F64274DEA00}"/>
              </a:ext>
            </a:extLst>
          </p:cNvPr>
          <p:cNvSpPr>
            <a:spLocks noGrp="1"/>
          </p:cNvSpPr>
          <p:nvPr>
            <p:ph type="body" idx="1"/>
          </p:nvPr>
        </p:nvSpPr>
        <p:spPr>
          <a:xfrm>
            <a:off x="2231572" y="1439636"/>
            <a:ext cx="7739741" cy="608240"/>
          </a:xfrm>
        </p:spPr>
        <p:txBody>
          <a:bodyPr>
            <a:normAutofit/>
          </a:bodyPr>
          <a:lstStyle/>
          <a:p>
            <a:r>
              <a:rPr lang="en-US" dirty="0"/>
              <a:t>The application process…</a:t>
            </a:r>
          </a:p>
          <a:p>
            <a:endParaRPr lang="en-US" dirty="0"/>
          </a:p>
        </p:txBody>
      </p:sp>
      <p:sp>
        <p:nvSpPr>
          <p:cNvPr id="4" name="Text Placeholder 2">
            <a:extLst>
              <a:ext uri="{FF2B5EF4-FFF2-40B4-BE49-F238E27FC236}">
                <a16:creationId xmlns:a16="http://schemas.microsoft.com/office/drawing/2014/main" id="{685ADAC9-8749-48CC-A79A-6B3ECC561E83}"/>
              </a:ext>
            </a:extLst>
          </p:cNvPr>
          <p:cNvSpPr txBox="1">
            <a:spLocks/>
          </p:cNvSpPr>
          <p:nvPr/>
        </p:nvSpPr>
        <p:spPr>
          <a:xfrm>
            <a:off x="2279197" y="2239736"/>
            <a:ext cx="7739741" cy="60824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9pPr>
          </a:lstStyle>
          <a:p>
            <a:r>
              <a:rPr lang="en-US" sz="2400" dirty="0"/>
              <a:t>Know your:</a:t>
            </a:r>
          </a:p>
          <a:p>
            <a:endParaRPr lang="en-US" sz="2400" dirty="0"/>
          </a:p>
        </p:txBody>
      </p:sp>
      <p:sp>
        <p:nvSpPr>
          <p:cNvPr id="5" name="Text Placeholder 2">
            <a:extLst>
              <a:ext uri="{FF2B5EF4-FFF2-40B4-BE49-F238E27FC236}">
                <a16:creationId xmlns:a16="http://schemas.microsoft.com/office/drawing/2014/main" id="{D9FE8AA5-767F-4C3B-8F0D-2FC235C31479}"/>
              </a:ext>
            </a:extLst>
          </p:cNvPr>
          <p:cNvSpPr txBox="1">
            <a:spLocks/>
          </p:cNvSpPr>
          <p:nvPr/>
        </p:nvSpPr>
        <p:spPr>
          <a:xfrm>
            <a:off x="2336347" y="3087461"/>
            <a:ext cx="7739741" cy="998765"/>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9pPr>
          </a:lstStyle>
          <a:p>
            <a:r>
              <a:rPr lang="en-US" sz="2400" dirty="0"/>
              <a:t>Local Social Security Administration office’s preference of submission</a:t>
            </a:r>
          </a:p>
          <a:p>
            <a:endParaRPr lang="en-US" sz="2400" dirty="0"/>
          </a:p>
        </p:txBody>
      </p:sp>
      <p:sp>
        <p:nvSpPr>
          <p:cNvPr id="6" name="Text Placeholder 2">
            <a:extLst>
              <a:ext uri="{FF2B5EF4-FFF2-40B4-BE49-F238E27FC236}">
                <a16:creationId xmlns:a16="http://schemas.microsoft.com/office/drawing/2014/main" id="{2219FE4E-A29A-4597-BD53-882E315009EE}"/>
              </a:ext>
            </a:extLst>
          </p:cNvPr>
          <p:cNvSpPr txBox="1">
            <a:spLocks/>
          </p:cNvSpPr>
          <p:nvPr/>
        </p:nvSpPr>
        <p:spPr>
          <a:xfrm>
            <a:off x="2374447" y="5173436"/>
            <a:ext cx="7739741" cy="60824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9pPr>
          </a:lstStyle>
          <a:p>
            <a:r>
              <a:rPr lang="en-US" sz="2400" dirty="0"/>
              <a:t>Your Client</a:t>
            </a:r>
          </a:p>
          <a:p>
            <a:endParaRPr lang="en-US" sz="2400" dirty="0"/>
          </a:p>
        </p:txBody>
      </p:sp>
      <p:sp>
        <p:nvSpPr>
          <p:cNvPr id="7" name="Text Placeholder 2">
            <a:extLst>
              <a:ext uri="{FF2B5EF4-FFF2-40B4-BE49-F238E27FC236}">
                <a16:creationId xmlns:a16="http://schemas.microsoft.com/office/drawing/2014/main" id="{B70F16EF-10F0-4327-8327-A514A6B1C32C}"/>
              </a:ext>
            </a:extLst>
          </p:cNvPr>
          <p:cNvSpPr txBox="1">
            <a:spLocks/>
          </p:cNvSpPr>
          <p:nvPr/>
        </p:nvSpPr>
        <p:spPr>
          <a:xfrm>
            <a:off x="2317297" y="4287611"/>
            <a:ext cx="7739741" cy="60824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5pPr>
            <a:lvl6pPr marL="22860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6pPr>
            <a:lvl7pPr marL="27432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7pPr>
            <a:lvl8pPr marL="32004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8pPr>
            <a:lvl9pPr marL="3657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effectLst>
                  <a:outerShdw blurRad="50800" dist="38100" dir="2700000" algn="tl" rotWithShape="0">
                    <a:srgbClr val="000000">
                      <a:alpha val="48000"/>
                    </a:srgbClr>
                  </a:outerShdw>
                </a:effectLst>
                <a:latin typeface="+mn-lt"/>
                <a:ea typeface="+mn-ea"/>
                <a:cs typeface="+mn-cs"/>
              </a:defRPr>
            </a:lvl9pPr>
          </a:lstStyle>
          <a:p>
            <a:r>
              <a:rPr lang="en-US" sz="2400" dirty="0"/>
              <a:t>Application and Supporting Documentation</a:t>
            </a:r>
          </a:p>
          <a:p>
            <a:endParaRPr lang="en-US" sz="2400" dirty="0"/>
          </a:p>
        </p:txBody>
      </p:sp>
    </p:spTree>
    <p:extLst>
      <p:ext uri="{BB962C8B-B14F-4D97-AF65-F5344CB8AC3E}">
        <p14:creationId xmlns:p14="http://schemas.microsoft.com/office/powerpoint/2010/main" val="3261221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03CCA7EF-EEF6-4E54-BDEA-9AC2CE570360}"/>
              </a:ext>
            </a:extLst>
          </p:cNvPr>
          <p:cNvPicPr>
            <a:picLocks noChangeAspect="1"/>
          </p:cNvPicPr>
          <p:nvPr/>
        </p:nvPicPr>
        <p:blipFill rotWithShape="1">
          <a:blip r:embed="rId3">
            <a:alphaModFix amt="35000"/>
            <a:grayscl/>
            <a:extLst>
              <a:ext uri="{28A0092B-C50C-407E-A947-70E740481C1C}">
                <a14:useLocalDpi xmlns:a14="http://schemas.microsoft.com/office/drawing/2010/main" val="0"/>
              </a:ext>
            </a:extLst>
          </a:blip>
          <a:srcRect t="12499" b="12501"/>
          <a:stretch/>
        </p:blipFill>
        <p:spPr>
          <a:xfrm>
            <a:off x="1766888" y="230149"/>
            <a:ext cx="8704342" cy="6470679"/>
          </a:xfrm>
          <a:prstGeom prst="ellipse">
            <a:avLst/>
          </a:prstGeom>
          <a:ln>
            <a:noFill/>
          </a:ln>
          <a:effectLst>
            <a:softEdge rad="112500"/>
          </a:effectLst>
        </p:spPr>
      </p:pic>
    </p:spTree>
    <p:extLst>
      <p:ext uri="{BB962C8B-B14F-4D97-AF65-F5344CB8AC3E}">
        <p14:creationId xmlns:p14="http://schemas.microsoft.com/office/powerpoint/2010/main" val="257934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33-5D7D-4E74-8011-D2F0761DD368}"/>
              </a:ext>
            </a:extLst>
          </p:cNvPr>
          <p:cNvSpPr txBox="1">
            <a:spLocks/>
          </p:cNvSpPr>
          <p:nvPr/>
        </p:nvSpPr>
        <p:spPr>
          <a:xfrm>
            <a:off x="2209347" y="927100"/>
            <a:ext cx="3324678" cy="46164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spcAft>
                <a:spcPts val="600"/>
              </a:spcAft>
            </a:pPr>
            <a:r>
              <a:rPr lang="en-US" sz="6000" dirty="0"/>
              <a:t>Thank You!</a:t>
            </a:r>
          </a:p>
        </p:txBody>
      </p:sp>
      <p:sp>
        <p:nvSpPr>
          <p:cNvPr id="5" name="Content Placeholder 2">
            <a:extLst>
              <a:ext uri="{FF2B5EF4-FFF2-40B4-BE49-F238E27FC236}">
                <a16:creationId xmlns:a16="http://schemas.microsoft.com/office/drawing/2014/main" id="{8DF393CF-7B7C-4EC9-AEBF-893E4BF5D8C7}"/>
              </a:ext>
            </a:extLst>
          </p:cNvPr>
          <p:cNvSpPr txBox="1">
            <a:spLocks/>
          </p:cNvSpPr>
          <p:nvPr/>
        </p:nvSpPr>
        <p:spPr>
          <a:xfrm>
            <a:off x="5924550" y="971549"/>
            <a:ext cx="4429125" cy="461645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buNone/>
            </a:pPr>
            <a:r>
              <a:rPr lang="en-US" sz="3200" dirty="0"/>
              <a:t>Tracie Sims</a:t>
            </a:r>
          </a:p>
          <a:p>
            <a:pPr marL="0" indent="0">
              <a:buNone/>
            </a:pPr>
            <a:r>
              <a:rPr lang="en-US" sz="3200" dirty="0"/>
              <a:t>tsims@texomacc.org</a:t>
            </a:r>
          </a:p>
        </p:txBody>
      </p:sp>
      <p:pic>
        <p:nvPicPr>
          <p:cNvPr id="8" name="Picture 7" descr="A blue and white logo&#10;&#10;Description automatically generated with low confidence">
            <a:extLst>
              <a:ext uri="{FF2B5EF4-FFF2-40B4-BE49-F238E27FC236}">
                <a16:creationId xmlns:a16="http://schemas.microsoft.com/office/drawing/2014/main" id="{036B1A8F-24C6-4271-BBCE-B3267E00B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032" y="5538592"/>
            <a:ext cx="4648200" cy="1054100"/>
          </a:xfrm>
          <a:prstGeom prst="rect">
            <a:avLst/>
          </a:prstGeom>
          <a:ln>
            <a:noFill/>
          </a:ln>
          <a:effectLst>
            <a:softEdge rad="112500"/>
          </a:effectLst>
        </p:spPr>
      </p:pic>
    </p:spTree>
    <p:extLst>
      <p:ext uri="{BB962C8B-B14F-4D97-AF65-F5344CB8AC3E}">
        <p14:creationId xmlns:p14="http://schemas.microsoft.com/office/powerpoint/2010/main" val="3886942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Outdoor wedding table">
            <a:extLst>
              <a:ext uri="{FF2B5EF4-FFF2-40B4-BE49-F238E27FC236}">
                <a16:creationId xmlns:a16="http://schemas.microsoft.com/office/drawing/2014/main" id="{E737A17B-7978-4D5F-9AFD-13FECD9740D1}"/>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Tree>
    <p:extLst>
      <p:ext uri="{BB962C8B-B14F-4D97-AF65-F5344CB8AC3E}">
        <p14:creationId xmlns:p14="http://schemas.microsoft.com/office/powerpoint/2010/main" val="1153388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81E1-8E57-4E1B-A652-189398C1E4D3}"/>
              </a:ext>
            </a:extLst>
          </p:cNvPr>
          <p:cNvSpPr>
            <a:spLocks noGrp="1"/>
          </p:cNvSpPr>
          <p:nvPr>
            <p:ph type="ctrTitle"/>
          </p:nvPr>
        </p:nvSpPr>
        <p:spPr>
          <a:xfrm>
            <a:off x="7464612" y="369522"/>
            <a:ext cx="4462343" cy="2029121"/>
          </a:xfrm>
        </p:spPr>
        <p:txBody>
          <a:bodyPr anchor="b">
            <a:normAutofit/>
          </a:bodyPr>
          <a:lstStyle/>
          <a:p>
            <a:r>
              <a:rPr lang="en-US" sz="5400" dirty="0"/>
              <a:t>TEXAS </a:t>
            </a:r>
            <a:br>
              <a:rPr lang="en-US" sz="5400" dirty="0"/>
            </a:br>
            <a:r>
              <a:rPr lang="en-US" sz="5400" dirty="0"/>
              <a:t>CBO</a:t>
            </a:r>
          </a:p>
        </p:txBody>
      </p:sp>
      <p:sp>
        <p:nvSpPr>
          <p:cNvPr id="3" name="Subtitle 2">
            <a:extLst>
              <a:ext uri="{FF2B5EF4-FFF2-40B4-BE49-F238E27FC236}">
                <a16:creationId xmlns:a16="http://schemas.microsoft.com/office/drawing/2014/main" id="{9EA11684-4DD0-4BCA-9C66-355EC577E0D2}"/>
              </a:ext>
            </a:extLst>
          </p:cNvPr>
          <p:cNvSpPr>
            <a:spLocks noGrp="1"/>
          </p:cNvSpPr>
          <p:nvPr>
            <p:ph type="subTitle" idx="1"/>
          </p:nvPr>
        </p:nvSpPr>
        <p:spPr>
          <a:xfrm>
            <a:off x="6599585" y="3771380"/>
            <a:ext cx="5592415" cy="756913"/>
          </a:xfrm>
        </p:spPr>
        <p:txBody>
          <a:bodyPr anchor="t">
            <a:normAutofit/>
          </a:bodyPr>
          <a:lstStyle/>
          <a:p>
            <a:r>
              <a:rPr lang="en-US" sz="4400" dirty="0"/>
              <a:t>The Impairment Codes</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2A6966D8-37AC-4E11-A0D6-0BE7174317D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5962" b="1"/>
          <a:stretch/>
        </p:blipFill>
        <p:spPr>
          <a:xfrm>
            <a:off x="159557"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TextBox 5">
            <a:extLst>
              <a:ext uri="{FF2B5EF4-FFF2-40B4-BE49-F238E27FC236}">
                <a16:creationId xmlns:a16="http://schemas.microsoft.com/office/drawing/2014/main" id="{B6530FA9-65FB-45F6-ACE2-06D219661E82}"/>
              </a:ext>
            </a:extLst>
          </p:cNvPr>
          <p:cNvSpPr txBox="1"/>
          <p:nvPr/>
        </p:nvSpPr>
        <p:spPr>
          <a:xfrm>
            <a:off x="9911465"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amyglenn.com/POLS/govt2306.ht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2600378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1371599" y="294538"/>
            <a:ext cx="9895951" cy="1033669"/>
          </a:xfrm>
        </p:spPr>
        <p:txBody>
          <a:bodyPr vert="horz" lIns="91440" tIns="45720" rIns="91440" bIns="45720" rtlCol="0">
            <a:normAutofit/>
          </a:bodyPr>
          <a:lstStyle/>
          <a:p>
            <a:r>
              <a:rPr lang="en-US" sz="4000" dirty="0">
                <a:solidFill>
                  <a:srgbClr val="FFFFFF"/>
                </a:solidFill>
              </a:rPr>
              <a:t>THE SSA BLUE BOOK</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indent="0">
              <a:spcBef>
                <a:spcPts val="0"/>
              </a:spcBef>
              <a:spcAft>
                <a:spcPts val="600"/>
              </a:spcAft>
              <a:buNone/>
            </a:pPr>
            <a:endParaRPr lang="en-US" sz="1800" dirty="0">
              <a:effectLst/>
              <a:hlinkClick r:id="rId2"/>
            </a:endParaRPr>
          </a:p>
          <a:p>
            <a:pPr marL="0" indent="0">
              <a:spcBef>
                <a:spcPts val="0"/>
              </a:spcBef>
              <a:spcAft>
                <a:spcPts val="600"/>
              </a:spcAft>
              <a:buNone/>
            </a:pPr>
            <a:r>
              <a:rPr lang="en-US" sz="2400" dirty="0">
                <a:effectLst/>
                <a:hlinkClick r:id="rId2"/>
              </a:rPr>
              <a:t>https://www.ssa.gov/disability/professionals/bluebook/AdultListings.htm</a:t>
            </a:r>
            <a:endParaRPr lang="en-US" sz="2400" dirty="0">
              <a:effectLst/>
            </a:endParaRPr>
          </a:p>
          <a:p>
            <a:pPr marL="0" indent="0">
              <a:spcBef>
                <a:spcPts val="0"/>
              </a:spcBef>
              <a:spcAft>
                <a:spcPts val="600"/>
              </a:spcAft>
              <a:buNone/>
            </a:pPr>
            <a:endParaRPr lang="en-US" sz="2400" dirty="0">
              <a:effectLst/>
            </a:endParaRPr>
          </a:p>
          <a:p>
            <a:pPr marL="0" indent="0">
              <a:spcBef>
                <a:spcPts val="0"/>
              </a:spcBef>
              <a:spcAft>
                <a:spcPts val="600"/>
              </a:spcAft>
              <a:buNone/>
            </a:pPr>
            <a:endParaRPr lang="en-US" sz="2400" dirty="0">
              <a:effectLst/>
            </a:endParaRPr>
          </a:p>
          <a:p>
            <a:pPr marL="0" indent="0">
              <a:spcBef>
                <a:spcPts val="0"/>
              </a:spcBef>
              <a:spcAft>
                <a:spcPts val="600"/>
              </a:spcAft>
              <a:buNone/>
            </a:pPr>
            <a:r>
              <a:rPr lang="en-US" sz="2400" dirty="0">
                <a:effectLst/>
                <a:hlinkClick r:id="rId3"/>
              </a:rPr>
              <a:t>https://www.ssa.gov/disability/professionals/bluebook/ChildhoodListings.htm</a:t>
            </a:r>
            <a:endParaRPr lang="en-US" sz="2400" dirty="0">
              <a:effectLst/>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4266491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052280-388E-4151-A1EB-5236D4FCC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0D2191D-FAC2-4F9C-8B4F-5FE7736F29A4}"/>
              </a:ext>
            </a:extLst>
          </p:cNvPr>
          <p:cNvSpPr>
            <a:spLocks noGrp="1"/>
          </p:cNvSpPr>
          <p:nvPr>
            <p:ph type="title"/>
          </p:nvPr>
        </p:nvSpPr>
        <p:spPr>
          <a:xfrm>
            <a:off x="2209347" y="927100"/>
            <a:ext cx="2564074" cy="4616450"/>
          </a:xfrm>
        </p:spPr>
        <p:txBody>
          <a:bodyPr>
            <a:normAutofit/>
          </a:bodyPr>
          <a:lstStyle/>
          <a:p>
            <a:r>
              <a:rPr lang="en-US" dirty="0"/>
              <a:t>What is </a:t>
            </a:r>
            <a:r>
              <a:rPr lang="en-US" dirty="0" err="1"/>
              <a:t>idd</a:t>
            </a:r>
            <a:endParaRPr lang="en-US" dirty="0"/>
          </a:p>
        </p:txBody>
      </p:sp>
      <p:cxnSp>
        <p:nvCxnSpPr>
          <p:cNvPr id="10" name="Straight Connector 9">
            <a:extLst>
              <a:ext uri="{FF2B5EF4-FFF2-40B4-BE49-F238E27FC236}">
                <a16:creationId xmlns:a16="http://schemas.microsoft.com/office/drawing/2014/main" id="{744251C3-E720-4363-8AF0-20AD319374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2301359"/>
            <a:ext cx="0" cy="1911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33EC34-AA0A-4FF2-916C-76AA1DBA59FB}"/>
              </a:ext>
            </a:extLst>
          </p:cNvPr>
          <p:cNvSpPr>
            <a:spLocks noGrp="1"/>
          </p:cNvSpPr>
          <p:nvPr>
            <p:ph idx="1"/>
          </p:nvPr>
        </p:nvSpPr>
        <p:spPr>
          <a:xfrm>
            <a:off x="5256020" y="971549"/>
            <a:ext cx="5775771" cy="4616450"/>
          </a:xfrm>
        </p:spPr>
        <p:txBody>
          <a:bodyPr anchor="ctr">
            <a:normAutofit fontScale="92500"/>
          </a:bodyPr>
          <a:lstStyle/>
          <a:p>
            <a:pPr marL="0" indent="0" algn="ctr">
              <a:buNone/>
            </a:pPr>
            <a:r>
              <a:rPr lang="en-US" dirty="0"/>
              <a:t>INTELLECTUAL / DEVELOPMENTAL DISABILITY</a:t>
            </a:r>
          </a:p>
          <a:p>
            <a:pPr marL="0" indent="0">
              <a:buNone/>
            </a:pPr>
            <a:endParaRPr lang="en-US" dirty="0"/>
          </a:p>
          <a:p>
            <a:pPr marL="0" indent="0">
              <a:buNone/>
            </a:pPr>
            <a:r>
              <a:rPr lang="en-US" dirty="0"/>
              <a:t>Originating prior to the age of 18:</a:t>
            </a:r>
          </a:p>
          <a:p>
            <a:r>
              <a:rPr lang="en-US" dirty="0"/>
              <a:t>A Full-Scale IQ of </a:t>
            </a:r>
            <a:r>
              <a:rPr lang="en-US" u="sng" dirty="0"/>
              <a:t>&lt;</a:t>
            </a:r>
            <a:r>
              <a:rPr lang="en-US" dirty="0"/>
              <a:t> 69, or</a:t>
            </a:r>
          </a:p>
          <a:p>
            <a:r>
              <a:rPr lang="en-US" dirty="0"/>
              <a:t>A Full-Scale IQ of </a:t>
            </a:r>
            <a:r>
              <a:rPr lang="en-US" u="sng" dirty="0"/>
              <a:t>&lt;</a:t>
            </a:r>
            <a:r>
              <a:rPr lang="en-US" dirty="0"/>
              <a:t> 75 with a Related Condition</a:t>
            </a:r>
          </a:p>
          <a:p>
            <a:endParaRPr lang="en-US" dirty="0"/>
          </a:p>
          <a:p>
            <a:r>
              <a:rPr lang="en-US" dirty="0"/>
              <a:t>Related Condition Listing: https://www.hhs.texas.gov/sites/default/files/documents/doing-business-with-hhs/providers/health/icd10-codes.pdf</a:t>
            </a:r>
          </a:p>
        </p:txBody>
      </p:sp>
    </p:spTree>
    <p:extLst>
      <p:ext uri="{BB962C8B-B14F-4D97-AF65-F5344CB8AC3E}">
        <p14:creationId xmlns:p14="http://schemas.microsoft.com/office/powerpoint/2010/main" val="2582393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1371599" y="294538"/>
            <a:ext cx="9895951" cy="1033669"/>
          </a:xfrm>
        </p:spPr>
        <p:txBody>
          <a:bodyPr vert="horz" lIns="91440" tIns="45720" rIns="91440" bIns="45720" rtlCol="0">
            <a:normAutofit/>
          </a:bodyPr>
          <a:lstStyle/>
          <a:p>
            <a:r>
              <a:rPr lang="en-US" sz="4000" dirty="0">
                <a:solidFill>
                  <a:srgbClr val="FFFFFF"/>
                </a:solidFill>
              </a:rPr>
              <a:t>Adult Impairment Codes</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indent="0">
              <a:spcBef>
                <a:spcPts val="0"/>
              </a:spcBef>
              <a:spcAft>
                <a:spcPts val="600"/>
              </a:spcAft>
              <a:buNone/>
            </a:pPr>
            <a:endParaRPr lang="en-US" sz="1800" dirty="0">
              <a:effectLst/>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graphicFrame>
        <p:nvGraphicFramePr>
          <p:cNvPr id="4" name="Table 3">
            <a:extLst>
              <a:ext uri="{FF2B5EF4-FFF2-40B4-BE49-F238E27FC236}">
                <a16:creationId xmlns:a16="http://schemas.microsoft.com/office/drawing/2014/main" id="{7D2AA2B4-BC04-42E6-B3AA-0B6A3BED2E33}"/>
              </a:ext>
            </a:extLst>
          </p:cNvPr>
          <p:cNvGraphicFramePr>
            <a:graphicFrameLocks noGrp="1"/>
          </p:cNvGraphicFramePr>
          <p:nvPr/>
        </p:nvGraphicFramePr>
        <p:xfrm>
          <a:off x="644363" y="1622745"/>
          <a:ext cx="10903269" cy="4979738"/>
        </p:xfrm>
        <a:graphic>
          <a:graphicData uri="http://schemas.openxmlformats.org/drawingml/2006/table">
            <a:tbl>
              <a:tblPr/>
              <a:tblGrid>
                <a:gridCol w="3707111">
                  <a:extLst>
                    <a:ext uri="{9D8B030D-6E8A-4147-A177-3AD203B41FA5}">
                      <a16:colId xmlns:a16="http://schemas.microsoft.com/office/drawing/2014/main" val="3407457083"/>
                    </a:ext>
                  </a:extLst>
                </a:gridCol>
                <a:gridCol w="3598079">
                  <a:extLst>
                    <a:ext uri="{9D8B030D-6E8A-4147-A177-3AD203B41FA5}">
                      <a16:colId xmlns:a16="http://schemas.microsoft.com/office/drawing/2014/main" val="2260394576"/>
                    </a:ext>
                  </a:extLst>
                </a:gridCol>
                <a:gridCol w="3598079">
                  <a:extLst>
                    <a:ext uri="{9D8B030D-6E8A-4147-A177-3AD203B41FA5}">
                      <a16:colId xmlns:a16="http://schemas.microsoft.com/office/drawing/2014/main" val="3131008593"/>
                    </a:ext>
                  </a:extLst>
                </a:gridCol>
              </a:tblGrid>
              <a:tr h="862186">
                <a:tc>
                  <a:txBody>
                    <a:bodyPr/>
                    <a:lstStyle/>
                    <a:p>
                      <a:pPr algn="ctr"/>
                      <a:r>
                        <a:rPr lang="en-US" sz="1200" b="1" u="none" strike="noStrike">
                          <a:solidFill>
                            <a:srgbClr val="1155CC"/>
                          </a:solidFill>
                          <a:effectLst/>
                          <a:hlinkClick r:id="rId2"/>
                        </a:rPr>
                        <a:t>1.00</a:t>
                      </a:r>
                      <a:br>
                        <a:rPr lang="en-US" sz="1200" b="1" u="none" strike="noStrike">
                          <a:solidFill>
                            <a:srgbClr val="1155CC"/>
                          </a:solidFill>
                          <a:effectLst/>
                          <a:hlinkClick r:id="rId2"/>
                        </a:rPr>
                      </a:br>
                      <a:r>
                        <a:rPr lang="en-US" sz="1200" b="1" u="none" strike="noStrike">
                          <a:solidFill>
                            <a:srgbClr val="1155CC"/>
                          </a:solidFill>
                          <a:effectLst/>
                          <a:hlinkClick r:id="rId2"/>
                        </a:rPr>
                        <a:t>Musculoskeletal Disorders</a:t>
                      </a:r>
                      <a:br>
                        <a:rPr lang="en-US" sz="1200">
                          <a:effectLst/>
                        </a:rPr>
                      </a:br>
                      <a:endParaRPr lang="en-US" sz="1200">
                        <a:effectLst/>
                      </a:endParaRPr>
                    </a:p>
                  </a:txBody>
                  <a:tcPr marL="99801" marR="99801" marT="99801" marB="99801" anchor="ctr">
                    <a:lnL>
                      <a:noFill/>
                    </a:lnL>
                    <a:lnR>
                      <a:noFill/>
                    </a:lnR>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dirty="0">
                          <a:solidFill>
                            <a:srgbClr val="1155CC"/>
                          </a:solidFill>
                          <a:effectLst/>
                          <a:hlinkClick r:id="rId3"/>
                        </a:rPr>
                        <a:t>2.00</a:t>
                      </a:r>
                      <a:br>
                        <a:rPr lang="en-US" sz="1200" b="1" u="none" strike="noStrike" dirty="0">
                          <a:solidFill>
                            <a:srgbClr val="1155CC"/>
                          </a:solidFill>
                          <a:effectLst/>
                          <a:hlinkClick r:id="rId3"/>
                        </a:rPr>
                      </a:br>
                      <a:r>
                        <a:rPr lang="en-US" sz="1200" b="1" u="none" strike="noStrike" dirty="0">
                          <a:solidFill>
                            <a:srgbClr val="1155CC"/>
                          </a:solidFill>
                          <a:effectLst/>
                          <a:hlinkClick r:id="rId3"/>
                        </a:rPr>
                        <a:t>Special Senses and Speech</a:t>
                      </a:r>
                      <a:br>
                        <a:rPr lang="en-US" sz="1200" dirty="0">
                          <a:effectLst/>
                        </a:rPr>
                      </a:br>
                      <a:endParaRPr lang="en-US" sz="1200" dirty="0">
                        <a:effectLst/>
                      </a:endParaRPr>
                    </a:p>
                  </a:txBody>
                  <a:tcPr marL="99801" marR="99801" marT="99801" marB="99801" anchor="ctr">
                    <a:lnL>
                      <a:noFill/>
                    </a:lnL>
                    <a:lnR>
                      <a:noFill/>
                    </a:lnR>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dirty="0">
                          <a:solidFill>
                            <a:srgbClr val="1155CC"/>
                          </a:solidFill>
                          <a:effectLst/>
                          <a:hlinkClick r:id="rId4"/>
                        </a:rPr>
                        <a:t>3.00</a:t>
                      </a:r>
                      <a:br>
                        <a:rPr lang="en-US" sz="1200" b="1" u="none" strike="noStrike" dirty="0">
                          <a:solidFill>
                            <a:srgbClr val="1155CC"/>
                          </a:solidFill>
                          <a:effectLst/>
                          <a:hlinkClick r:id="rId4"/>
                        </a:rPr>
                      </a:br>
                      <a:r>
                        <a:rPr lang="en-US" sz="1200" b="1" u="none" strike="noStrike" dirty="0">
                          <a:solidFill>
                            <a:srgbClr val="1155CC"/>
                          </a:solidFill>
                          <a:effectLst/>
                          <a:hlinkClick r:id="rId4"/>
                        </a:rPr>
                        <a:t>Respiratory Disorders</a:t>
                      </a:r>
                      <a:endParaRPr lang="en-US" sz="1200" dirty="0">
                        <a:effectLst/>
                      </a:endParaRPr>
                    </a:p>
                  </a:txBody>
                  <a:tcPr marL="99801" marR="99801" marT="99801" marB="99801" anchor="ctr">
                    <a:lnL>
                      <a:noFill/>
                    </a:lnL>
                    <a:lnR>
                      <a:noFill/>
                    </a:lnR>
                    <a:lnB w="9525" cap="flat" cmpd="sng" algn="ctr">
                      <a:solidFill>
                        <a:srgbClr val="D7E1E6"/>
                      </a:solidFill>
                      <a:prstDash val="solid"/>
                      <a:round/>
                      <a:headEnd type="none" w="med" len="med"/>
                      <a:tailEnd type="none" w="med" len="med"/>
                    </a:lnB>
                    <a:solidFill>
                      <a:srgbClr val="FFFFFF"/>
                    </a:solidFill>
                  </a:tcPr>
                </a:tc>
                <a:extLst>
                  <a:ext uri="{0D108BD9-81ED-4DB2-BD59-A6C34878D82A}">
                    <a16:rowId xmlns:a16="http://schemas.microsoft.com/office/drawing/2014/main" val="1635740981"/>
                  </a:ext>
                </a:extLst>
              </a:tr>
              <a:tr h="833000">
                <a:tc>
                  <a:txBody>
                    <a:bodyPr/>
                    <a:lstStyle/>
                    <a:p>
                      <a:pPr algn="ctr"/>
                      <a:r>
                        <a:rPr lang="en-US" sz="1200" b="1" u="none" strike="noStrike">
                          <a:solidFill>
                            <a:srgbClr val="1155CC"/>
                          </a:solidFill>
                          <a:effectLst/>
                          <a:hlinkClick r:id="rId5"/>
                        </a:rPr>
                        <a:t>4.00</a:t>
                      </a:r>
                      <a:br>
                        <a:rPr lang="en-US" sz="1200" b="1" u="none" strike="noStrike">
                          <a:solidFill>
                            <a:srgbClr val="1155CC"/>
                          </a:solidFill>
                          <a:effectLst/>
                          <a:hlinkClick r:id="rId5"/>
                        </a:rPr>
                      </a:br>
                      <a:r>
                        <a:rPr lang="en-US" sz="1200" b="1" u="none" strike="noStrike">
                          <a:solidFill>
                            <a:srgbClr val="1155CC"/>
                          </a:solidFill>
                          <a:effectLst/>
                          <a:hlinkClick r:id="rId5"/>
                        </a:rPr>
                        <a:t>Cardiovascular System</a:t>
                      </a:r>
                      <a:br>
                        <a:rPr lang="en-US" sz="1200">
                          <a:effectLst/>
                        </a:rPr>
                      </a:br>
                      <a:endParaRPr lang="en-US" sz="1200">
                        <a:effectLst/>
                      </a:endParaRPr>
                    </a:p>
                  </a:txBody>
                  <a:tcPr marL="99801" marR="99801" marT="99801" marB="99801" anchor="ctr">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a:solidFill>
                            <a:srgbClr val="1155CC"/>
                          </a:solidFill>
                          <a:effectLst/>
                          <a:hlinkClick r:id="rId6"/>
                        </a:rPr>
                        <a:t>5.00</a:t>
                      </a:r>
                      <a:br>
                        <a:rPr lang="en-US" sz="1200" b="1" u="none" strike="noStrike">
                          <a:solidFill>
                            <a:srgbClr val="1155CC"/>
                          </a:solidFill>
                          <a:effectLst/>
                          <a:hlinkClick r:id="rId6"/>
                        </a:rPr>
                      </a:br>
                      <a:r>
                        <a:rPr lang="en-US" sz="1200" b="1" u="none" strike="noStrike">
                          <a:solidFill>
                            <a:srgbClr val="1155CC"/>
                          </a:solidFill>
                          <a:effectLst/>
                          <a:hlinkClick r:id="rId6"/>
                        </a:rPr>
                        <a:t>Digestive System</a:t>
                      </a:r>
                      <a:br>
                        <a:rPr lang="en-US" sz="1200">
                          <a:effectLst/>
                        </a:rPr>
                      </a:br>
                      <a:endParaRPr lang="en-US" sz="1200">
                        <a:effectLst/>
                      </a:endParaRPr>
                    </a:p>
                  </a:txBody>
                  <a:tcPr marL="99801" marR="99801" marT="99801" marB="99801" anchor="ctr">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dirty="0">
                          <a:solidFill>
                            <a:srgbClr val="1155CC"/>
                          </a:solidFill>
                          <a:effectLst/>
                          <a:hlinkClick r:id="rId7"/>
                        </a:rPr>
                        <a:t>6.00</a:t>
                      </a:r>
                      <a:br>
                        <a:rPr lang="en-US" sz="1200" b="1" u="none" strike="noStrike" dirty="0">
                          <a:solidFill>
                            <a:srgbClr val="1155CC"/>
                          </a:solidFill>
                          <a:effectLst/>
                          <a:hlinkClick r:id="rId7"/>
                        </a:rPr>
                      </a:br>
                      <a:r>
                        <a:rPr lang="en-US" sz="1200" b="1" u="none" strike="noStrike" dirty="0">
                          <a:solidFill>
                            <a:srgbClr val="1155CC"/>
                          </a:solidFill>
                          <a:effectLst/>
                          <a:hlinkClick r:id="rId7"/>
                        </a:rPr>
                        <a:t>Genitourinary Disorders</a:t>
                      </a:r>
                      <a:br>
                        <a:rPr lang="en-US" sz="1200" dirty="0">
                          <a:effectLst/>
                        </a:rPr>
                      </a:br>
                      <a:endParaRPr lang="en-US" sz="1200" dirty="0">
                        <a:effectLst/>
                      </a:endParaRPr>
                    </a:p>
                  </a:txBody>
                  <a:tcPr marL="99801" marR="99801" marT="99801" marB="99801" anchor="ctr">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extLst>
                  <a:ext uri="{0D108BD9-81ED-4DB2-BD59-A6C34878D82A}">
                    <a16:rowId xmlns:a16="http://schemas.microsoft.com/office/drawing/2014/main" val="98734858"/>
                  </a:ext>
                </a:extLst>
              </a:tr>
              <a:tr h="1240193">
                <a:tc>
                  <a:txBody>
                    <a:bodyPr/>
                    <a:lstStyle/>
                    <a:p>
                      <a:pPr algn="ctr"/>
                      <a:r>
                        <a:rPr lang="en-US" sz="1200" b="1" u="none" strike="noStrike">
                          <a:solidFill>
                            <a:srgbClr val="1155CC"/>
                          </a:solidFill>
                          <a:effectLst/>
                          <a:hlinkClick r:id="rId8"/>
                        </a:rPr>
                        <a:t>7.00</a:t>
                      </a:r>
                      <a:br>
                        <a:rPr lang="en-US" sz="1200" b="1" u="none" strike="noStrike">
                          <a:solidFill>
                            <a:srgbClr val="1155CC"/>
                          </a:solidFill>
                          <a:effectLst/>
                          <a:hlinkClick r:id="rId8"/>
                        </a:rPr>
                      </a:br>
                      <a:r>
                        <a:rPr lang="en-US" sz="1200" b="1" u="none" strike="noStrike">
                          <a:solidFill>
                            <a:srgbClr val="1155CC"/>
                          </a:solidFill>
                          <a:effectLst/>
                          <a:hlinkClick r:id="rId8"/>
                        </a:rPr>
                        <a:t>Hematological Disorders</a:t>
                      </a:r>
                      <a:endParaRPr lang="en-US" sz="1200">
                        <a:effectLst/>
                      </a:endParaRPr>
                    </a:p>
                  </a:txBody>
                  <a:tcPr marL="99801" marR="99801" marT="99801" marB="99801" anchor="ctr">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a:solidFill>
                            <a:srgbClr val="1155CC"/>
                          </a:solidFill>
                          <a:effectLst/>
                          <a:hlinkClick r:id="rId9"/>
                        </a:rPr>
                        <a:t>8.00</a:t>
                      </a:r>
                      <a:br>
                        <a:rPr lang="en-US" sz="1200" b="1" u="none" strike="noStrike">
                          <a:solidFill>
                            <a:srgbClr val="1155CC"/>
                          </a:solidFill>
                          <a:effectLst/>
                          <a:hlinkClick r:id="rId9"/>
                        </a:rPr>
                      </a:br>
                      <a:r>
                        <a:rPr lang="en-US" sz="1200" b="1" u="none" strike="noStrike">
                          <a:solidFill>
                            <a:srgbClr val="1155CC"/>
                          </a:solidFill>
                          <a:effectLst/>
                          <a:hlinkClick r:id="rId9"/>
                        </a:rPr>
                        <a:t>Skin Disorders</a:t>
                      </a:r>
                      <a:endParaRPr lang="en-US" sz="1200">
                        <a:effectLst/>
                      </a:endParaRPr>
                    </a:p>
                  </a:txBody>
                  <a:tcPr marL="99801" marR="99801" marT="99801" marB="99801" anchor="ctr">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br>
                        <a:rPr lang="en-US" sz="1200" b="1" u="none" strike="noStrike">
                          <a:solidFill>
                            <a:srgbClr val="1155CC"/>
                          </a:solidFill>
                          <a:effectLst/>
                          <a:hlinkClick r:id="rId10"/>
                        </a:rPr>
                      </a:br>
                      <a:r>
                        <a:rPr lang="en-US" sz="1200" b="1" u="none" strike="noStrike">
                          <a:solidFill>
                            <a:srgbClr val="1155CC"/>
                          </a:solidFill>
                          <a:effectLst/>
                          <a:hlinkClick r:id="rId10"/>
                        </a:rPr>
                        <a:t>9.00</a:t>
                      </a:r>
                      <a:br>
                        <a:rPr lang="en-US" sz="1200" b="1" u="none" strike="noStrike">
                          <a:solidFill>
                            <a:srgbClr val="1155CC"/>
                          </a:solidFill>
                          <a:effectLst/>
                          <a:hlinkClick r:id="rId10"/>
                        </a:rPr>
                      </a:br>
                      <a:r>
                        <a:rPr lang="en-US" sz="1200" b="1" u="none" strike="noStrike">
                          <a:solidFill>
                            <a:srgbClr val="1155CC"/>
                          </a:solidFill>
                          <a:effectLst/>
                          <a:hlinkClick r:id="rId10"/>
                        </a:rPr>
                        <a:t>Endocrine Disorders</a:t>
                      </a:r>
                      <a:br>
                        <a:rPr lang="en-US" sz="1200">
                          <a:effectLst/>
                        </a:rPr>
                      </a:br>
                      <a:br>
                        <a:rPr lang="en-US" sz="1200">
                          <a:effectLst/>
                        </a:rPr>
                      </a:br>
                      <a:endParaRPr lang="en-US" sz="1200">
                        <a:effectLst/>
                      </a:endParaRPr>
                    </a:p>
                  </a:txBody>
                  <a:tcPr marL="99801" marR="99801" marT="99801" marB="99801" anchor="ctr">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extLst>
                  <a:ext uri="{0D108BD9-81ED-4DB2-BD59-A6C34878D82A}">
                    <a16:rowId xmlns:a16="http://schemas.microsoft.com/office/drawing/2014/main" val="3580470696"/>
                  </a:ext>
                </a:extLst>
              </a:tr>
              <a:tr h="1182173">
                <a:tc>
                  <a:txBody>
                    <a:bodyPr/>
                    <a:lstStyle/>
                    <a:p>
                      <a:pPr algn="ctr"/>
                      <a:br>
                        <a:rPr lang="en-US" sz="1200" b="1" u="none" strike="noStrike">
                          <a:solidFill>
                            <a:srgbClr val="1155CC"/>
                          </a:solidFill>
                          <a:effectLst/>
                          <a:hlinkClick r:id="rId11"/>
                        </a:rPr>
                      </a:br>
                      <a:r>
                        <a:rPr lang="en-US" sz="1200" b="1" u="none" strike="noStrike">
                          <a:solidFill>
                            <a:srgbClr val="1155CC"/>
                          </a:solidFill>
                          <a:effectLst/>
                          <a:hlinkClick r:id="rId11"/>
                        </a:rPr>
                        <a:t>10.00</a:t>
                      </a:r>
                      <a:br>
                        <a:rPr lang="en-US" sz="1200" b="1" u="none" strike="noStrike">
                          <a:solidFill>
                            <a:srgbClr val="1155CC"/>
                          </a:solidFill>
                          <a:effectLst/>
                          <a:hlinkClick r:id="rId11"/>
                        </a:rPr>
                      </a:br>
                      <a:r>
                        <a:rPr lang="en-US" sz="1200" b="1" u="none" strike="noStrike">
                          <a:solidFill>
                            <a:srgbClr val="1155CC"/>
                          </a:solidFill>
                          <a:effectLst/>
                          <a:hlinkClick r:id="rId11"/>
                        </a:rPr>
                        <a:t>Congenital Disorders that Affect Multiple Body Systems</a:t>
                      </a:r>
                      <a:br>
                        <a:rPr lang="en-US" sz="1200">
                          <a:effectLst/>
                        </a:rPr>
                      </a:br>
                      <a:endParaRPr lang="en-US" sz="1200">
                        <a:effectLst/>
                      </a:endParaRPr>
                    </a:p>
                  </a:txBody>
                  <a:tcPr marL="99801" marR="99801" marT="99801" marB="99801" anchor="ctr">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dirty="0">
                          <a:solidFill>
                            <a:srgbClr val="1155CC"/>
                          </a:solidFill>
                          <a:effectLst/>
                          <a:hlinkClick r:id="rId12"/>
                        </a:rPr>
                        <a:t>11.00</a:t>
                      </a:r>
                      <a:br>
                        <a:rPr lang="en-US" sz="1200" b="1" u="none" strike="noStrike" dirty="0">
                          <a:solidFill>
                            <a:srgbClr val="1155CC"/>
                          </a:solidFill>
                          <a:effectLst/>
                          <a:hlinkClick r:id="rId12"/>
                        </a:rPr>
                      </a:br>
                      <a:r>
                        <a:rPr lang="en-US" sz="1200" b="1" u="none" strike="noStrike" dirty="0">
                          <a:solidFill>
                            <a:srgbClr val="1155CC"/>
                          </a:solidFill>
                          <a:effectLst/>
                          <a:hlinkClick r:id="rId12"/>
                        </a:rPr>
                        <a:t>Neurological Disorders</a:t>
                      </a:r>
                      <a:br>
                        <a:rPr lang="en-US" sz="1200" b="1" dirty="0">
                          <a:effectLst/>
                        </a:rPr>
                      </a:br>
                      <a:endParaRPr lang="en-US" sz="1200" dirty="0">
                        <a:effectLst/>
                      </a:endParaRPr>
                    </a:p>
                  </a:txBody>
                  <a:tcPr marL="99801" marR="99801" marT="99801" marB="99801" anchor="ctr">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a:solidFill>
                            <a:srgbClr val="1155CC"/>
                          </a:solidFill>
                          <a:effectLst/>
                          <a:hlinkClick r:id="rId13"/>
                        </a:rPr>
                        <a:t>12.00</a:t>
                      </a:r>
                      <a:br>
                        <a:rPr lang="en-US" sz="1200" b="1" u="none" strike="noStrike">
                          <a:solidFill>
                            <a:srgbClr val="1155CC"/>
                          </a:solidFill>
                          <a:effectLst/>
                          <a:hlinkClick r:id="rId13"/>
                        </a:rPr>
                      </a:br>
                      <a:r>
                        <a:rPr lang="en-US" sz="1200" b="1" u="none" strike="noStrike">
                          <a:solidFill>
                            <a:srgbClr val="1155CC"/>
                          </a:solidFill>
                          <a:effectLst/>
                          <a:hlinkClick r:id="rId13"/>
                        </a:rPr>
                        <a:t>Mental Disorders</a:t>
                      </a:r>
                      <a:br>
                        <a:rPr lang="en-US" sz="1200">
                          <a:effectLst/>
                        </a:rPr>
                      </a:br>
                      <a:endParaRPr lang="en-US" sz="1200">
                        <a:effectLst/>
                      </a:endParaRPr>
                    </a:p>
                  </a:txBody>
                  <a:tcPr marL="99801" marR="99801" marT="99801" marB="99801" anchor="ctr">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extLst>
                  <a:ext uri="{0D108BD9-81ED-4DB2-BD59-A6C34878D82A}">
                    <a16:rowId xmlns:a16="http://schemas.microsoft.com/office/drawing/2014/main" val="2773388522"/>
                  </a:ext>
                </a:extLst>
              </a:tr>
              <a:tr h="862186">
                <a:tc>
                  <a:txBody>
                    <a:bodyPr/>
                    <a:lstStyle/>
                    <a:p>
                      <a:pPr algn="ctr"/>
                      <a:r>
                        <a:rPr lang="en-US" sz="1200" b="1" u="none" strike="noStrike">
                          <a:solidFill>
                            <a:srgbClr val="1155CC"/>
                          </a:solidFill>
                          <a:effectLst/>
                          <a:hlinkClick r:id="rId14"/>
                        </a:rPr>
                        <a:t>13.00</a:t>
                      </a:r>
                      <a:br>
                        <a:rPr lang="en-US" sz="1200" b="1" u="none" strike="noStrike">
                          <a:solidFill>
                            <a:srgbClr val="1155CC"/>
                          </a:solidFill>
                          <a:effectLst/>
                          <a:hlinkClick r:id="rId14"/>
                        </a:rPr>
                      </a:br>
                      <a:r>
                        <a:rPr lang="en-US" sz="1200" b="1" u="none" strike="noStrike">
                          <a:solidFill>
                            <a:srgbClr val="1155CC"/>
                          </a:solidFill>
                          <a:effectLst/>
                          <a:hlinkClick r:id="rId14"/>
                        </a:rPr>
                        <a:t>Cancer (Malignant Neoplastic Diseases)</a:t>
                      </a:r>
                      <a:br>
                        <a:rPr lang="en-US" sz="1200" b="1" u="none" strike="noStrike">
                          <a:solidFill>
                            <a:srgbClr val="1155CC"/>
                          </a:solidFill>
                          <a:effectLst/>
                          <a:hlinkClick r:id="rId14"/>
                        </a:rPr>
                      </a:br>
                      <a:endParaRPr lang="en-US" sz="1200">
                        <a:effectLst/>
                      </a:endParaRPr>
                    </a:p>
                  </a:txBody>
                  <a:tcPr marL="99801" marR="99801" marT="99801" marB="99801" anchor="ctr">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a:solidFill>
                            <a:srgbClr val="1155CC"/>
                          </a:solidFill>
                          <a:effectLst/>
                          <a:hlinkClick r:id="rId15"/>
                        </a:rPr>
                        <a:t>14.00</a:t>
                      </a:r>
                      <a:br>
                        <a:rPr lang="en-US" sz="1200" b="1" u="none" strike="noStrike">
                          <a:solidFill>
                            <a:srgbClr val="1155CC"/>
                          </a:solidFill>
                          <a:effectLst/>
                          <a:hlinkClick r:id="rId15"/>
                        </a:rPr>
                      </a:br>
                      <a:r>
                        <a:rPr lang="en-US" sz="1200" b="1" u="none" strike="noStrike">
                          <a:solidFill>
                            <a:srgbClr val="1155CC"/>
                          </a:solidFill>
                          <a:effectLst/>
                          <a:hlinkClick r:id="rId15"/>
                        </a:rPr>
                        <a:t>Immune System Disorders</a:t>
                      </a:r>
                      <a:br>
                        <a:rPr lang="en-US" sz="1200">
                          <a:effectLst/>
                        </a:rPr>
                      </a:br>
                      <a:endParaRPr lang="en-US" sz="1200">
                        <a:effectLst/>
                      </a:endParaRPr>
                    </a:p>
                  </a:txBody>
                  <a:tcPr marL="99801" marR="99801" marT="99801" marB="99801" anchor="ctr">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endParaRPr lang="en-US" sz="1200" dirty="0"/>
                    </a:p>
                  </a:txBody>
                  <a:tcPr marL="47905" marR="47905" marT="23952" marB="23952">
                    <a:lnL>
                      <a:noFill/>
                    </a:lnL>
                    <a:lnT w="9525" cap="flat" cmpd="sng" algn="ctr">
                      <a:solidFill>
                        <a:srgbClr val="D7E1E6"/>
                      </a:solidFill>
                      <a:prstDash val="solid"/>
                      <a:round/>
                      <a:headEnd type="none" w="med" len="med"/>
                      <a:tailEnd type="none" w="med" len="med"/>
                    </a:lnT>
                  </a:tcPr>
                </a:tc>
                <a:extLst>
                  <a:ext uri="{0D108BD9-81ED-4DB2-BD59-A6C34878D82A}">
                    <a16:rowId xmlns:a16="http://schemas.microsoft.com/office/drawing/2014/main" val="971743927"/>
                  </a:ext>
                </a:extLst>
              </a:tr>
            </a:tbl>
          </a:graphicData>
        </a:graphic>
      </p:graphicFrame>
      <p:sp>
        <p:nvSpPr>
          <p:cNvPr id="5" name="Rectangle 1">
            <a:extLst>
              <a:ext uri="{FF2B5EF4-FFF2-40B4-BE49-F238E27FC236}">
                <a16:creationId xmlns:a16="http://schemas.microsoft.com/office/drawing/2014/main" id="{039B99ED-88C5-4084-9241-58C059FBCA54}"/>
              </a:ext>
            </a:extLst>
          </p:cNvPr>
          <p:cNvSpPr>
            <a:spLocks noChangeArrowheads="1"/>
          </p:cNvSpPr>
          <p:nvPr/>
        </p:nvSpPr>
        <p:spPr bwMode="auto">
          <a:xfrm>
            <a:off x="387032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88457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1371599" y="294538"/>
            <a:ext cx="9895951" cy="1033669"/>
          </a:xfrm>
        </p:spPr>
        <p:txBody>
          <a:bodyPr vert="horz" lIns="91440" tIns="45720" rIns="91440" bIns="45720" rtlCol="0">
            <a:normAutofit/>
          </a:bodyPr>
          <a:lstStyle/>
          <a:p>
            <a:r>
              <a:rPr lang="en-US" sz="4000" dirty="0">
                <a:solidFill>
                  <a:srgbClr val="FFFFFF"/>
                </a:solidFill>
              </a:rPr>
              <a:t>Child Impairment Codes</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59350" y="2062336"/>
            <a:ext cx="11231306" cy="4501126"/>
          </a:xfrm>
        </p:spPr>
        <p:txBody>
          <a:bodyPr vert="horz" lIns="91440" tIns="45720" rIns="91440" bIns="45720" rtlCol="0" anchor="ctr">
            <a:noAutofit/>
          </a:bodyPr>
          <a:lstStyle/>
          <a:p>
            <a:pPr marL="0" indent="0">
              <a:spcBef>
                <a:spcPts val="0"/>
              </a:spcBef>
              <a:spcAft>
                <a:spcPts val="600"/>
              </a:spcAft>
              <a:buNone/>
            </a:pPr>
            <a:endParaRPr lang="en-US" sz="1800" dirty="0">
              <a:effectLst/>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graphicFrame>
        <p:nvGraphicFramePr>
          <p:cNvPr id="4" name="Table 3">
            <a:extLst>
              <a:ext uri="{FF2B5EF4-FFF2-40B4-BE49-F238E27FC236}">
                <a16:creationId xmlns:a16="http://schemas.microsoft.com/office/drawing/2014/main" id="{7D2AA2B4-BC04-42E6-B3AA-0B6A3BED2E33}"/>
              </a:ext>
            </a:extLst>
          </p:cNvPr>
          <p:cNvGraphicFramePr>
            <a:graphicFrameLocks noGrp="1"/>
          </p:cNvGraphicFramePr>
          <p:nvPr/>
        </p:nvGraphicFramePr>
        <p:xfrm>
          <a:off x="795129" y="1448371"/>
          <a:ext cx="10601738" cy="5379720"/>
        </p:xfrm>
        <a:graphic>
          <a:graphicData uri="http://schemas.openxmlformats.org/drawingml/2006/table">
            <a:tbl>
              <a:tblPr/>
              <a:tblGrid>
                <a:gridCol w="3604590">
                  <a:extLst>
                    <a:ext uri="{9D8B030D-6E8A-4147-A177-3AD203B41FA5}">
                      <a16:colId xmlns:a16="http://schemas.microsoft.com/office/drawing/2014/main" val="3407457083"/>
                    </a:ext>
                  </a:extLst>
                </a:gridCol>
                <a:gridCol w="3498574">
                  <a:extLst>
                    <a:ext uri="{9D8B030D-6E8A-4147-A177-3AD203B41FA5}">
                      <a16:colId xmlns:a16="http://schemas.microsoft.com/office/drawing/2014/main" val="2260394576"/>
                    </a:ext>
                  </a:extLst>
                </a:gridCol>
                <a:gridCol w="3498574">
                  <a:extLst>
                    <a:ext uri="{9D8B030D-6E8A-4147-A177-3AD203B41FA5}">
                      <a16:colId xmlns:a16="http://schemas.microsoft.com/office/drawing/2014/main" val="3131008593"/>
                    </a:ext>
                  </a:extLst>
                </a:gridCol>
              </a:tblGrid>
              <a:tr h="864449">
                <a:tc>
                  <a:txBody>
                    <a:bodyPr/>
                    <a:lstStyle/>
                    <a:p>
                      <a:pPr algn="ctr"/>
                      <a:r>
                        <a:rPr lang="en-US" sz="1200" b="1" u="none" strike="noStrike">
                          <a:solidFill>
                            <a:srgbClr val="1155CC"/>
                          </a:solidFill>
                          <a:effectLst/>
                          <a:hlinkClick r:id="rId2"/>
                        </a:rPr>
                        <a:t>100.00 </a:t>
                      </a:r>
                      <a:br>
                        <a:rPr lang="en-US" sz="1200" b="1" u="none" strike="noStrike">
                          <a:solidFill>
                            <a:srgbClr val="1155CC"/>
                          </a:solidFill>
                          <a:effectLst/>
                          <a:hlinkClick r:id="rId2"/>
                        </a:rPr>
                      </a:br>
                      <a:r>
                        <a:rPr lang="en-US" sz="1200" b="1" u="none" strike="noStrike">
                          <a:solidFill>
                            <a:srgbClr val="1155CC"/>
                          </a:solidFill>
                          <a:effectLst/>
                          <a:hlinkClick r:id="rId2"/>
                        </a:rPr>
                        <a:t>Low Birth Weight and Failure to Thrive</a:t>
                      </a:r>
                      <a:endParaRPr lang="en-US" sz="1200">
                        <a:effectLst/>
                      </a:endParaRPr>
                    </a:p>
                  </a:txBody>
                  <a:tcPr marL="190500" marR="190500" marT="190500" marB="190500">
                    <a:lnL>
                      <a:noFill/>
                    </a:lnL>
                    <a:lnR>
                      <a:noFill/>
                    </a:lnR>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a:solidFill>
                            <a:srgbClr val="1155CC"/>
                          </a:solidFill>
                          <a:effectLst/>
                          <a:hlinkClick r:id="rId3"/>
                        </a:rPr>
                        <a:t>101.00</a:t>
                      </a:r>
                      <a:br>
                        <a:rPr lang="en-US" sz="1200" b="1" u="none" strike="noStrike">
                          <a:solidFill>
                            <a:srgbClr val="1155CC"/>
                          </a:solidFill>
                          <a:effectLst/>
                          <a:hlinkClick r:id="rId3"/>
                        </a:rPr>
                      </a:br>
                      <a:r>
                        <a:rPr lang="en-US" sz="1200" b="1" u="none" strike="noStrike">
                          <a:solidFill>
                            <a:srgbClr val="1155CC"/>
                          </a:solidFill>
                          <a:effectLst/>
                          <a:hlinkClick r:id="rId3"/>
                        </a:rPr>
                        <a:t>Musculoskeletal Disorders</a:t>
                      </a:r>
                      <a:endParaRPr lang="en-US" sz="1200">
                        <a:effectLst/>
                      </a:endParaRPr>
                    </a:p>
                  </a:txBody>
                  <a:tcPr marL="190500" marR="190500" marT="190500" marB="190500" anchor="ctr">
                    <a:lnL>
                      <a:noFill/>
                    </a:lnL>
                    <a:lnR>
                      <a:noFill/>
                    </a:lnR>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a:solidFill>
                            <a:srgbClr val="1155CC"/>
                          </a:solidFill>
                          <a:effectLst/>
                          <a:hlinkClick r:id="rId4"/>
                        </a:rPr>
                        <a:t>102.00 </a:t>
                      </a:r>
                      <a:br>
                        <a:rPr lang="en-US" sz="1200" b="1" u="none" strike="noStrike">
                          <a:solidFill>
                            <a:srgbClr val="1155CC"/>
                          </a:solidFill>
                          <a:effectLst/>
                          <a:hlinkClick r:id="rId4"/>
                        </a:rPr>
                      </a:br>
                      <a:r>
                        <a:rPr lang="en-US" sz="1200" b="1" u="none" strike="noStrike">
                          <a:solidFill>
                            <a:srgbClr val="1155CC"/>
                          </a:solidFill>
                          <a:effectLst/>
                          <a:hlinkClick r:id="rId4"/>
                        </a:rPr>
                        <a:t>Special Senses and Speech</a:t>
                      </a:r>
                      <a:br>
                        <a:rPr lang="en-US" sz="1200">
                          <a:effectLst/>
                        </a:rPr>
                      </a:br>
                      <a:endParaRPr lang="en-US" sz="1200">
                        <a:effectLst/>
                      </a:endParaRPr>
                    </a:p>
                  </a:txBody>
                  <a:tcPr marL="190500" marR="190500" marT="190500" marB="190500">
                    <a:lnL>
                      <a:noFill/>
                    </a:lnL>
                    <a:lnR>
                      <a:noFill/>
                    </a:lnR>
                    <a:lnB w="9525" cap="flat" cmpd="sng" algn="ctr">
                      <a:solidFill>
                        <a:srgbClr val="D7E1E6"/>
                      </a:solidFill>
                      <a:prstDash val="solid"/>
                      <a:round/>
                      <a:headEnd type="none" w="med" len="med"/>
                      <a:tailEnd type="none" w="med" len="med"/>
                    </a:lnB>
                    <a:solidFill>
                      <a:srgbClr val="FFFFFF"/>
                    </a:solidFill>
                  </a:tcPr>
                </a:tc>
                <a:extLst>
                  <a:ext uri="{0D108BD9-81ED-4DB2-BD59-A6C34878D82A}">
                    <a16:rowId xmlns:a16="http://schemas.microsoft.com/office/drawing/2014/main" val="1635740981"/>
                  </a:ext>
                </a:extLst>
              </a:tr>
              <a:tr h="1034504">
                <a:tc>
                  <a:txBody>
                    <a:bodyPr/>
                    <a:lstStyle/>
                    <a:p>
                      <a:pPr algn="ctr"/>
                      <a:r>
                        <a:rPr lang="en-US" sz="1200" b="1" u="none" strike="noStrike">
                          <a:solidFill>
                            <a:srgbClr val="1155CC"/>
                          </a:solidFill>
                          <a:effectLst/>
                          <a:hlinkClick r:id="rId5"/>
                        </a:rPr>
                        <a:t>103.00</a:t>
                      </a:r>
                      <a:br>
                        <a:rPr lang="en-US" sz="1200" b="1" u="none" strike="noStrike">
                          <a:solidFill>
                            <a:srgbClr val="1155CC"/>
                          </a:solidFill>
                          <a:effectLst/>
                          <a:hlinkClick r:id="rId5"/>
                        </a:rPr>
                      </a:br>
                      <a:r>
                        <a:rPr lang="en-US" sz="1200" b="1" u="none" strike="noStrike">
                          <a:solidFill>
                            <a:srgbClr val="1155CC"/>
                          </a:solidFill>
                          <a:effectLst/>
                          <a:hlinkClick r:id="rId5"/>
                        </a:rPr>
                        <a:t>Respiratory Disorders</a:t>
                      </a:r>
                      <a:endParaRPr lang="en-US" sz="1200">
                        <a:effectLst/>
                      </a:endParaRPr>
                    </a:p>
                  </a:txBody>
                  <a:tcPr marL="190500" marR="190500" marT="190500" marB="190500">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a:solidFill>
                            <a:srgbClr val="1155CC"/>
                          </a:solidFill>
                          <a:effectLst/>
                          <a:hlinkClick r:id="rId6"/>
                        </a:rPr>
                        <a:t>104.00</a:t>
                      </a:r>
                      <a:br>
                        <a:rPr lang="en-US" sz="1200" b="1" u="none" strike="noStrike">
                          <a:solidFill>
                            <a:srgbClr val="1155CC"/>
                          </a:solidFill>
                          <a:effectLst/>
                          <a:hlinkClick r:id="rId6"/>
                        </a:rPr>
                      </a:br>
                      <a:r>
                        <a:rPr lang="en-US" sz="1200" b="1" u="none" strike="noStrike">
                          <a:solidFill>
                            <a:srgbClr val="1155CC"/>
                          </a:solidFill>
                          <a:effectLst/>
                          <a:hlinkClick r:id="rId6"/>
                        </a:rPr>
                        <a:t>Cardiovascular System</a:t>
                      </a:r>
                      <a:endParaRPr lang="en-US" sz="1200">
                        <a:effectLst/>
                      </a:endParaRPr>
                    </a:p>
                  </a:txBody>
                  <a:tcPr marL="190500" marR="190500" marT="190500" marB="190500">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a:solidFill>
                            <a:srgbClr val="1155CC"/>
                          </a:solidFill>
                          <a:effectLst/>
                          <a:hlinkClick r:id="rId7"/>
                        </a:rPr>
                        <a:t>105.00</a:t>
                      </a:r>
                      <a:br>
                        <a:rPr lang="en-US" sz="1200" b="1" u="none" strike="noStrike">
                          <a:solidFill>
                            <a:srgbClr val="1155CC"/>
                          </a:solidFill>
                          <a:effectLst/>
                          <a:hlinkClick r:id="rId7"/>
                        </a:rPr>
                      </a:br>
                      <a:r>
                        <a:rPr lang="en-US" sz="1200" b="1" u="none" strike="noStrike">
                          <a:solidFill>
                            <a:srgbClr val="1155CC"/>
                          </a:solidFill>
                          <a:effectLst/>
                          <a:hlinkClick r:id="rId7"/>
                        </a:rPr>
                        <a:t>Digestive System</a:t>
                      </a:r>
                      <a:br>
                        <a:rPr lang="en-US" sz="1200">
                          <a:effectLst/>
                        </a:rPr>
                      </a:br>
                      <a:br>
                        <a:rPr lang="en-US" sz="1200">
                          <a:effectLst/>
                        </a:rPr>
                      </a:br>
                      <a:endParaRPr lang="en-US" sz="1200">
                        <a:effectLst/>
                      </a:endParaRPr>
                    </a:p>
                  </a:txBody>
                  <a:tcPr marL="190500" marR="190500" marT="190500" marB="190500">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extLst>
                  <a:ext uri="{0D108BD9-81ED-4DB2-BD59-A6C34878D82A}">
                    <a16:rowId xmlns:a16="http://schemas.microsoft.com/office/drawing/2014/main" val="98734858"/>
                  </a:ext>
                </a:extLst>
              </a:tr>
              <a:tr h="864449">
                <a:tc>
                  <a:txBody>
                    <a:bodyPr/>
                    <a:lstStyle/>
                    <a:p>
                      <a:pPr algn="ctr"/>
                      <a:r>
                        <a:rPr lang="en-US" sz="1200" b="1" u="none" strike="noStrike">
                          <a:solidFill>
                            <a:srgbClr val="1155CC"/>
                          </a:solidFill>
                          <a:effectLst/>
                          <a:hlinkClick r:id="rId8"/>
                        </a:rPr>
                        <a:t>106.00 </a:t>
                      </a:r>
                      <a:br>
                        <a:rPr lang="en-US" sz="1200" b="1" u="none" strike="noStrike">
                          <a:solidFill>
                            <a:srgbClr val="1155CC"/>
                          </a:solidFill>
                          <a:effectLst/>
                          <a:hlinkClick r:id="rId8"/>
                        </a:rPr>
                      </a:br>
                      <a:r>
                        <a:rPr lang="en-US" sz="1200" b="1" u="none" strike="noStrike">
                          <a:solidFill>
                            <a:srgbClr val="1155CC"/>
                          </a:solidFill>
                          <a:effectLst/>
                          <a:hlinkClick r:id="rId8"/>
                        </a:rPr>
                        <a:t>Genitourinary Disorders</a:t>
                      </a:r>
                      <a:endParaRPr lang="en-US" sz="1200">
                        <a:effectLst/>
                      </a:endParaRPr>
                    </a:p>
                  </a:txBody>
                  <a:tcPr marL="190500" marR="190500" marT="190500" marB="190500">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a:solidFill>
                            <a:srgbClr val="1155CC"/>
                          </a:solidFill>
                          <a:effectLst/>
                          <a:hlinkClick r:id="rId9"/>
                        </a:rPr>
                        <a:t>107.00 </a:t>
                      </a:r>
                      <a:br>
                        <a:rPr lang="en-US" sz="1200" b="1" u="none" strike="noStrike">
                          <a:solidFill>
                            <a:srgbClr val="1155CC"/>
                          </a:solidFill>
                          <a:effectLst/>
                          <a:hlinkClick r:id="rId9"/>
                        </a:rPr>
                      </a:br>
                      <a:r>
                        <a:rPr lang="en-US" sz="1200" b="1" u="none" strike="noStrike">
                          <a:solidFill>
                            <a:srgbClr val="1155CC"/>
                          </a:solidFill>
                          <a:effectLst/>
                          <a:hlinkClick r:id="rId9"/>
                        </a:rPr>
                        <a:t>Hematological Disorders</a:t>
                      </a:r>
                      <a:br>
                        <a:rPr lang="en-US" sz="1200" b="1" u="none" strike="noStrike">
                          <a:solidFill>
                            <a:srgbClr val="1155CC"/>
                          </a:solidFill>
                          <a:effectLst/>
                          <a:hlinkClick r:id="rId9"/>
                        </a:rPr>
                      </a:br>
                      <a:endParaRPr lang="en-US" sz="1200">
                        <a:effectLst/>
                      </a:endParaRPr>
                    </a:p>
                  </a:txBody>
                  <a:tcPr marL="190500" marR="190500" marT="190500" marB="190500" anchor="ctr">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a:effectLst/>
                        </a:rPr>
                        <a:t> </a:t>
                      </a:r>
                      <a:r>
                        <a:rPr lang="en-US" sz="1200" b="1" u="none" strike="noStrike">
                          <a:solidFill>
                            <a:srgbClr val="1155CC"/>
                          </a:solidFill>
                          <a:effectLst/>
                          <a:hlinkClick r:id="rId10"/>
                        </a:rPr>
                        <a:t>108.00 </a:t>
                      </a:r>
                      <a:br>
                        <a:rPr lang="en-US" sz="1200" b="1" u="none" strike="noStrike">
                          <a:solidFill>
                            <a:srgbClr val="1155CC"/>
                          </a:solidFill>
                          <a:effectLst/>
                          <a:hlinkClick r:id="rId10"/>
                        </a:rPr>
                      </a:br>
                      <a:r>
                        <a:rPr lang="en-US" sz="1200" b="1" u="none" strike="noStrike">
                          <a:solidFill>
                            <a:srgbClr val="1155CC"/>
                          </a:solidFill>
                          <a:effectLst/>
                          <a:hlinkClick r:id="rId10"/>
                        </a:rPr>
                        <a:t>Skin Disorders</a:t>
                      </a:r>
                      <a:endParaRPr lang="en-US" sz="1200">
                        <a:effectLst/>
                      </a:endParaRPr>
                    </a:p>
                  </a:txBody>
                  <a:tcPr marL="190500" marR="190500" marT="190500" marB="190500">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extLst>
                  <a:ext uri="{0D108BD9-81ED-4DB2-BD59-A6C34878D82A}">
                    <a16:rowId xmlns:a16="http://schemas.microsoft.com/office/drawing/2014/main" val="3580470696"/>
                  </a:ext>
                </a:extLst>
              </a:tr>
              <a:tr h="1374615">
                <a:tc>
                  <a:txBody>
                    <a:bodyPr/>
                    <a:lstStyle/>
                    <a:p>
                      <a:pPr algn="ctr"/>
                      <a:br>
                        <a:rPr lang="en-US" sz="1200" b="1" u="none" strike="noStrike">
                          <a:solidFill>
                            <a:srgbClr val="1155CC"/>
                          </a:solidFill>
                          <a:effectLst/>
                          <a:hlinkClick r:id="rId11"/>
                        </a:rPr>
                      </a:br>
                      <a:r>
                        <a:rPr lang="en-US" sz="1200" b="1" u="none" strike="noStrike">
                          <a:solidFill>
                            <a:srgbClr val="1155CC"/>
                          </a:solidFill>
                          <a:effectLst/>
                          <a:hlinkClick r:id="rId11"/>
                        </a:rPr>
                        <a:t>109.00 </a:t>
                      </a:r>
                      <a:br>
                        <a:rPr lang="en-US" sz="1200" b="1" u="none" strike="noStrike">
                          <a:solidFill>
                            <a:srgbClr val="1155CC"/>
                          </a:solidFill>
                          <a:effectLst/>
                          <a:hlinkClick r:id="rId11"/>
                        </a:rPr>
                      </a:br>
                      <a:r>
                        <a:rPr lang="en-US" sz="1200" b="1" u="none" strike="noStrike">
                          <a:solidFill>
                            <a:srgbClr val="1155CC"/>
                          </a:solidFill>
                          <a:effectLst/>
                          <a:hlinkClick r:id="rId11"/>
                        </a:rPr>
                        <a:t>Endocrine Disorders</a:t>
                      </a:r>
                      <a:br>
                        <a:rPr lang="en-US" sz="1200">
                          <a:effectLst/>
                        </a:rPr>
                      </a:br>
                      <a:endParaRPr lang="en-US" sz="1200">
                        <a:effectLst/>
                      </a:endParaRPr>
                    </a:p>
                  </a:txBody>
                  <a:tcPr marL="190500" marR="190500" marT="190500" marB="190500">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br>
                        <a:rPr lang="en-US" sz="1200" b="1">
                          <a:effectLst/>
                        </a:rPr>
                      </a:br>
                      <a:r>
                        <a:rPr lang="en-US" sz="1200" b="1" u="none" strike="noStrike">
                          <a:solidFill>
                            <a:srgbClr val="1155CC"/>
                          </a:solidFill>
                          <a:effectLst/>
                          <a:hlinkClick r:id="rId12"/>
                        </a:rPr>
                        <a:t>110.00 </a:t>
                      </a:r>
                      <a:br>
                        <a:rPr lang="en-US" sz="1200" b="1" u="none" strike="noStrike">
                          <a:solidFill>
                            <a:srgbClr val="1155CC"/>
                          </a:solidFill>
                          <a:effectLst/>
                          <a:hlinkClick r:id="rId12"/>
                        </a:rPr>
                      </a:br>
                      <a:r>
                        <a:rPr lang="en-US" sz="1200" b="1" u="none" strike="noStrike">
                          <a:solidFill>
                            <a:srgbClr val="1155CC"/>
                          </a:solidFill>
                          <a:effectLst/>
                          <a:hlinkClick r:id="rId12"/>
                        </a:rPr>
                        <a:t>Congenital Disorders that Affect Multiple Body Systems</a:t>
                      </a:r>
                      <a:br>
                        <a:rPr lang="en-US" sz="1200">
                          <a:effectLst/>
                        </a:rPr>
                      </a:br>
                      <a:br>
                        <a:rPr lang="en-US" sz="1200">
                          <a:effectLst/>
                        </a:rPr>
                      </a:br>
                      <a:endParaRPr lang="en-US" sz="1200">
                        <a:effectLst/>
                      </a:endParaRPr>
                    </a:p>
                  </a:txBody>
                  <a:tcPr marL="190500" marR="190500" marT="190500" marB="190500">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a:effectLst/>
                        </a:rPr>
                        <a:t>  </a:t>
                      </a:r>
                      <a:r>
                        <a:rPr lang="en-US" sz="1200" b="1" u="none" strike="noStrike">
                          <a:solidFill>
                            <a:srgbClr val="1155CC"/>
                          </a:solidFill>
                          <a:effectLst/>
                          <a:hlinkClick r:id="rId13"/>
                        </a:rPr>
                        <a:t>111.00 </a:t>
                      </a:r>
                      <a:br>
                        <a:rPr lang="en-US" sz="1200" b="1" u="none" strike="noStrike">
                          <a:solidFill>
                            <a:srgbClr val="1155CC"/>
                          </a:solidFill>
                          <a:effectLst/>
                          <a:hlinkClick r:id="rId13"/>
                        </a:rPr>
                      </a:br>
                      <a:r>
                        <a:rPr lang="en-US" sz="1200" b="1" u="none" strike="noStrike">
                          <a:solidFill>
                            <a:srgbClr val="1155CC"/>
                          </a:solidFill>
                          <a:effectLst/>
                          <a:hlinkClick r:id="rId13"/>
                        </a:rPr>
                        <a:t>Neurological Disorders</a:t>
                      </a:r>
                      <a:br>
                        <a:rPr lang="en-US" sz="1200" b="1">
                          <a:effectLst/>
                        </a:rPr>
                      </a:br>
                      <a:endParaRPr lang="en-US" sz="1200">
                        <a:effectLst/>
                      </a:endParaRPr>
                    </a:p>
                  </a:txBody>
                  <a:tcPr marL="190500" marR="190500" marT="190500" marB="190500">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extLst>
                  <a:ext uri="{0D108BD9-81ED-4DB2-BD59-A6C34878D82A}">
                    <a16:rowId xmlns:a16="http://schemas.microsoft.com/office/drawing/2014/main" val="2773388522"/>
                  </a:ext>
                </a:extLst>
              </a:tr>
              <a:tr h="864449">
                <a:tc>
                  <a:txBody>
                    <a:bodyPr/>
                    <a:lstStyle/>
                    <a:p>
                      <a:pPr algn="ctr"/>
                      <a:r>
                        <a:rPr lang="en-US" sz="1200">
                          <a:effectLst/>
                        </a:rPr>
                        <a:t> </a:t>
                      </a:r>
                      <a:r>
                        <a:rPr lang="en-US" sz="1200" b="1" u="none" strike="noStrike">
                          <a:solidFill>
                            <a:srgbClr val="1155CC"/>
                          </a:solidFill>
                          <a:effectLst/>
                          <a:hlinkClick r:id="rId14"/>
                        </a:rPr>
                        <a:t>112.00 </a:t>
                      </a:r>
                      <a:br>
                        <a:rPr lang="en-US" sz="1200" b="1" u="none" strike="noStrike">
                          <a:solidFill>
                            <a:srgbClr val="1155CC"/>
                          </a:solidFill>
                          <a:effectLst/>
                          <a:hlinkClick r:id="rId14"/>
                        </a:rPr>
                      </a:br>
                      <a:r>
                        <a:rPr lang="en-US" sz="1200" b="1" u="none" strike="noStrike">
                          <a:solidFill>
                            <a:srgbClr val="1155CC"/>
                          </a:solidFill>
                          <a:effectLst/>
                          <a:hlinkClick r:id="rId14"/>
                        </a:rPr>
                        <a:t>Mental Disorders</a:t>
                      </a:r>
                      <a:endParaRPr lang="en-US" sz="1200">
                        <a:effectLst/>
                      </a:endParaRPr>
                    </a:p>
                  </a:txBody>
                  <a:tcPr marL="190500" marR="190500" marT="190500" marB="190500">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a:solidFill>
                            <a:srgbClr val="1155CC"/>
                          </a:solidFill>
                          <a:effectLst/>
                          <a:hlinkClick r:id="rId15"/>
                        </a:rPr>
                        <a:t>113.00 </a:t>
                      </a:r>
                      <a:br>
                        <a:rPr lang="en-US" sz="1200" b="1" u="none" strike="noStrike">
                          <a:solidFill>
                            <a:srgbClr val="1155CC"/>
                          </a:solidFill>
                          <a:effectLst/>
                          <a:hlinkClick r:id="rId15"/>
                        </a:rPr>
                      </a:br>
                      <a:r>
                        <a:rPr lang="en-US" sz="1200" b="1" u="none" strike="noStrike">
                          <a:solidFill>
                            <a:srgbClr val="1155CC"/>
                          </a:solidFill>
                          <a:effectLst/>
                          <a:hlinkClick r:id="rId15"/>
                        </a:rPr>
                        <a:t>Cancer (Malignant Neoplastic Diseases)</a:t>
                      </a:r>
                      <a:br>
                        <a:rPr lang="en-US" sz="1200" b="1">
                          <a:effectLst/>
                        </a:rPr>
                      </a:br>
                      <a:endParaRPr lang="en-US" sz="1200">
                        <a:effectLst/>
                      </a:endParaRPr>
                    </a:p>
                  </a:txBody>
                  <a:tcPr marL="190500" marR="190500" marT="190500" marB="190500">
                    <a:lnL>
                      <a:noFill/>
                    </a:lnL>
                    <a:lnR>
                      <a:noFill/>
                    </a:lnR>
                    <a:lnT w="9525" cap="flat" cmpd="sng" algn="ctr">
                      <a:solidFill>
                        <a:srgbClr val="D7E1E6"/>
                      </a:solidFill>
                      <a:prstDash val="solid"/>
                      <a:round/>
                      <a:headEnd type="none" w="med" len="med"/>
                      <a:tailEnd type="none" w="med" len="med"/>
                    </a:lnT>
                    <a:lnB w="9525" cap="flat" cmpd="sng" algn="ctr">
                      <a:solidFill>
                        <a:srgbClr val="D7E1E6"/>
                      </a:solidFill>
                      <a:prstDash val="solid"/>
                      <a:round/>
                      <a:headEnd type="none" w="med" len="med"/>
                      <a:tailEnd type="none" w="med" len="med"/>
                    </a:lnB>
                    <a:solidFill>
                      <a:srgbClr val="FFFFFF"/>
                    </a:solidFill>
                  </a:tcPr>
                </a:tc>
                <a:tc>
                  <a:txBody>
                    <a:bodyPr/>
                    <a:lstStyle/>
                    <a:p>
                      <a:pPr algn="ctr"/>
                      <a:r>
                        <a:rPr lang="en-US" sz="1200" b="1" u="none" strike="noStrike" dirty="0">
                          <a:solidFill>
                            <a:srgbClr val="1155CC"/>
                          </a:solidFill>
                          <a:effectLst/>
                          <a:hlinkClick r:id="rId16"/>
                        </a:rPr>
                        <a:t>114.00</a:t>
                      </a:r>
                      <a:br>
                        <a:rPr lang="en-US" sz="1200" b="1" u="none" strike="noStrike" dirty="0">
                          <a:solidFill>
                            <a:srgbClr val="1155CC"/>
                          </a:solidFill>
                          <a:effectLst/>
                          <a:hlinkClick r:id="rId16"/>
                        </a:rPr>
                      </a:br>
                      <a:r>
                        <a:rPr lang="en-US" sz="1200" b="1" u="none" strike="noStrike" dirty="0">
                          <a:solidFill>
                            <a:srgbClr val="1155CC"/>
                          </a:solidFill>
                          <a:effectLst/>
                          <a:hlinkClick r:id="rId16"/>
                        </a:rPr>
                        <a:t>Immune System Disorders</a:t>
                      </a:r>
                      <a:endParaRPr lang="en-US" sz="1200" dirty="0">
                        <a:effectLst/>
                      </a:endParaRPr>
                    </a:p>
                  </a:txBody>
                  <a:tcPr marL="190500" marR="190500" marT="190500" marB="190500" anchor="ctr">
                    <a:lnL>
                      <a:noFill/>
                    </a:lnL>
                    <a:lnT w="9525" cap="flat" cmpd="sng" algn="ctr">
                      <a:solidFill>
                        <a:srgbClr val="D7E1E6"/>
                      </a:solidFill>
                      <a:prstDash val="solid"/>
                      <a:round/>
                      <a:headEnd type="none" w="med" len="med"/>
                      <a:tailEnd type="none" w="med" len="med"/>
                    </a:lnT>
                  </a:tcPr>
                </a:tc>
                <a:extLst>
                  <a:ext uri="{0D108BD9-81ED-4DB2-BD59-A6C34878D82A}">
                    <a16:rowId xmlns:a16="http://schemas.microsoft.com/office/drawing/2014/main" val="971743927"/>
                  </a:ext>
                </a:extLst>
              </a:tr>
            </a:tbl>
          </a:graphicData>
        </a:graphic>
      </p:graphicFrame>
      <p:sp>
        <p:nvSpPr>
          <p:cNvPr id="5" name="Rectangle 1">
            <a:extLst>
              <a:ext uri="{FF2B5EF4-FFF2-40B4-BE49-F238E27FC236}">
                <a16:creationId xmlns:a16="http://schemas.microsoft.com/office/drawing/2014/main" id="{039B99ED-88C5-4084-9241-58C059FBCA54}"/>
              </a:ext>
            </a:extLst>
          </p:cNvPr>
          <p:cNvSpPr>
            <a:spLocks noChangeArrowheads="1"/>
          </p:cNvSpPr>
          <p:nvPr/>
        </p:nvSpPr>
        <p:spPr bwMode="auto">
          <a:xfrm>
            <a:off x="387032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0017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673302" cy="85840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indent="0" algn="ctr">
              <a:lnSpc>
                <a:spcPct val="100000"/>
              </a:lnSpc>
              <a:spcBef>
                <a:spcPts val="0"/>
              </a:spcBef>
              <a:buNone/>
              <a:tabLst>
                <a:tab pos="1086485" algn="l"/>
              </a:tabLst>
            </a:pPr>
            <a:r>
              <a:rPr lang="en-US" sz="2400" dirty="0">
                <a:effectLst/>
                <a:ea typeface="Arial" panose="020B0604020202020204" pitchFamily="34" charset="0"/>
              </a:rPr>
              <a:t>Paragraph "A" Criteria</a:t>
            </a:r>
          </a:p>
          <a:p>
            <a:pPr marL="0" indent="0" algn="ctr">
              <a:lnSpc>
                <a:spcPct val="100000"/>
              </a:lnSpc>
              <a:spcBef>
                <a:spcPts val="0"/>
              </a:spcBef>
              <a:buNone/>
              <a:tabLst>
                <a:tab pos="1086485" algn="l"/>
              </a:tabLst>
            </a:pPr>
            <a:endParaRPr lang="en-US" sz="2400" dirty="0">
              <a:effectLst/>
              <a:ea typeface="Arial" panose="020B0604020202020204" pitchFamily="34" charset="0"/>
            </a:endParaRPr>
          </a:p>
          <a:p>
            <a:pPr marL="0" indent="0" algn="ctr">
              <a:lnSpc>
                <a:spcPct val="100000"/>
              </a:lnSpc>
              <a:spcBef>
                <a:spcPts val="0"/>
              </a:spcBef>
              <a:buNone/>
              <a:tabLst>
                <a:tab pos="1086485" algn="l"/>
              </a:tabLst>
            </a:pPr>
            <a:r>
              <a:rPr lang="en-US" sz="2400" u="sng" dirty="0">
                <a:ea typeface="Arial" panose="020B0604020202020204" pitchFamily="34" charset="0"/>
                <a:cs typeface="Arial" panose="020B0604020202020204" pitchFamily="34" charset="0"/>
              </a:rPr>
              <a:t>M</a:t>
            </a:r>
            <a:r>
              <a:rPr lang="en-US" sz="2400" u="sng" dirty="0">
                <a:effectLst/>
                <a:ea typeface="Arial" panose="020B0604020202020204" pitchFamily="34" charset="0"/>
                <a:cs typeface="Arial" panose="020B0604020202020204" pitchFamily="34" charset="0"/>
              </a:rPr>
              <a:t>edically </a:t>
            </a:r>
            <a:r>
              <a:rPr lang="en-US" sz="2400" u="sng" dirty="0">
                <a:ea typeface="Arial" panose="020B0604020202020204" pitchFamily="34" charset="0"/>
                <a:cs typeface="Arial" panose="020B0604020202020204" pitchFamily="34" charset="0"/>
              </a:rPr>
              <a:t>D</a:t>
            </a:r>
            <a:r>
              <a:rPr lang="en-US" sz="2400" u="sng" dirty="0">
                <a:effectLst/>
                <a:ea typeface="Arial" panose="020B0604020202020204" pitchFamily="34" charset="0"/>
                <a:cs typeface="Arial" panose="020B0604020202020204" pitchFamily="34" charset="0"/>
              </a:rPr>
              <a:t>eterminable </a:t>
            </a:r>
            <a:r>
              <a:rPr lang="en-US" sz="2400" u="sng" dirty="0">
                <a:ea typeface="Arial" panose="020B0604020202020204" pitchFamily="34" charset="0"/>
                <a:cs typeface="Arial" panose="020B0604020202020204" pitchFamily="34" charset="0"/>
              </a:rPr>
              <a:t>I</a:t>
            </a:r>
            <a:r>
              <a:rPr lang="en-US" sz="2400" u="sng" dirty="0">
                <a:effectLst/>
                <a:ea typeface="Arial" panose="020B0604020202020204" pitchFamily="34" charset="0"/>
                <a:cs typeface="Arial" panose="020B0604020202020204" pitchFamily="34" charset="0"/>
              </a:rPr>
              <a:t>mpairment</a:t>
            </a:r>
          </a:p>
          <a:p>
            <a:pPr marL="0" indent="0" algn="ctr">
              <a:lnSpc>
                <a:spcPct val="100000"/>
              </a:lnSpc>
              <a:spcBef>
                <a:spcPts val="0"/>
              </a:spcBef>
              <a:buNone/>
              <a:tabLst>
                <a:tab pos="1086485" algn="l"/>
              </a:tabLst>
            </a:pPr>
            <a:endParaRPr lang="en-US" sz="2400" dirty="0">
              <a:effectLst/>
              <a:ea typeface="Arial" panose="020B0604020202020204" pitchFamily="34" charset="0"/>
              <a:cs typeface="Arial" panose="020B0604020202020204" pitchFamily="34" charset="0"/>
            </a:endParaRPr>
          </a:p>
          <a:p>
            <a:pPr marL="0" indent="0" algn="ctr">
              <a:lnSpc>
                <a:spcPct val="100000"/>
              </a:lnSpc>
              <a:spcBef>
                <a:spcPts val="0"/>
              </a:spcBef>
              <a:buNone/>
              <a:tabLst>
                <a:tab pos="1086485" algn="l"/>
              </a:tabLst>
            </a:pPr>
            <a:r>
              <a:rPr lang="en-US" sz="2400" dirty="0">
                <a:effectLst/>
                <a:ea typeface="Arial" panose="020B0604020202020204" pitchFamily="34" charset="0"/>
              </a:rPr>
              <a:t>Objective medical evidence by an acceptable medical source to determine the medically determinable impairment.</a:t>
            </a:r>
          </a:p>
          <a:p>
            <a:pPr marL="0" indent="0" algn="ctr">
              <a:lnSpc>
                <a:spcPct val="100000"/>
              </a:lnSpc>
              <a:spcBef>
                <a:spcPts val="0"/>
              </a:spcBef>
              <a:buNone/>
              <a:tabLst>
                <a:tab pos="1086485" algn="l"/>
              </a:tabLst>
            </a:pPr>
            <a:endParaRPr lang="en-US" sz="2400" dirty="0">
              <a:effectLst/>
              <a:ea typeface="Arial" panose="020B0604020202020204" pitchFamily="34" charset="0"/>
            </a:endParaRPr>
          </a:p>
          <a:p>
            <a:pPr marL="0" indent="0" algn="ctr">
              <a:lnSpc>
                <a:spcPct val="100000"/>
              </a:lnSpc>
              <a:spcBef>
                <a:spcPts val="0"/>
              </a:spcBef>
              <a:buNone/>
              <a:tabLst>
                <a:tab pos="1086485" algn="l"/>
              </a:tabLst>
            </a:pPr>
            <a:r>
              <a:rPr lang="en-US" sz="2400" dirty="0">
                <a:effectLst/>
                <a:ea typeface="Arial" panose="020B0604020202020204" pitchFamily="34" charset="0"/>
              </a:rPr>
              <a:t>Evidence from other sources can help to determine severity.</a:t>
            </a: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678807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6" y="294538"/>
            <a:ext cx="10787203"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0" lvl="0" indent="0" algn="ctr">
              <a:lnSpc>
                <a:spcPct val="100000"/>
              </a:lnSpc>
              <a:spcBef>
                <a:spcPts val="0"/>
              </a:spcBef>
              <a:buNone/>
              <a:tabLst>
                <a:tab pos="1096010" algn="l"/>
              </a:tabLst>
            </a:pPr>
            <a:endParaRPr lang="en-US" sz="1800" dirty="0">
              <a:effectLst/>
              <a:ea typeface="Arial" panose="020B0604020202020204" pitchFamily="34" charset="0"/>
            </a:endParaRPr>
          </a:p>
          <a:p>
            <a:pPr marL="0" marR="0" lvl="0" indent="0" algn="ctr">
              <a:lnSpc>
                <a:spcPct val="100000"/>
              </a:lnSpc>
              <a:spcBef>
                <a:spcPts val="0"/>
              </a:spcBef>
              <a:buNone/>
              <a:tabLst>
                <a:tab pos="1096010" algn="l"/>
              </a:tabLst>
            </a:pPr>
            <a:r>
              <a:rPr lang="en-US" sz="2400" dirty="0">
                <a:effectLst/>
                <a:ea typeface="Arial" panose="020B0604020202020204" pitchFamily="34" charset="0"/>
              </a:rPr>
              <a:t>Paragraph "B" Criteria</a:t>
            </a:r>
          </a:p>
          <a:p>
            <a:pPr marL="0" marR="0" lvl="0" indent="0" algn="ctr">
              <a:lnSpc>
                <a:spcPct val="100000"/>
              </a:lnSpc>
              <a:spcBef>
                <a:spcPts val="0"/>
              </a:spcBef>
              <a:buNone/>
              <a:tabLst>
                <a:tab pos="1096010" algn="l"/>
              </a:tabLst>
            </a:pPr>
            <a:endParaRPr lang="en-US" sz="2400" dirty="0">
              <a:effectLst/>
              <a:ea typeface="Arial" panose="020B0604020202020204" pitchFamily="34" charset="0"/>
            </a:endParaRPr>
          </a:p>
          <a:p>
            <a:pPr marL="0" marR="0" lvl="0" indent="0" algn="ctr">
              <a:lnSpc>
                <a:spcPct val="100000"/>
              </a:lnSpc>
              <a:spcBef>
                <a:spcPts val="0"/>
              </a:spcBef>
              <a:buNone/>
              <a:tabLst>
                <a:tab pos="1096010" algn="l"/>
              </a:tabLst>
            </a:pPr>
            <a:r>
              <a:rPr lang="en-US" sz="2400" u="sng" dirty="0">
                <a:effectLst/>
                <a:ea typeface="Arial" panose="020B0604020202020204" pitchFamily="34" charset="0"/>
              </a:rPr>
              <a:t>Functional Limitations</a:t>
            </a:r>
          </a:p>
          <a:p>
            <a:pPr marL="0" marR="0" lvl="0" indent="0" algn="ctr">
              <a:lnSpc>
                <a:spcPct val="100000"/>
              </a:lnSpc>
              <a:spcBef>
                <a:spcPts val="0"/>
              </a:spcBef>
              <a:buNone/>
              <a:tabLst>
                <a:tab pos="1096010" algn="l"/>
              </a:tabLst>
            </a:pPr>
            <a:endParaRPr lang="en-US" sz="2400" dirty="0">
              <a:effectLst/>
              <a:ea typeface="Arial" panose="020B0604020202020204" pitchFamily="34" charset="0"/>
            </a:endParaRPr>
          </a:p>
          <a:p>
            <a:pPr marL="0" marR="0" lvl="0" indent="0" algn="ctr">
              <a:lnSpc>
                <a:spcPct val="100000"/>
              </a:lnSpc>
              <a:spcBef>
                <a:spcPts val="0"/>
              </a:spcBef>
              <a:buNone/>
              <a:tabLst>
                <a:tab pos="1096010" algn="l"/>
              </a:tabLst>
            </a:pPr>
            <a:r>
              <a:rPr lang="en-US" sz="2400" dirty="0">
                <a:effectLst/>
                <a:ea typeface="Arial" panose="020B0604020202020204" pitchFamily="34" charset="0"/>
              </a:rPr>
              <a:t>	Information from the individual, a third party, medical and other sources used to determine the overall severity of the individual's condition in their ability to:</a:t>
            </a:r>
          </a:p>
          <a:p>
            <a:pPr marL="0" marR="0" lvl="0" indent="0" algn="ctr">
              <a:lnSpc>
                <a:spcPct val="100000"/>
              </a:lnSpc>
              <a:spcBef>
                <a:spcPts val="0"/>
              </a:spcBef>
              <a:buNone/>
              <a:tabLst>
                <a:tab pos="1096010" algn="l"/>
              </a:tabLst>
            </a:pPr>
            <a:endParaRPr lang="en-US" sz="2400" dirty="0">
              <a:effectLst/>
              <a:ea typeface="Arial" panose="020B0604020202020204" pitchFamily="34" charset="0"/>
            </a:endParaRPr>
          </a:p>
          <a:p>
            <a:pPr marL="0" marR="0" lvl="0" indent="0" algn="ctr">
              <a:lnSpc>
                <a:spcPct val="100000"/>
              </a:lnSpc>
              <a:spcBef>
                <a:spcPts val="0"/>
              </a:spcBef>
              <a:buNone/>
              <a:tabLst>
                <a:tab pos="1096010" algn="l"/>
              </a:tabLst>
            </a:pPr>
            <a:r>
              <a:rPr lang="en-US" sz="2400" dirty="0">
                <a:effectLst/>
                <a:ea typeface="Arial" panose="020B0604020202020204" pitchFamily="34" charset="0"/>
              </a:rPr>
              <a:t>Understand, remember, or apply information, </a:t>
            </a:r>
          </a:p>
          <a:p>
            <a:pPr marL="0" marR="0" lvl="0" indent="0" algn="ctr">
              <a:lnSpc>
                <a:spcPct val="100000"/>
              </a:lnSpc>
              <a:spcBef>
                <a:spcPts val="0"/>
              </a:spcBef>
              <a:buNone/>
              <a:tabLst>
                <a:tab pos="1096010" algn="l"/>
              </a:tabLst>
            </a:pPr>
            <a:r>
              <a:rPr lang="en-US" sz="2400" dirty="0">
                <a:effectLst/>
                <a:ea typeface="Arial" panose="020B0604020202020204" pitchFamily="34" charset="0"/>
              </a:rPr>
              <a:t>Interact with others,</a:t>
            </a:r>
          </a:p>
          <a:p>
            <a:pPr marL="0" marR="0" lvl="0" indent="0" algn="ctr">
              <a:lnSpc>
                <a:spcPct val="100000"/>
              </a:lnSpc>
              <a:spcBef>
                <a:spcPts val="0"/>
              </a:spcBef>
              <a:buNone/>
              <a:tabLst>
                <a:tab pos="1096010" algn="l"/>
              </a:tabLst>
            </a:pPr>
            <a:r>
              <a:rPr lang="en-US" sz="2400" dirty="0">
                <a:effectLst/>
                <a:ea typeface="Arial" panose="020B0604020202020204" pitchFamily="34" charset="0"/>
              </a:rPr>
              <a:t>Concentrate, persist, or maintain pace, or </a:t>
            </a:r>
          </a:p>
          <a:p>
            <a:pPr marL="0" marR="0" lvl="0" indent="0" algn="ctr">
              <a:lnSpc>
                <a:spcPct val="100000"/>
              </a:lnSpc>
              <a:spcBef>
                <a:spcPts val="0"/>
              </a:spcBef>
              <a:buNone/>
              <a:tabLst>
                <a:tab pos="1096010" algn="l"/>
              </a:tabLst>
            </a:pPr>
            <a:r>
              <a:rPr lang="en-US" sz="2400" dirty="0">
                <a:effectLst/>
                <a:ea typeface="Arial" panose="020B0604020202020204" pitchFamily="34" charset="0"/>
              </a:rPr>
              <a:t>Adapt or manage oneself</a:t>
            </a:r>
          </a:p>
          <a:p>
            <a:pPr marL="0" indent="0">
              <a:spcBef>
                <a:spcPts val="0"/>
              </a:spcBef>
              <a:spcAft>
                <a:spcPts val="600"/>
              </a:spcAft>
              <a:buNone/>
            </a:pPr>
            <a:endParaRPr lang="en-US" sz="1800" dirty="0">
              <a:effectLst/>
              <a:hlinkClick r:id="rId2"/>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4019489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10787203"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0" lvl="0" indent="0" algn="ctr">
              <a:lnSpc>
                <a:spcPct val="100000"/>
              </a:lnSpc>
              <a:spcBef>
                <a:spcPts val="0"/>
              </a:spcBef>
              <a:buNone/>
              <a:tabLst>
                <a:tab pos="1096010" algn="l"/>
              </a:tabLst>
            </a:pPr>
            <a:endParaRPr lang="en-US" sz="1800" dirty="0">
              <a:effectLst/>
              <a:ea typeface="Arial" panose="020B0604020202020204" pitchFamily="34" charset="0"/>
            </a:endParaRPr>
          </a:p>
          <a:p>
            <a:pPr marL="0" marR="0" lvl="0" indent="0" algn="ctr">
              <a:lnSpc>
                <a:spcPct val="100000"/>
              </a:lnSpc>
              <a:spcBef>
                <a:spcPts val="0"/>
              </a:spcBef>
              <a:buNone/>
              <a:tabLst>
                <a:tab pos="1096010" algn="l"/>
              </a:tabLst>
            </a:pPr>
            <a:r>
              <a:rPr lang="en-US" sz="2400" dirty="0">
                <a:effectLst/>
                <a:ea typeface="Arial" panose="020B0604020202020204" pitchFamily="34" charset="0"/>
              </a:rPr>
              <a:t>Paragraph "C" Criteria</a:t>
            </a:r>
          </a:p>
          <a:p>
            <a:pPr marL="0" marR="0" lvl="0" indent="0" algn="ctr">
              <a:lnSpc>
                <a:spcPct val="100000"/>
              </a:lnSpc>
              <a:spcBef>
                <a:spcPts val="0"/>
              </a:spcBef>
              <a:buNone/>
              <a:tabLst>
                <a:tab pos="1096010" algn="l"/>
              </a:tabLst>
            </a:pPr>
            <a:endParaRPr lang="en-US" sz="2400" dirty="0">
              <a:effectLst/>
              <a:ea typeface="Arial" panose="020B0604020202020204" pitchFamily="34" charset="0"/>
            </a:endParaRPr>
          </a:p>
          <a:p>
            <a:pPr marL="0" marR="0" lvl="0" indent="0" algn="ctr">
              <a:lnSpc>
                <a:spcPct val="100000"/>
              </a:lnSpc>
              <a:spcBef>
                <a:spcPts val="0"/>
              </a:spcBef>
              <a:buNone/>
              <a:tabLst>
                <a:tab pos="1096010" algn="l"/>
              </a:tabLst>
            </a:pPr>
            <a:r>
              <a:rPr lang="en-US" sz="2400" u="sng" dirty="0">
                <a:effectLst/>
                <a:ea typeface="Arial" panose="020B0604020202020204" pitchFamily="34" charset="0"/>
                <a:cs typeface="Arial" panose="020B0604020202020204" pitchFamily="34" charset="0"/>
              </a:rPr>
              <a:t>Serious &amp; Persistent Functional Limitations</a:t>
            </a:r>
          </a:p>
          <a:p>
            <a:pPr marL="0" marR="0" lvl="0" indent="0" algn="ctr">
              <a:lnSpc>
                <a:spcPct val="100000"/>
              </a:lnSpc>
              <a:spcBef>
                <a:spcPts val="0"/>
              </a:spcBef>
              <a:buNone/>
              <a:tabLst>
                <a:tab pos="1096010" algn="l"/>
              </a:tabLst>
            </a:pPr>
            <a:endParaRPr lang="en-US" sz="2400" dirty="0">
              <a:effectLst/>
              <a:ea typeface="Arial" panose="020B0604020202020204" pitchFamily="34" charset="0"/>
            </a:endParaRPr>
          </a:p>
          <a:p>
            <a:pPr marL="693420" marR="509905" indent="0" algn="ctr">
              <a:lnSpc>
                <a:spcPct val="90000"/>
              </a:lnSpc>
              <a:spcBef>
                <a:spcPts val="1155"/>
              </a:spcBef>
              <a:spcAft>
                <a:spcPts val="0"/>
              </a:spcAft>
              <a:buNone/>
            </a:pPr>
            <a:r>
              <a:rPr lang="en-US" sz="2400" dirty="0">
                <a:effectLst/>
                <a:ea typeface="Arial" panose="020B0604020202020204" pitchFamily="34" charset="0"/>
              </a:rPr>
              <a:t>The</a:t>
            </a:r>
            <a:r>
              <a:rPr lang="en-US" sz="2400" spc="65" dirty="0">
                <a:effectLst/>
                <a:ea typeface="Arial" panose="020B0604020202020204" pitchFamily="34" charset="0"/>
              </a:rPr>
              <a:t> </a:t>
            </a:r>
            <a:r>
              <a:rPr lang="en-US" sz="2400" spc="65" dirty="0">
                <a:ea typeface="Arial" panose="020B0604020202020204" pitchFamily="34" charset="0"/>
              </a:rPr>
              <a:t>P</a:t>
            </a:r>
            <a:r>
              <a:rPr lang="en-US" sz="2400" dirty="0">
                <a:effectLst/>
                <a:ea typeface="Arial" panose="020B0604020202020204" pitchFamily="34" charset="0"/>
              </a:rPr>
              <a:t>aragraph</a:t>
            </a:r>
            <a:r>
              <a:rPr lang="en-US" sz="2400" spc="265" dirty="0">
                <a:effectLst/>
                <a:ea typeface="Arial" panose="020B0604020202020204" pitchFamily="34" charset="0"/>
              </a:rPr>
              <a:t> </a:t>
            </a:r>
            <a:r>
              <a:rPr lang="en-US" sz="2400" dirty="0">
                <a:effectLst/>
                <a:ea typeface="Arial" panose="020B0604020202020204" pitchFamily="34" charset="0"/>
              </a:rPr>
              <a:t>"C"</a:t>
            </a:r>
            <a:r>
              <a:rPr lang="en-US" sz="2400" spc="45" dirty="0">
                <a:effectLst/>
                <a:ea typeface="Arial" panose="020B0604020202020204" pitchFamily="34" charset="0"/>
              </a:rPr>
              <a:t> </a:t>
            </a:r>
            <a:r>
              <a:rPr lang="en-US" sz="2400" dirty="0">
                <a:effectLst/>
                <a:ea typeface="Arial" panose="020B0604020202020204" pitchFamily="34" charset="0"/>
              </a:rPr>
              <a:t>criteria</a:t>
            </a:r>
            <a:r>
              <a:rPr lang="en-US" sz="2400" spc="185" dirty="0">
                <a:effectLst/>
                <a:ea typeface="Arial" panose="020B0604020202020204" pitchFamily="34" charset="0"/>
              </a:rPr>
              <a:t> </a:t>
            </a:r>
            <a:r>
              <a:rPr lang="en-US" sz="2400" dirty="0">
                <a:effectLst/>
                <a:ea typeface="Arial" panose="020B0604020202020204" pitchFamily="34" charset="0"/>
              </a:rPr>
              <a:t>is</a:t>
            </a:r>
            <a:r>
              <a:rPr lang="en-US" sz="2400" spc="-75" dirty="0">
                <a:effectLst/>
                <a:ea typeface="Arial" panose="020B0604020202020204" pitchFamily="34" charset="0"/>
              </a:rPr>
              <a:t> </a:t>
            </a:r>
            <a:r>
              <a:rPr lang="en-US" sz="2400" dirty="0">
                <a:effectLst/>
                <a:ea typeface="Arial" panose="020B0604020202020204" pitchFamily="34" charset="0"/>
              </a:rPr>
              <a:t>an</a:t>
            </a:r>
            <a:r>
              <a:rPr lang="en-US" sz="2400" spc="-35" dirty="0">
                <a:effectLst/>
                <a:ea typeface="Arial" panose="020B0604020202020204" pitchFamily="34" charset="0"/>
              </a:rPr>
              <a:t> </a:t>
            </a:r>
            <a:r>
              <a:rPr lang="en-US" sz="2400" dirty="0">
                <a:effectLst/>
                <a:ea typeface="Arial" panose="020B0604020202020204" pitchFamily="34" charset="0"/>
              </a:rPr>
              <a:t>alternative</a:t>
            </a:r>
            <a:r>
              <a:rPr lang="en-US" sz="2400" spc="110" dirty="0">
                <a:effectLst/>
                <a:ea typeface="Arial" panose="020B0604020202020204" pitchFamily="34" charset="0"/>
              </a:rPr>
              <a:t> </a:t>
            </a:r>
            <a:r>
              <a:rPr lang="en-US" sz="2400" dirty="0">
                <a:effectLst/>
                <a:ea typeface="Arial" panose="020B0604020202020204" pitchFamily="34" charset="0"/>
              </a:rPr>
              <a:t>to</a:t>
            </a:r>
            <a:r>
              <a:rPr lang="en-US" sz="2400" spc="-65" dirty="0">
                <a:effectLst/>
                <a:ea typeface="Arial" panose="020B0604020202020204" pitchFamily="34" charset="0"/>
              </a:rPr>
              <a:t> </a:t>
            </a:r>
            <a:r>
              <a:rPr lang="en-US" sz="2400" dirty="0">
                <a:effectLst/>
                <a:ea typeface="Arial" panose="020B0604020202020204" pitchFamily="34" charset="0"/>
              </a:rPr>
              <a:t>the</a:t>
            </a:r>
            <a:r>
              <a:rPr lang="en-US" sz="2400" spc="-775" dirty="0">
                <a:effectLst/>
                <a:ea typeface="Arial" panose="020B0604020202020204" pitchFamily="34" charset="0"/>
              </a:rPr>
              <a:t> </a:t>
            </a:r>
            <a:r>
              <a:rPr lang="en-US" sz="2400" dirty="0">
                <a:effectLst/>
                <a:ea typeface="Arial" panose="020B0604020202020204" pitchFamily="34" charset="0"/>
              </a:rPr>
              <a:t>"B"</a:t>
            </a:r>
            <a:r>
              <a:rPr lang="en-US" sz="2400" spc="145" dirty="0">
                <a:effectLst/>
                <a:ea typeface="Arial" panose="020B0604020202020204" pitchFamily="34" charset="0"/>
              </a:rPr>
              <a:t> </a:t>
            </a:r>
            <a:r>
              <a:rPr lang="en-US" sz="2400" dirty="0">
                <a:effectLst/>
                <a:ea typeface="Arial" panose="020B0604020202020204" pitchFamily="34" charset="0"/>
              </a:rPr>
              <a:t>criteria</a:t>
            </a:r>
            <a:r>
              <a:rPr lang="en-US" sz="2400" spc="150" dirty="0">
                <a:effectLst/>
                <a:ea typeface="Arial" panose="020B0604020202020204" pitchFamily="34" charset="0"/>
              </a:rPr>
              <a:t> </a:t>
            </a:r>
            <a:r>
              <a:rPr lang="en-US" sz="2400" dirty="0">
                <a:effectLst/>
                <a:ea typeface="Arial" panose="020B0604020202020204" pitchFamily="34" charset="0"/>
              </a:rPr>
              <a:t>that</a:t>
            </a:r>
            <a:r>
              <a:rPr lang="en-US" sz="2400" spc="130" dirty="0">
                <a:effectLst/>
                <a:ea typeface="Arial" panose="020B0604020202020204" pitchFamily="34" charset="0"/>
              </a:rPr>
              <a:t> </a:t>
            </a:r>
            <a:r>
              <a:rPr lang="en-US" sz="2400" dirty="0">
                <a:effectLst/>
                <a:ea typeface="Arial" panose="020B0604020202020204" pitchFamily="34" charset="0"/>
              </a:rPr>
              <a:t>are</a:t>
            </a:r>
            <a:r>
              <a:rPr lang="en-US" sz="2400" spc="-50" dirty="0">
                <a:effectLst/>
                <a:ea typeface="Arial" panose="020B0604020202020204" pitchFamily="34" charset="0"/>
              </a:rPr>
              <a:t> </a:t>
            </a:r>
            <a:r>
              <a:rPr lang="en-US" sz="2400" i="1" dirty="0">
                <a:effectLst/>
                <a:ea typeface="Arial" panose="020B0604020202020204" pitchFamily="34" charset="0"/>
              </a:rPr>
              <a:t>serious</a:t>
            </a:r>
            <a:r>
              <a:rPr lang="en-US" sz="2400" i="1" spc="245" dirty="0">
                <a:effectLst/>
                <a:ea typeface="Arial" panose="020B0604020202020204" pitchFamily="34" charset="0"/>
              </a:rPr>
              <a:t> </a:t>
            </a:r>
            <a:r>
              <a:rPr lang="en-US" sz="2400" i="1" dirty="0">
                <a:effectLst/>
                <a:ea typeface="Arial" panose="020B0604020202020204" pitchFamily="34" charset="0"/>
              </a:rPr>
              <a:t>and</a:t>
            </a:r>
            <a:r>
              <a:rPr lang="en-US" sz="2400" i="1" spc="290" dirty="0">
                <a:effectLst/>
                <a:ea typeface="Arial" panose="020B0604020202020204" pitchFamily="34" charset="0"/>
              </a:rPr>
              <a:t> </a:t>
            </a:r>
            <a:r>
              <a:rPr lang="en-US" sz="2400" i="1" dirty="0">
                <a:effectLst/>
                <a:ea typeface="Arial" panose="020B0604020202020204" pitchFamily="34" charset="0"/>
              </a:rPr>
              <a:t>persistent.</a:t>
            </a:r>
            <a:endParaRPr lang="en-US" sz="2400" dirty="0">
              <a:effectLst/>
              <a:ea typeface="Arial" panose="020B0604020202020204" pitchFamily="34" charset="0"/>
            </a:endParaRPr>
          </a:p>
          <a:p>
            <a:pPr marL="0" marR="756920" indent="0" algn="ctr">
              <a:lnSpc>
                <a:spcPct val="85000"/>
              </a:lnSpc>
              <a:spcBef>
                <a:spcPts val="1865"/>
              </a:spcBef>
              <a:spcAft>
                <a:spcPts val="0"/>
              </a:spcAft>
              <a:buNone/>
            </a:pPr>
            <a:r>
              <a:rPr lang="en-US" sz="2400" dirty="0">
                <a:effectLst/>
                <a:ea typeface="Arial" panose="020B0604020202020204" pitchFamily="34" charset="0"/>
                <a:cs typeface="Arial" panose="020B0604020202020204" pitchFamily="34" charset="0"/>
              </a:rPr>
              <a:t>At least 2-year history of relying on medical/mental health therapy/treatment, psychosocial  support(s), or high structured setting(s), to diminish symptoms and signs of mental disorder</a:t>
            </a:r>
            <a:r>
              <a:rPr lang="en-US" sz="2400" dirty="0">
                <a:ea typeface="Arial" panose="020B0604020202020204" pitchFamily="34" charset="0"/>
                <a:cs typeface="Arial" panose="020B0604020202020204" pitchFamily="34" charset="0"/>
              </a:rPr>
              <a:t>, or</a:t>
            </a:r>
            <a:endParaRPr lang="en-US" sz="2400" dirty="0">
              <a:effectLst/>
              <a:ea typeface="Arial" panose="020B0604020202020204" pitchFamily="34" charset="0"/>
              <a:cs typeface="Arial" panose="020B0604020202020204" pitchFamily="34" charset="0"/>
            </a:endParaRPr>
          </a:p>
          <a:p>
            <a:pPr marL="0" marR="756920" indent="0" algn="ctr">
              <a:lnSpc>
                <a:spcPct val="85000"/>
              </a:lnSpc>
              <a:spcBef>
                <a:spcPts val="1865"/>
              </a:spcBef>
              <a:spcAft>
                <a:spcPts val="0"/>
              </a:spcAft>
              <a:buNone/>
            </a:pPr>
            <a:r>
              <a:rPr lang="en-US" sz="2400" dirty="0">
                <a:effectLst/>
                <a:ea typeface="Arial" panose="020B0604020202020204" pitchFamily="34" charset="0"/>
                <a:cs typeface="Arial" panose="020B0604020202020204" pitchFamily="34" charset="0"/>
              </a:rPr>
              <a:t> </a:t>
            </a:r>
            <a:r>
              <a:rPr lang="en-US" sz="2400" dirty="0">
                <a:ea typeface="Arial" panose="020B0604020202020204" pitchFamily="34" charset="0"/>
                <a:cs typeface="Arial" panose="020B0604020202020204" pitchFamily="34" charset="0"/>
              </a:rPr>
              <a:t>M</a:t>
            </a:r>
            <a:r>
              <a:rPr lang="en-US" sz="2400" dirty="0">
                <a:effectLst/>
                <a:ea typeface="Arial" panose="020B0604020202020204" pitchFamily="34" charset="0"/>
                <a:cs typeface="Arial" panose="020B0604020202020204" pitchFamily="34" charset="0"/>
              </a:rPr>
              <a:t>inimal capacity to adapt to changes in environment or to demands not already part of daily life.</a:t>
            </a:r>
            <a:endParaRPr lang="en-US" sz="2400" dirty="0">
              <a:effectLst/>
              <a:ea typeface="Arial" panose="020B0604020202020204" pitchFamily="34" charset="0"/>
            </a:endParaRPr>
          </a:p>
          <a:p>
            <a:pPr marL="0" indent="0">
              <a:spcBef>
                <a:spcPts val="0"/>
              </a:spcBef>
              <a:spcAft>
                <a:spcPts val="600"/>
              </a:spcAft>
              <a:buNone/>
            </a:pPr>
            <a:endParaRPr lang="en-US" sz="1800" dirty="0">
              <a:effectLst/>
              <a:hlinkClick r:id="rId2"/>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565243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0" lvl="0" indent="0" algn="just">
              <a:lnSpc>
                <a:spcPct val="100000"/>
              </a:lnSpc>
              <a:spcBef>
                <a:spcPts val="0"/>
              </a:spcBef>
              <a:buNone/>
              <a:tabLst>
                <a:tab pos="1096010" algn="l"/>
              </a:tabLst>
            </a:pPr>
            <a:r>
              <a:rPr lang="en-US" sz="2400" dirty="0">
                <a:effectLst/>
                <a:ea typeface="Arial" panose="020B0604020202020204" pitchFamily="34" charset="0"/>
              </a:rPr>
              <a:t>The evaluation of a disability based on a mental disorder, requires:</a:t>
            </a:r>
          </a:p>
          <a:p>
            <a:pPr marL="0" marR="0" lvl="0" indent="0" algn="just">
              <a:lnSpc>
                <a:spcPct val="100000"/>
              </a:lnSpc>
              <a:spcBef>
                <a:spcPts val="0"/>
              </a:spcBef>
              <a:buNone/>
              <a:tabLst>
                <a:tab pos="1096010" algn="l"/>
              </a:tabLst>
            </a:pPr>
            <a:endParaRPr lang="en-US" sz="800" dirty="0">
              <a:effectLst/>
              <a:ea typeface="Arial" panose="020B0604020202020204" pitchFamily="34" charset="0"/>
            </a:endParaRPr>
          </a:p>
          <a:p>
            <a:pPr marL="0" marR="0" lvl="0" indent="0" algn="just">
              <a:lnSpc>
                <a:spcPct val="100000"/>
              </a:lnSpc>
              <a:spcBef>
                <a:spcPts val="0"/>
              </a:spcBef>
              <a:buNone/>
              <a:tabLst>
                <a:tab pos="1096010" algn="l"/>
              </a:tabLst>
            </a:pPr>
            <a:r>
              <a:rPr lang="en-US" sz="2400" dirty="0">
                <a:ea typeface="Arial" panose="020B0604020202020204" pitchFamily="34" charset="0"/>
              </a:rPr>
              <a:t>D</a:t>
            </a:r>
            <a:r>
              <a:rPr lang="en-US" sz="2400" dirty="0">
                <a:effectLst/>
                <a:ea typeface="Arial" panose="020B0604020202020204" pitchFamily="34" charset="0"/>
              </a:rPr>
              <a:t>ocumentation</a:t>
            </a:r>
            <a:r>
              <a:rPr lang="en-US" sz="2400" spc="5" dirty="0">
                <a:effectLst/>
                <a:ea typeface="Arial" panose="020B0604020202020204" pitchFamily="34" charset="0"/>
              </a:rPr>
              <a:t> </a:t>
            </a:r>
            <a:r>
              <a:rPr lang="en-US" sz="2400" dirty="0">
                <a:effectLst/>
                <a:ea typeface="Arial" panose="020B0604020202020204" pitchFamily="34" charset="0"/>
              </a:rPr>
              <a:t>of a medically</a:t>
            </a:r>
            <a:r>
              <a:rPr lang="en-US" sz="2400" spc="5" dirty="0">
                <a:effectLst/>
                <a:ea typeface="Arial" panose="020B0604020202020204" pitchFamily="34" charset="0"/>
              </a:rPr>
              <a:t> </a:t>
            </a:r>
            <a:r>
              <a:rPr lang="en-US" sz="2400" dirty="0">
                <a:effectLst/>
                <a:ea typeface="Arial" panose="020B0604020202020204" pitchFamily="34" charset="0"/>
              </a:rPr>
              <a:t>determinable</a:t>
            </a:r>
            <a:r>
              <a:rPr lang="en-US" sz="2400" spc="5" dirty="0">
                <a:effectLst/>
                <a:ea typeface="Arial" panose="020B0604020202020204" pitchFamily="34" charset="0"/>
              </a:rPr>
              <a:t> </a:t>
            </a:r>
            <a:r>
              <a:rPr lang="en-US" sz="2400" dirty="0">
                <a:effectLst/>
                <a:ea typeface="Arial" panose="020B0604020202020204" pitchFamily="34" charset="0"/>
              </a:rPr>
              <a:t>impairment(s), </a:t>
            </a:r>
            <a:r>
              <a:rPr lang="en-US" sz="2400" u="sng" dirty="0">
                <a:effectLst/>
                <a:ea typeface="Arial" panose="020B0604020202020204" pitchFamily="34" charset="0"/>
              </a:rPr>
              <a:t>and</a:t>
            </a:r>
          </a:p>
          <a:p>
            <a:pPr marL="0" marR="0" lvl="0" indent="0" algn="just">
              <a:lnSpc>
                <a:spcPct val="100000"/>
              </a:lnSpc>
              <a:spcBef>
                <a:spcPts val="0"/>
              </a:spcBef>
              <a:buNone/>
              <a:tabLst>
                <a:tab pos="1096010" algn="l"/>
              </a:tabLst>
            </a:pPr>
            <a:r>
              <a:rPr lang="en-US" sz="2400" dirty="0">
                <a:ea typeface="Arial" panose="020B0604020202020204" pitchFamily="34" charset="0"/>
              </a:rPr>
              <a:t>C</a:t>
            </a:r>
            <a:r>
              <a:rPr lang="en-US" sz="2400" dirty="0">
                <a:effectLst/>
                <a:ea typeface="Arial" panose="020B0604020202020204" pitchFamily="34" charset="0"/>
              </a:rPr>
              <a:t>onsideration</a:t>
            </a:r>
            <a:r>
              <a:rPr lang="en-US" sz="2400" spc="5" dirty="0">
                <a:effectLst/>
                <a:ea typeface="Arial" panose="020B0604020202020204" pitchFamily="34" charset="0"/>
              </a:rPr>
              <a:t> </a:t>
            </a:r>
            <a:r>
              <a:rPr lang="en-US" sz="2400" dirty="0">
                <a:effectLst/>
                <a:ea typeface="Arial" panose="020B0604020202020204" pitchFamily="34" charset="0"/>
              </a:rPr>
              <a:t>of</a:t>
            </a:r>
            <a:r>
              <a:rPr lang="en-US" sz="2400" spc="5" dirty="0">
                <a:effectLst/>
                <a:ea typeface="Arial" panose="020B0604020202020204" pitchFamily="34" charset="0"/>
              </a:rPr>
              <a:t> </a:t>
            </a:r>
            <a:r>
              <a:rPr lang="en-US" sz="2400" dirty="0">
                <a:effectLst/>
                <a:ea typeface="Arial" panose="020B0604020202020204" pitchFamily="34" charset="0"/>
              </a:rPr>
              <a:t>the degree of</a:t>
            </a:r>
            <a:r>
              <a:rPr lang="en-US" sz="2400" spc="-305" dirty="0">
                <a:effectLst/>
                <a:ea typeface="Arial" panose="020B0604020202020204" pitchFamily="34" charset="0"/>
              </a:rPr>
              <a:t> </a:t>
            </a:r>
            <a:r>
              <a:rPr lang="en-US" sz="2400" dirty="0">
                <a:effectLst/>
                <a:ea typeface="Arial" panose="020B0604020202020204" pitchFamily="34" charset="0"/>
              </a:rPr>
              <a:t>limitation such impairment(s) may impose on your ability to work, and Consideration of</a:t>
            </a:r>
            <a:r>
              <a:rPr lang="en-US" sz="2400" spc="5" dirty="0">
                <a:effectLst/>
                <a:ea typeface="Arial" panose="020B0604020202020204" pitchFamily="34" charset="0"/>
              </a:rPr>
              <a:t> </a:t>
            </a:r>
            <a:r>
              <a:rPr lang="en-US" sz="2400" spc="-5" dirty="0">
                <a:effectLst/>
                <a:ea typeface="Arial" panose="020B0604020202020204" pitchFamily="34" charset="0"/>
              </a:rPr>
              <a:t>whether</a:t>
            </a:r>
            <a:r>
              <a:rPr lang="en-US" sz="2400" spc="-40" dirty="0">
                <a:effectLst/>
                <a:ea typeface="Arial" panose="020B0604020202020204" pitchFamily="34" charset="0"/>
              </a:rPr>
              <a:t> </a:t>
            </a:r>
            <a:r>
              <a:rPr lang="en-US" sz="2400" dirty="0">
                <a:effectLst/>
                <a:ea typeface="Arial" panose="020B0604020202020204" pitchFamily="34" charset="0"/>
              </a:rPr>
              <a:t>these</a:t>
            </a:r>
            <a:r>
              <a:rPr lang="en-US" sz="2400" spc="-75" dirty="0">
                <a:effectLst/>
                <a:ea typeface="Arial" panose="020B0604020202020204" pitchFamily="34" charset="0"/>
              </a:rPr>
              <a:t> </a:t>
            </a:r>
            <a:r>
              <a:rPr lang="en-US" sz="2400" dirty="0">
                <a:effectLst/>
                <a:ea typeface="Arial" panose="020B0604020202020204" pitchFamily="34" charset="0"/>
              </a:rPr>
              <a:t>limitations</a:t>
            </a:r>
            <a:r>
              <a:rPr lang="en-US" sz="2400" spc="-10" dirty="0">
                <a:effectLst/>
                <a:ea typeface="Arial" panose="020B0604020202020204" pitchFamily="34" charset="0"/>
              </a:rPr>
              <a:t> </a:t>
            </a:r>
            <a:r>
              <a:rPr lang="en-US" sz="2400" dirty="0">
                <a:effectLst/>
                <a:ea typeface="Arial" panose="020B0604020202020204" pitchFamily="34" charset="0"/>
              </a:rPr>
              <a:t>have</a:t>
            </a:r>
            <a:r>
              <a:rPr lang="en-US" sz="2400" spc="-55" dirty="0">
                <a:effectLst/>
                <a:ea typeface="Arial" panose="020B0604020202020204" pitchFamily="34" charset="0"/>
              </a:rPr>
              <a:t> </a:t>
            </a:r>
            <a:r>
              <a:rPr lang="en-US" sz="2400" dirty="0">
                <a:effectLst/>
                <a:ea typeface="Arial" panose="020B0604020202020204" pitchFamily="34" charset="0"/>
              </a:rPr>
              <a:t>lasted</a:t>
            </a:r>
            <a:r>
              <a:rPr lang="en-US" sz="2400" spc="-45" dirty="0">
                <a:effectLst/>
                <a:ea typeface="Arial" panose="020B0604020202020204" pitchFamily="34" charset="0"/>
              </a:rPr>
              <a:t> </a:t>
            </a:r>
            <a:r>
              <a:rPr lang="en-US" sz="2400" dirty="0">
                <a:effectLst/>
                <a:ea typeface="Arial" panose="020B0604020202020204" pitchFamily="34" charset="0"/>
              </a:rPr>
              <a:t>or</a:t>
            </a:r>
            <a:r>
              <a:rPr lang="en-US" sz="2400" spc="-65" dirty="0">
                <a:effectLst/>
                <a:ea typeface="Arial" panose="020B0604020202020204" pitchFamily="34" charset="0"/>
              </a:rPr>
              <a:t> </a:t>
            </a:r>
            <a:r>
              <a:rPr lang="en-US" sz="2400" dirty="0">
                <a:effectLst/>
                <a:ea typeface="Arial" panose="020B0604020202020204" pitchFamily="34" charset="0"/>
              </a:rPr>
              <a:t>are</a:t>
            </a:r>
            <a:r>
              <a:rPr lang="en-US" sz="2400" spc="-70" dirty="0">
                <a:effectLst/>
                <a:ea typeface="Arial" panose="020B0604020202020204" pitchFamily="34" charset="0"/>
              </a:rPr>
              <a:t> </a:t>
            </a:r>
            <a:r>
              <a:rPr lang="en-US" sz="2400" dirty="0">
                <a:effectLst/>
                <a:ea typeface="Arial" panose="020B0604020202020204" pitchFamily="34" charset="0"/>
              </a:rPr>
              <a:t>expected</a:t>
            </a:r>
            <a:r>
              <a:rPr lang="en-US" sz="2400" spc="-30" dirty="0">
                <a:effectLst/>
                <a:ea typeface="Arial" panose="020B0604020202020204" pitchFamily="34" charset="0"/>
              </a:rPr>
              <a:t> </a:t>
            </a:r>
            <a:r>
              <a:rPr lang="en-US" sz="2400" dirty="0">
                <a:effectLst/>
                <a:ea typeface="Arial" panose="020B0604020202020204" pitchFamily="34" charset="0"/>
              </a:rPr>
              <a:t>to</a:t>
            </a:r>
            <a:r>
              <a:rPr lang="en-US" sz="2400" spc="-10" dirty="0">
                <a:effectLst/>
                <a:ea typeface="Arial" panose="020B0604020202020204" pitchFamily="34" charset="0"/>
              </a:rPr>
              <a:t> </a:t>
            </a:r>
            <a:r>
              <a:rPr lang="en-US" sz="2400" dirty="0">
                <a:effectLst/>
                <a:ea typeface="Arial" panose="020B0604020202020204" pitchFamily="34" charset="0"/>
              </a:rPr>
              <a:t>last</a:t>
            </a:r>
            <a:r>
              <a:rPr lang="en-US" sz="2400" spc="-70" dirty="0">
                <a:effectLst/>
                <a:ea typeface="Arial" panose="020B0604020202020204" pitchFamily="34" charset="0"/>
              </a:rPr>
              <a:t> </a:t>
            </a:r>
            <a:r>
              <a:rPr lang="en-US" sz="2400" dirty="0">
                <a:effectLst/>
                <a:ea typeface="Arial" panose="020B0604020202020204" pitchFamily="34" charset="0"/>
              </a:rPr>
              <a:t>for</a:t>
            </a:r>
            <a:r>
              <a:rPr lang="en-US" sz="2400" spc="-85" dirty="0">
                <a:effectLst/>
                <a:ea typeface="Arial" panose="020B0604020202020204" pitchFamily="34" charset="0"/>
              </a:rPr>
              <a:t> </a:t>
            </a:r>
            <a:r>
              <a:rPr lang="en-US" sz="2400" dirty="0">
                <a:effectLst/>
                <a:ea typeface="Arial" panose="020B0604020202020204" pitchFamily="34" charset="0"/>
              </a:rPr>
              <a:t>a</a:t>
            </a:r>
            <a:r>
              <a:rPr lang="en-US" sz="2400" spc="-60" dirty="0">
                <a:effectLst/>
                <a:ea typeface="Arial" panose="020B0604020202020204" pitchFamily="34" charset="0"/>
              </a:rPr>
              <a:t> </a:t>
            </a:r>
            <a:r>
              <a:rPr lang="en-US" sz="2400" dirty="0">
                <a:effectLst/>
                <a:ea typeface="Arial" panose="020B0604020202020204" pitchFamily="34" charset="0"/>
              </a:rPr>
              <a:t>continuous</a:t>
            </a:r>
            <a:r>
              <a:rPr lang="en-US" sz="2400" spc="-60" dirty="0">
                <a:effectLst/>
                <a:ea typeface="Arial" panose="020B0604020202020204" pitchFamily="34" charset="0"/>
              </a:rPr>
              <a:t> </a:t>
            </a:r>
            <a:r>
              <a:rPr lang="en-US" sz="2400" dirty="0">
                <a:effectLst/>
                <a:ea typeface="Arial" panose="020B0604020202020204" pitchFamily="34" charset="0"/>
              </a:rPr>
              <a:t>period</a:t>
            </a:r>
            <a:r>
              <a:rPr lang="en-US" sz="2400" spc="-65" dirty="0">
                <a:effectLst/>
                <a:ea typeface="Arial" panose="020B0604020202020204" pitchFamily="34" charset="0"/>
              </a:rPr>
              <a:t> </a:t>
            </a:r>
            <a:r>
              <a:rPr lang="en-US" sz="2400" dirty="0">
                <a:effectLst/>
                <a:ea typeface="Arial" panose="020B0604020202020204" pitchFamily="34" charset="0"/>
              </a:rPr>
              <a:t>of</a:t>
            </a:r>
            <a:r>
              <a:rPr lang="en-US" sz="2400" spc="-70" dirty="0">
                <a:effectLst/>
                <a:ea typeface="Arial" panose="020B0604020202020204" pitchFamily="34" charset="0"/>
              </a:rPr>
              <a:t> </a:t>
            </a:r>
            <a:r>
              <a:rPr lang="en-US" sz="2400" dirty="0">
                <a:effectLst/>
                <a:ea typeface="Arial" panose="020B0604020202020204" pitchFamily="34" charset="0"/>
              </a:rPr>
              <a:t>at</a:t>
            </a:r>
            <a:r>
              <a:rPr lang="en-US" sz="2400" spc="5" dirty="0">
                <a:effectLst/>
                <a:ea typeface="Arial" panose="020B0604020202020204" pitchFamily="34" charset="0"/>
              </a:rPr>
              <a:t> </a:t>
            </a:r>
            <a:r>
              <a:rPr lang="en-US" sz="2400" dirty="0">
                <a:effectLst/>
                <a:ea typeface="Arial" panose="020B0604020202020204" pitchFamily="34" charset="0"/>
              </a:rPr>
              <a:t>least </a:t>
            </a:r>
            <a:r>
              <a:rPr lang="en-US" sz="2400" dirty="0">
                <a:effectLst/>
                <a:ea typeface="Arial" panose="020B0604020202020204" pitchFamily="34" charset="0"/>
                <a:cs typeface="Arial" panose="020B0604020202020204" pitchFamily="34" charset="0"/>
              </a:rPr>
              <a:t>12</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rPr>
              <a:t>months. </a:t>
            </a:r>
          </a:p>
          <a:p>
            <a:pPr marL="0" marR="0" lvl="0" indent="0" algn="just">
              <a:lnSpc>
                <a:spcPct val="100000"/>
              </a:lnSpc>
              <a:spcBef>
                <a:spcPts val="0"/>
              </a:spcBef>
              <a:buNone/>
              <a:tabLst>
                <a:tab pos="1096010" algn="l"/>
              </a:tabLst>
            </a:pPr>
            <a:endParaRPr lang="en-US" sz="800" dirty="0">
              <a:ea typeface="Arial" panose="020B0604020202020204" pitchFamily="34" charset="0"/>
            </a:endParaRPr>
          </a:p>
          <a:p>
            <a:pPr marL="0" marR="0" lvl="0" indent="0" algn="just">
              <a:lnSpc>
                <a:spcPct val="100000"/>
              </a:lnSpc>
              <a:spcBef>
                <a:spcPts val="0"/>
              </a:spcBef>
              <a:buNone/>
              <a:tabLst>
                <a:tab pos="1096010" algn="l"/>
              </a:tabLst>
            </a:pPr>
            <a:r>
              <a:rPr lang="en-US" sz="2400" dirty="0">
                <a:effectLst/>
                <a:ea typeface="Arial" panose="020B0604020202020204" pitchFamily="34" charset="0"/>
              </a:rPr>
              <a:t>The listings</a:t>
            </a:r>
            <a:r>
              <a:rPr lang="en-US" sz="2400" spc="315" dirty="0">
                <a:effectLst/>
                <a:ea typeface="Arial" panose="020B0604020202020204" pitchFamily="34" charset="0"/>
              </a:rPr>
              <a:t> </a:t>
            </a:r>
            <a:r>
              <a:rPr lang="en-US" sz="2400" dirty="0">
                <a:effectLst/>
                <a:ea typeface="Arial" panose="020B0604020202020204" pitchFamily="34" charset="0"/>
              </a:rPr>
              <a:t>for mental disorders</a:t>
            </a:r>
            <a:r>
              <a:rPr lang="en-US" sz="2400" spc="320" dirty="0">
                <a:effectLst/>
                <a:ea typeface="Arial" panose="020B0604020202020204" pitchFamily="34" charset="0"/>
              </a:rPr>
              <a:t> </a:t>
            </a:r>
            <a:r>
              <a:rPr lang="en-US" sz="2400" dirty="0">
                <a:effectLst/>
                <a:ea typeface="Arial" panose="020B0604020202020204" pitchFamily="34" charset="0"/>
              </a:rPr>
              <a:t>are arranged in nine diagnostic</a:t>
            </a:r>
            <a:r>
              <a:rPr lang="en-US" sz="2400" spc="5" dirty="0">
                <a:effectLst/>
                <a:ea typeface="Arial" panose="020B0604020202020204" pitchFamily="34" charset="0"/>
              </a:rPr>
              <a:t> </a:t>
            </a:r>
            <a:r>
              <a:rPr lang="en-US" sz="2400" dirty="0">
                <a:effectLst/>
                <a:ea typeface="Arial" panose="020B0604020202020204" pitchFamily="34" charset="0"/>
              </a:rPr>
              <a:t>categories: </a:t>
            </a:r>
          </a:p>
          <a:p>
            <a:pPr marL="0" marR="0" lvl="0" indent="0" algn="just">
              <a:lnSpc>
                <a:spcPct val="100000"/>
              </a:lnSpc>
              <a:spcBef>
                <a:spcPts val="0"/>
              </a:spcBef>
              <a:buNone/>
              <a:tabLst>
                <a:tab pos="1096010" algn="l"/>
              </a:tabLst>
            </a:pPr>
            <a:endParaRPr lang="en-US" sz="800" dirty="0">
              <a:effectLst/>
              <a:ea typeface="Arial" panose="020B0604020202020204" pitchFamily="34" charset="0"/>
            </a:endParaRPr>
          </a:p>
          <a:p>
            <a:pPr marL="0" marR="0" lvl="0" indent="0" algn="just">
              <a:lnSpc>
                <a:spcPct val="100000"/>
              </a:lnSpc>
              <a:spcBef>
                <a:spcPts val="0"/>
              </a:spcBef>
              <a:buNone/>
              <a:tabLst>
                <a:tab pos="1096010" algn="l"/>
              </a:tabLst>
            </a:pPr>
            <a:r>
              <a:rPr lang="en-US" sz="2000" dirty="0">
                <a:effectLst/>
                <a:ea typeface="Arial" panose="020B0604020202020204" pitchFamily="34" charset="0"/>
              </a:rPr>
              <a:t>Organic</a:t>
            </a:r>
            <a:r>
              <a:rPr lang="en-US" sz="2000" spc="5" dirty="0">
                <a:effectLst/>
                <a:ea typeface="Arial" panose="020B0604020202020204" pitchFamily="34" charset="0"/>
              </a:rPr>
              <a:t> </a:t>
            </a:r>
            <a:r>
              <a:rPr lang="en-US" sz="2000" dirty="0">
                <a:effectLst/>
                <a:ea typeface="Arial" panose="020B0604020202020204" pitchFamily="34" charset="0"/>
              </a:rPr>
              <a:t>mental disorders</a:t>
            </a:r>
            <a:r>
              <a:rPr lang="en-US" sz="2000" spc="5" dirty="0">
                <a:effectLst/>
                <a:ea typeface="Arial" panose="020B0604020202020204" pitchFamily="34" charset="0"/>
              </a:rPr>
              <a:t> </a:t>
            </a:r>
            <a:r>
              <a:rPr lang="en-US" sz="2000" dirty="0">
                <a:effectLst/>
                <a:ea typeface="Arial" panose="020B0604020202020204" pitchFamily="34" charset="0"/>
                <a:cs typeface="Arial" panose="020B0604020202020204" pitchFamily="34" charset="0"/>
              </a:rPr>
              <a:t>(12.02)</a:t>
            </a:r>
            <a:r>
              <a:rPr lang="en-US" sz="2000" spc="5" dirty="0">
                <a:effectLst/>
                <a:ea typeface="Arial" panose="020B0604020202020204" pitchFamily="34" charset="0"/>
                <a:cs typeface="Arial" panose="020B0604020202020204" pitchFamily="34" charset="0"/>
              </a:rPr>
              <a:t> 		</a:t>
            </a:r>
            <a:r>
              <a:rPr lang="en-US" sz="2000" spc="5" dirty="0">
                <a:ea typeface="Arial" panose="020B0604020202020204" pitchFamily="34" charset="0"/>
                <a:cs typeface="Arial" panose="020B0604020202020204" pitchFamily="34" charset="0"/>
              </a:rPr>
              <a:t>S</a:t>
            </a:r>
            <a:r>
              <a:rPr lang="en-US" sz="2000" dirty="0">
                <a:effectLst/>
                <a:ea typeface="Arial" panose="020B0604020202020204" pitchFamily="34" charset="0"/>
              </a:rPr>
              <a:t>chizophrenic, paranoid and other psychotic</a:t>
            </a:r>
            <a:r>
              <a:rPr lang="en-US" sz="2000" spc="5" dirty="0">
                <a:effectLst/>
                <a:ea typeface="Arial" panose="020B0604020202020204" pitchFamily="34" charset="0"/>
              </a:rPr>
              <a:t> </a:t>
            </a:r>
            <a:r>
              <a:rPr lang="en-US" sz="2000" spc="-5" dirty="0">
                <a:effectLst/>
                <a:ea typeface="Arial" panose="020B0604020202020204" pitchFamily="34" charset="0"/>
              </a:rPr>
              <a:t>disorders </a:t>
            </a:r>
            <a:r>
              <a:rPr lang="en-US" sz="2000" spc="-5" dirty="0">
                <a:effectLst/>
                <a:ea typeface="Arial" panose="020B0604020202020204" pitchFamily="34" charset="0"/>
                <a:cs typeface="Arial" panose="020B0604020202020204" pitchFamily="34" charset="0"/>
              </a:rPr>
              <a:t>(12.03) </a:t>
            </a:r>
            <a:r>
              <a:rPr lang="en-US" sz="2000" spc="-5" dirty="0">
                <a:ea typeface="Arial" panose="020B0604020202020204" pitchFamily="34" charset="0"/>
                <a:cs typeface="Arial" panose="020B0604020202020204" pitchFamily="34" charset="0"/>
              </a:rPr>
              <a:t>A</a:t>
            </a:r>
            <a:r>
              <a:rPr lang="en-US" sz="2000" spc="-5" dirty="0">
                <a:effectLst/>
                <a:ea typeface="Arial" panose="020B0604020202020204" pitchFamily="34" charset="0"/>
              </a:rPr>
              <a:t>ffective disorders </a:t>
            </a:r>
            <a:r>
              <a:rPr lang="en-US" sz="2000" spc="-5" dirty="0">
                <a:effectLst/>
                <a:ea typeface="Arial" panose="020B0604020202020204" pitchFamily="34" charset="0"/>
                <a:cs typeface="Arial" panose="020B0604020202020204" pitchFamily="34" charset="0"/>
              </a:rPr>
              <a:t>(12.04)	 		</a:t>
            </a:r>
            <a:r>
              <a:rPr lang="en-US" sz="2000" u="sng" spc="-5" dirty="0">
                <a:effectLst/>
                <a:ea typeface="Arial" panose="020B0604020202020204" pitchFamily="34" charset="0"/>
                <a:cs typeface="Arial" panose="020B0604020202020204" pitchFamily="34" charset="0"/>
              </a:rPr>
              <a:t>I</a:t>
            </a:r>
            <a:r>
              <a:rPr lang="en-US" sz="2000" u="sng" spc="-5" dirty="0">
                <a:effectLst/>
                <a:ea typeface="Arial" panose="020B0604020202020204" pitchFamily="34" charset="0"/>
              </a:rPr>
              <a:t>ntellectual </a:t>
            </a:r>
            <a:r>
              <a:rPr lang="en-US" sz="2000" u="sng" dirty="0">
                <a:effectLst/>
                <a:ea typeface="Arial" panose="020B0604020202020204" pitchFamily="34" charset="0"/>
              </a:rPr>
              <a:t>disability </a:t>
            </a:r>
            <a:r>
              <a:rPr lang="en-US" sz="2000" dirty="0">
                <a:effectLst/>
                <a:ea typeface="Arial" panose="020B0604020202020204" pitchFamily="34" charset="0"/>
                <a:cs typeface="Arial" panose="020B0604020202020204" pitchFamily="34" charset="0"/>
              </a:rPr>
              <a:t>(12.05)</a:t>
            </a:r>
          </a:p>
          <a:p>
            <a:pPr marL="0" marR="0" lvl="0" indent="0" algn="just">
              <a:lnSpc>
                <a:spcPct val="100000"/>
              </a:lnSpc>
              <a:spcBef>
                <a:spcPts val="0"/>
              </a:spcBef>
              <a:buNone/>
              <a:tabLst>
                <a:tab pos="1096010" algn="l"/>
              </a:tabLst>
            </a:pPr>
            <a:r>
              <a:rPr lang="en-US" sz="2000" dirty="0">
                <a:ea typeface="Arial" panose="020B0604020202020204" pitchFamily="34" charset="0"/>
              </a:rPr>
              <a:t>A</a:t>
            </a:r>
            <a:r>
              <a:rPr lang="en-US" sz="2000" dirty="0">
                <a:effectLst/>
                <a:ea typeface="Arial" panose="020B0604020202020204" pitchFamily="34" charset="0"/>
              </a:rPr>
              <a:t>nxiety-related</a:t>
            </a:r>
            <a:r>
              <a:rPr lang="en-US" sz="2000" spc="5" dirty="0">
                <a:effectLst/>
                <a:ea typeface="Arial" panose="020B0604020202020204" pitchFamily="34" charset="0"/>
              </a:rPr>
              <a:t> </a:t>
            </a:r>
            <a:r>
              <a:rPr lang="en-US" sz="2000" dirty="0">
                <a:effectLst/>
                <a:ea typeface="Arial" panose="020B0604020202020204" pitchFamily="34" charset="0"/>
              </a:rPr>
              <a:t>disorders </a:t>
            </a:r>
            <a:r>
              <a:rPr lang="en-US" sz="2000" dirty="0">
                <a:effectLst/>
                <a:ea typeface="Arial" panose="020B0604020202020204" pitchFamily="34" charset="0"/>
                <a:cs typeface="Arial" panose="020B0604020202020204" pitchFamily="34" charset="0"/>
              </a:rPr>
              <a:t>(12.06)</a:t>
            </a:r>
            <a:r>
              <a:rPr lang="en-US" sz="2000" spc="5" dirty="0">
                <a:effectLst/>
                <a:ea typeface="Arial" panose="020B0604020202020204" pitchFamily="34" charset="0"/>
                <a:cs typeface="Arial" panose="020B0604020202020204" pitchFamily="34" charset="0"/>
              </a:rPr>
              <a:t> 		</a:t>
            </a:r>
            <a:r>
              <a:rPr lang="en-US" sz="2000" spc="5" dirty="0">
                <a:ea typeface="Arial" panose="020B0604020202020204" pitchFamily="34" charset="0"/>
                <a:cs typeface="Arial" panose="020B0604020202020204" pitchFamily="34" charset="0"/>
              </a:rPr>
              <a:t>S</a:t>
            </a:r>
            <a:r>
              <a:rPr lang="en-US" sz="2000" dirty="0">
                <a:effectLst/>
                <a:ea typeface="Arial" panose="020B0604020202020204" pitchFamily="34" charset="0"/>
              </a:rPr>
              <a:t>omatoform disorders</a:t>
            </a:r>
            <a:r>
              <a:rPr lang="en-US" sz="2000" spc="5" dirty="0">
                <a:effectLst/>
                <a:ea typeface="Arial" panose="020B0604020202020204" pitchFamily="34" charset="0"/>
              </a:rPr>
              <a:t> </a:t>
            </a:r>
            <a:r>
              <a:rPr lang="en-US" sz="2000" dirty="0">
                <a:effectLst/>
                <a:ea typeface="Arial" panose="020B0604020202020204" pitchFamily="34" charset="0"/>
                <a:cs typeface="Arial" panose="020B0604020202020204" pitchFamily="34" charset="0"/>
              </a:rPr>
              <a:t>(12.07) 		</a:t>
            </a:r>
          </a:p>
          <a:p>
            <a:pPr marL="0" marR="0" lvl="0" indent="0" algn="just">
              <a:lnSpc>
                <a:spcPct val="100000"/>
              </a:lnSpc>
              <a:spcBef>
                <a:spcPts val="0"/>
              </a:spcBef>
              <a:buNone/>
              <a:tabLst>
                <a:tab pos="1096010" algn="l"/>
              </a:tabLst>
            </a:pPr>
            <a:r>
              <a:rPr lang="en-US" sz="2000" dirty="0">
                <a:ea typeface="Arial" panose="020B0604020202020204" pitchFamily="34" charset="0"/>
              </a:rPr>
              <a:t>P</a:t>
            </a:r>
            <a:r>
              <a:rPr lang="en-US" sz="2000" dirty="0">
                <a:effectLst/>
                <a:ea typeface="Arial" panose="020B0604020202020204" pitchFamily="34" charset="0"/>
              </a:rPr>
              <a:t>ersonality disorders</a:t>
            </a:r>
            <a:r>
              <a:rPr lang="en-US" sz="2000" spc="5" dirty="0">
                <a:effectLst/>
                <a:ea typeface="Arial" panose="020B0604020202020204" pitchFamily="34" charset="0"/>
              </a:rPr>
              <a:t> </a:t>
            </a:r>
            <a:r>
              <a:rPr lang="en-US" sz="2000" dirty="0">
                <a:effectLst/>
                <a:ea typeface="Arial" panose="020B0604020202020204" pitchFamily="34" charset="0"/>
                <a:cs typeface="Arial" panose="020B0604020202020204" pitchFamily="34" charset="0"/>
              </a:rPr>
              <a:t>(12.08)</a:t>
            </a:r>
            <a:r>
              <a:rPr lang="en-US" sz="2000" spc="5" dirty="0">
                <a:effectLst/>
                <a:ea typeface="Arial" panose="020B0604020202020204" pitchFamily="34" charset="0"/>
                <a:cs typeface="Arial" panose="020B0604020202020204" pitchFamily="34" charset="0"/>
              </a:rPr>
              <a:t> 		</a:t>
            </a:r>
            <a:r>
              <a:rPr lang="en-US" sz="2000" u="sng" spc="5" dirty="0">
                <a:ea typeface="Arial" panose="020B0604020202020204" pitchFamily="34" charset="0"/>
                <a:cs typeface="Arial" panose="020B0604020202020204" pitchFamily="34" charset="0"/>
              </a:rPr>
              <a:t>S</a:t>
            </a:r>
            <a:r>
              <a:rPr lang="en-US" sz="2000" u="sng" dirty="0">
                <a:effectLst/>
                <a:ea typeface="Arial" panose="020B0604020202020204" pitchFamily="34" charset="0"/>
              </a:rPr>
              <a:t>ubstance</a:t>
            </a:r>
            <a:r>
              <a:rPr lang="en-US" sz="2000" u="sng" spc="5" dirty="0">
                <a:effectLst/>
                <a:ea typeface="Arial" panose="020B0604020202020204" pitchFamily="34" charset="0"/>
              </a:rPr>
              <a:t> </a:t>
            </a:r>
            <a:r>
              <a:rPr lang="en-US" sz="2000" u="sng" dirty="0">
                <a:effectLst/>
                <a:ea typeface="Arial" panose="020B0604020202020204" pitchFamily="34" charset="0"/>
              </a:rPr>
              <a:t>addiction disorders </a:t>
            </a:r>
            <a:r>
              <a:rPr lang="en-US" sz="2000" dirty="0">
                <a:effectLst/>
                <a:ea typeface="Arial" panose="020B0604020202020204" pitchFamily="34" charset="0"/>
                <a:cs typeface="Arial" panose="020B0604020202020204" pitchFamily="34" charset="0"/>
              </a:rPr>
              <a:t>(12.09)</a:t>
            </a:r>
            <a:endParaRPr lang="en-US" sz="2000" dirty="0">
              <a:effectLst/>
              <a:ea typeface="Arial" panose="020B0604020202020204" pitchFamily="34" charset="0"/>
            </a:endParaRPr>
          </a:p>
          <a:p>
            <a:pPr marL="0" marR="0" lvl="0" indent="0" algn="just">
              <a:lnSpc>
                <a:spcPct val="100000"/>
              </a:lnSpc>
              <a:spcBef>
                <a:spcPts val="0"/>
              </a:spcBef>
              <a:buNone/>
              <a:tabLst>
                <a:tab pos="1096010" algn="l"/>
              </a:tabLst>
            </a:pPr>
            <a:r>
              <a:rPr lang="en-US" sz="2000" dirty="0">
                <a:ea typeface="Arial" panose="020B0604020202020204" pitchFamily="34" charset="0"/>
              </a:rPr>
              <a:t>A</a:t>
            </a:r>
            <a:r>
              <a:rPr lang="en-US" sz="2000" dirty="0">
                <a:effectLst/>
                <a:ea typeface="Arial" panose="020B0604020202020204" pitchFamily="34" charset="0"/>
              </a:rPr>
              <a:t>utistic disorder and other pervasive developmental</a:t>
            </a:r>
            <a:r>
              <a:rPr lang="en-US" sz="2000" spc="5" dirty="0">
                <a:effectLst/>
                <a:ea typeface="Arial" panose="020B0604020202020204" pitchFamily="34" charset="0"/>
              </a:rPr>
              <a:t> </a:t>
            </a:r>
            <a:r>
              <a:rPr lang="en-US" sz="2000" dirty="0">
                <a:effectLst/>
                <a:ea typeface="Arial" panose="020B0604020202020204" pitchFamily="34" charset="0"/>
              </a:rPr>
              <a:t>disorders</a:t>
            </a:r>
            <a:r>
              <a:rPr lang="en-US" sz="2000" spc="5" dirty="0">
                <a:effectLst/>
                <a:ea typeface="Arial" panose="020B0604020202020204" pitchFamily="34" charset="0"/>
              </a:rPr>
              <a:t> </a:t>
            </a:r>
            <a:r>
              <a:rPr lang="en-US" sz="2000" dirty="0">
                <a:effectLst/>
                <a:ea typeface="Arial" panose="020B0604020202020204" pitchFamily="34" charset="0"/>
                <a:cs typeface="Arial" panose="020B0604020202020204" pitchFamily="34" charset="0"/>
              </a:rPr>
              <a:t>(12.10)</a:t>
            </a:r>
            <a:endParaRPr lang="en-US" sz="2000" dirty="0">
              <a:effectLst/>
              <a:ea typeface="Arial" panose="020B0604020202020204" pitchFamily="34" charset="0"/>
            </a:endParaRPr>
          </a:p>
          <a:p>
            <a:pPr marL="0" indent="0">
              <a:spcBef>
                <a:spcPts val="0"/>
              </a:spcBef>
              <a:spcAft>
                <a:spcPts val="600"/>
              </a:spcAft>
              <a:buNone/>
            </a:pPr>
            <a:endParaRPr lang="en-US" sz="1800" dirty="0">
              <a:effectLst/>
              <a:hlinkClick r:id="rId2"/>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92606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 calcmode="lin" valueType="num">
                                      <p:cBhvr additive="base">
                                        <p:cTn id="1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 calcmode="lin" valueType="num">
                                      <p:cBhvr additive="base">
                                        <p:cTn id="1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anim calcmode="lin" valueType="num">
                                      <p:cBhvr additive="base">
                                        <p:cTn id="23"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anim calcmode="lin" valueType="num">
                                      <p:cBhvr additive="base">
                                        <p:cTn id="27"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xEl>
                                              <p:pRg st="9" end="9"/>
                                            </p:txEl>
                                          </p:spTgt>
                                        </p:tgtEl>
                                        <p:attrNameLst>
                                          <p:attrName>style.visibility</p:attrName>
                                        </p:attrNameLst>
                                      </p:cBhvr>
                                      <p:to>
                                        <p:strVal val="visible"/>
                                      </p:to>
                                    </p:set>
                                    <p:anim calcmode="lin" valueType="num">
                                      <p:cBhvr additive="base">
                                        <p:cTn id="31"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10" end="10"/>
                                            </p:txEl>
                                          </p:spTgt>
                                        </p:tgtEl>
                                        <p:attrNameLst>
                                          <p:attrName>style.visibility</p:attrName>
                                        </p:attrNameLst>
                                      </p:cBhvr>
                                      <p:to>
                                        <p:strVal val="visible"/>
                                      </p:to>
                                    </p:set>
                                    <p:anim calcmode="lin" valueType="num">
                                      <p:cBhvr additive="base">
                                        <p:cTn id="35"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880745" lvl="1" indent="0" algn="just">
              <a:lnSpc>
                <a:spcPct val="100000"/>
              </a:lnSpc>
              <a:spcBef>
                <a:spcPts val="0"/>
              </a:spcBef>
              <a:buNone/>
              <a:tabLst>
                <a:tab pos="720090" algn="l"/>
              </a:tabLst>
            </a:pPr>
            <a:r>
              <a:rPr lang="en-US" sz="2000" dirty="0">
                <a:effectLst/>
                <a:ea typeface="Arial" panose="020B0604020202020204" pitchFamily="34" charset="0"/>
              </a:rPr>
              <a:t>Each listing, except </a:t>
            </a:r>
            <a:r>
              <a:rPr lang="en-US" sz="2000" dirty="0">
                <a:effectLst/>
                <a:ea typeface="Arial" panose="020B0604020202020204" pitchFamily="34" charset="0"/>
                <a:cs typeface="Arial" panose="020B0604020202020204" pitchFamily="34" charset="0"/>
              </a:rPr>
              <a:t>12.05 </a:t>
            </a:r>
            <a:r>
              <a:rPr lang="en-US" sz="2000" dirty="0">
                <a:effectLst/>
                <a:ea typeface="Arial" panose="020B0604020202020204" pitchFamily="34" charset="0"/>
              </a:rPr>
              <a:t>and </a:t>
            </a:r>
            <a:r>
              <a:rPr lang="en-US" sz="2000" dirty="0">
                <a:effectLst/>
                <a:ea typeface="Arial" panose="020B0604020202020204" pitchFamily="34" charset="0"/>
                <a:cs typeface="Arial" panose="020B0604020202020204" pitchFamily="34" charset="0"/>
              </a:rPr>
              <a:t>12.09, </a:t>
            </a:r>
            <a:r>
              <a:rPr lang="en-US" sz="2000" dirty="0">
                <a:effectLst/>
                <a:ea typeface="Arial" panose="020B0604020202020204" pitchFamily="34" charset="0"/>
              </a:rPr>
              <a:t>consists of a statement describing the disorder(s) addressed by the listing, Paragraph A criteria (a set of medical findings), and Paragraph B criteria (a set of impairment-related functional limitations). </a:t>
            </a:r>
          </a:p>
          <a:p>
            <a:pPr marL="0" marR="880745" lvl="1" indent="0" algn="just">
              <a:lnSpc>
                <a:spcPct val="100000"/>
              </a:lnSpc>
              <a:spcBef>
                <a:spcPts val="0"/>
              </a:spcBef>
              <a:buNone/>
              <a:tabLst>
                <a:tab pos="720090" algn="l"/>
              </a:tabLst>
            </a:pPr>
            <a:endParaRPr lang="en-US" sz="2000" dirty="0">
              <a:ea typeface="Arial" panose="020B0604020202020204" pitchFamily="34" charset="0"/>
            </a:endParaRPr>
          </a:p>
          <a:p>
            <a:pPr marL="0" marR="880745" lvl="1" indent="0" algn="just">
              <a:lnSpc>
                <a:spcPct val="100000"/>
              </a:lnSpc>
              <a:spcBef>
                <a:spcPts val="0"/>
              </a:spcBef>
              <a:buNone/>
              <a:tabLst>
                <a:tab pos="720090" algn="l"/>
              </a:tabLst>
            </a:pPr>
            <a:r>
              <a:rPr lang="en-US" sz="2000" dirty="0">
                <a:effectLst/>
                <a:ea typeface="Arial" panose="020B0604020202020204" pitchFamily="34" charset="0"/>
              </a:rPr>
              <a:t>There are additional functional criteria (Paragraph C criteria) in </a:t>
            </a:r>
            <a:r>
              <a:rPr lang="en-US" sz="2000" dirty="0">
                <a:effectLst/>
                <a:ea typeface="Arial" panose="020B0604020202020204" pitchFamily="34" charset="0"/>
                <a:cs typeface="Arial" panose="020B0604020202020204" pitchFamily="34" charset="0"/>
              </a:rPr>
              <a:t>12.02, 12.03, 12.04, </a:t>
            </a:r>
            <a:r>
              <a:rPr lang="en-US" sz="2000" dirty="0">
                <a:effectLst/>
                <a:ea typeface="Arial" panose="020B0604020202020204" pitchFamily="34" charset="0"/>
              </a:rPr>
              <a:t>and </a:t>
            </a:r>
            <a:r>
              <a:rPr lang="en-US" sz="2000" dirty="0">
                <a:effectLst/>
                <a:ea typeface="Arial" panose="020B0604020202020204" pitchFamily="34" charset="0"/>
                <a:cs typeface="Arial" panose="020B0604020202020204" pitchFamily="34" charset="0"/>
              </a:rPr>
              <a:t>12.06,</a:t>
            </a:r>
            <a:r>
              <a:rPr lang="en-US" sz="2000" dirty="0">
                <a:ea typeface="Arial" panose="020B0604020202020204" pitchFamily="34" charset="0"/>
                <a:cs typeface="Arial" panose="020B0604020202020204" pitchFamily="34" charset="0"/>
              </a:rPr>
              <a:t> </a:t>
            </a:r>
            <a:r>
              <a:rPr lang="en-US" sz="2000" dirty="0">
                <a:effectLst/>
                <a:ea typeface="Arial" panose="020B0604020202020204" pitchFamily="34" charset="0"/>
              </a:rPr>
              <a:t>discussed herein. </a:t>
            </a:r>
          </a:p>
          <a:p>
            <a:pPr marL="0" marR="880745" lvl="1" indent="0" algn="just">
              <a:lnSpc>
                <a:spcPct val="100000"/>
              </a:lnSpc>
              <a:spcBef>
                <a:spcPts val="0"/>
              </a:spcBef>
              <a:buNone/>
              <a:tabLst>
                <a:tab pos="720090" algn="l"/>
              </a:tabLst>
            </a:pPr>
            <a:endParaRPr lang="en-US" sz="2000" dirty="0">
              <a:ea typeface="Arial" panose="020B0604020202020204" pitchFamily="34" charset="0"/>
            </a:endParaRPr>
          </a:p>
          <a:p>
            <a:pPr marL="0" marR="880745" lvl="1" indent="0" algn="just">
              <a:lnSpc>
                <a:spcPct val="100000"/>
              </a:lnSpc>
              <a:spcBef>
                <a:spcPts val="0"/>
              </a:spcBef>
              <a:buNone/>
              <a:tabLst>
                <a:tab pos="720090" algn="l"/>
              </a:tabLst>
            </a:pPr>
            <a:r>
              <a:rPr lang="en-US" sz="2000" dirty="0">
                <a:effectLst/>
                <a:ea typeface="Arial" panose="020B0604020202020204" pitchFamily="34" charset="0"/>
              </a:rPr>
              <a:t>DDS will assess the Paragraph B criteria before they apply the Paragraph C criteria. </a:t>
            </a:r>
          </a:p>
          <a:p>
            <a:pPr marL="0" marR="880745" lvl="1" indent="0" algn="just">
              <a:lnSpc>
                <a:spcPct val="100000"/>
              </a:lnSpc>
              <a:spcBef>
                <a:spcPts val="0"/>
              </a:spcBef>
              <a:buNone/>
              <a:tabLst>
                <a:tab pos="720090" algn="l"/>
              </a:tabLst>
            </a:pPr>
            <a:endParaRPr lang="en-US" sz="2000" dirty="0">
              <a:effectLst/>
              <a:ea typeface="Arial" panose="020B0604020202020204" pitchFamily="34" charset="0"/>
            </a:endParaRPr>
          </a:p>
          <a:p>
            <a:pPr marL="0" marR="880745" lvl="1" indent="0" algn="just">
              <a:lnSpc>
                <a:spcPct val="100000"/>
              </a:lnSpc>
              <a:spcBef>
                <a:spcPts val="0"/>
              </a:spcBef>
              <a:buNone/>
              <a:tabLst>
                <a:tab pos="720090" algn="l"/>
              </a:tabLst>
            </a:pPr>
            <a:r>
              <a:rPr lang="en-US" sz="2000" dirty="0">
                <a:effectLst/>
                <a:ea typeface="Arial" panose="020B0604020202020204" pitchFamily="34" charset="0"/>
              </a:rPr>
              <a:t>DDS will assess the Paragraph C criteria </a:t>
            </a:r>
            <a:r>
              <a:rPr lang="en-US" sz="2000" u="sng" dirty="0">
                <a:effectLst/>
                <a:ea typeface="Arial" panose="020B0604020202020204" pitchFamily="34" charset="0"/>
              </a:rPr>
              <a:t>only</a:t>
            </a:r>
            <a:r>
              <a:rPr lang="en-US" sz="2000" dirty="0">
                <a:effectLst/>
                <a:ea typeface="Arial" panose="020B0604020202020204" pitchFamily="34" charset="0"/>
              </a:rPr>
              <a:t> if they find that the Paragraph B criteria are not satisfied. </a:t>
            </a:r>
          </a:p>
          <a:p>
            <a:pPr marL="0" marR="880745" lvl="1" indent="0" algn="just">
              <a:lnSpc>
                <a:spcPct val="100000"/>
              </a:lnSpc>
              <a:spcBef>
                <a:spcPts val="0"/>
              </a:spcBef>
              <a:buNone/>
              <a:tabLst>
                <a:tab pos="720090" algn="l"/>
              </a:tabLst>
            </a:pPr>
            <a:endParaRPr lang="en-US" sz="2000" dirty="0">
              <a:ea typeface="Arial" panose="020B0604020202020204" pitchFamily="34" charset="0"/>
            </a:endParaRPr>
          </a:p>
          <a:p>
            <a:pPr marL="0" marR="880745" lvl="1" indent="0" algn="just">
              <a:lnSpc>
                <a:spcPct val="100000"/>
              </a:lnSpc>
              <a:spcBef>
                <a:spcPts val="0"/>
              </a:spcBef>
              <a:buNone/>
              <a:tabLst>
                <a:tab pos="720090" algn="l"/>
              </a:tabLst>
            </a:pPr>
            <a:r>
              <a:rPr lang="en-US" sz="2000" dirty="0">
                <a:effectLst/>
                <a:ea typeface="Arial" panose="020B0604020202020204" pitchFamily="34" charset="0"/>
              </a:rPr>
              <a:t>DDS will find the claimant to have a listed impairment if the diagnostic description in the introductory paragraph and the criteria of both Paragraphs A and B (or A and C, when appropriate) of the listed impairment are satisfied.</a:t>
            </a:r>
          </a:p>
          <a:p>
            <a:pPr marL="0" indent="0">
              <a:spcBef>
                <a:spcPts val="0"/>
              </a:spcBef>
              <a:spcAft>
                <a:spcPts val="600"/>
              </a:spcAft>
              <a:buNone/>
            </a:pPr>
            <a:endParaRPr lang="en-US" sz="1800" dirty="0">
              <a:effectLst/>
              <a:hlinkClick r:id="rId2"/>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148121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anim calcmode="lin" valueType="num">
                                      <p:cBhvr additive="base">
                                        <p:cTn id="13"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anim calcmode="lin" valueType="num">
                                      <p:cBhvr additive="base">
                                        <p:cTn id="1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anim calcmode="lin" valueType="num">
                                      <p:cBhvr additive="base">
                                        <p:cTn id="25"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indent="0" algn="just">
              <a:lnSpc>
                <a:spcPct val="100000"/>
              </a:lnSpc>
              <a:spcBef>
                <a:spcPts val="0"/>
              </a:spcBef>
              <a:buNone/>
            </a:pPr>
            <a:r>
              <a:rPr lang="en-US" sz="2400" dirty="0">
                <a:effectLst/>
                <a:ea typeface="Arial" panose="020B0604020202020204" pitchFamily="34" charset="0"/>
              </a:rPr>
              <a:t>Since our Centers are assisting individuals primarily due to a mental disorder:</a:t>
            </a:r>
          </a:p>
          <a:p>
            <a:pPr marL="0" indent="0" algn="just">
              <a:lnSpc>
                <a:spcPct val="100000"/>
              </a:lnSpc>
              <a:spcBef>
                <a:spcPts val="0"/>
              </a:spcBef>
              <a:buNone/>
            </a:pPr>
            <a:endParaRPr lang="en-US" sz="2400" dirty="0">
              <a:ea typeface="Arial" panose="020B0604020202020204" pitchFamily="34" charset="0"/>
            </a:endParaRPr>
          </a:p>
          <a:p>
            <a:pPr marL="0" indent="0" algn="just">
              <a:lnSpc>
                <a:spcPct val="100000"/>
              </a:lnSpc>
              <a:spcBef>
                <a:spcPts val="0"/>
              </a:spcBef>
              <a:buNone/>
            </a:pPr>
            <a:r>
              <a:rPr lang="en-US" sz="2400" dirty="0">
                <a:effectLst/>
                <a:ea typeface="Arial" panose="020B0604020202020204" pitchFamily="34" charset="0"/>
              </a:rPr>
              <a:t>The criteria in </a:t>
            </a:r>
            <a:r>
              <a:rPr lang="en-US" sz="2400" dirty="0">
                <a:ea typeface="Arial" panose="020B0604020202020204" pitchFamily="34" charset="0"/>
              </a:rPr>
              <a:t>P</a:t>
            </a:r>
            <a:r>
              <a:rPr lang="en-US" sz="2400" dirty="0">
                <a:effectLst/>
                <a:ea typeface="Arial" panose="020B0604020202020204" pitchFamily="34" charset="0"/>
              </a:rPr>
              <a:t>aragraph A substantiate medically, the presence of a particular mental disorder. Specific symptoms, signs, and laboratory findings in the Paragraph A criteria of any of the listings in this section cannot be considered in isolation from the description of the mental disorder contained at the beginning of each listing category. </a:t>
            </a:r>
          </a:p>
          <a:p>
            <a:pPr marL="0" indent="0" algn="just">
              <a:lnSpc>
                <a:spcPct val="100000"/>
              </a:lnSpc>
              <a:spcBef>
                <a:spcPts val="0"/>
              </a:spcBef>
              <a:buNone/>
            </a:pPr>
            <a:r>
              <a:rPr lang="en-US" sz="2400" dirty="0">
                <a:effectLst/>
                <a:ea typeface="Arial" panose="020B0604020202020204" pitchFamily="34" charset="0"/>
              </a:rPr>
              <a:t>Impairments should be analyzed or reviewed under the mental category(</a:t>
            </a:r>
            <a:r>
              <a:rPr lang="en-US" sz="2400" dirty="0" err="1">
                <a:effectLst/>
                <a:ea typeface="Arial" panose="020B0604020202020204" pitchFamily="34" charset="0"/>
              </a:rPr>
              <a:t>ies</a:t>
            </a:r>
            <a:r>
              <a:rPr lang="en-US" sz="2400" dirty="0">
                <a:effectLst/>
                <a:ea typeface="Arial" panose="020B0604020202020204" pitchFamily="34" charset="0"/>
              </a:rPr>
              <a:t>) indicated by the medical findings. However, we may also consider mental impairments under physical body system listings, using the concept of medical equivalence, when the mental disorder results in physical dysfunction. </a:t>
            </a:r>
          </a:p>
          <a:p>
            <a:pPr marL="0" indent="0" algn="just">
              <a:lnSpc>
                <a:spcPct val="100000"/>
              </a:lnSpc>
              <a:spcBef>
                <a:spcPts val="0"/>
              </a:spcBef>
              <a:buNone/>
            </a:pPr>
            <a:r>
              <a:rPr lang="en-US" sz="2400" dirty="0">
                <a:effectLst/>
                <a:ea typeface="Arial" panose="020B0604020202020204" pitchFamily="34" charset="0"/>
              </a:rPr>
              <a:t>(See, for instance, </a:t>
            </a:r>
            <a:r>
              <a:rPr lang="en-US" sz="2400" dirty="0">
                <a:effectLst/>
                <a:ea typeface="Arial" panose="020B0604020202020204" pitchFamily="34" charset="0"/>
                <a:cs typeface="Arial" panose="020B0604020202020204" pitchFamily="34" charset="0"/>
              </a:rPr>
              <a:t>12.00D12 </a:t>
            </a:r>
            <a:r>
              <a:rPr lang="en-US" sz="2400" dirty="0">
                <a:effectLst/>
                <a:ea typeface="Arial" panose="020B0604020202020204" pitchFamily="34" charset="0"/>
              </a:rPr>
              <a:t>regarding the evaluation of anorexia nervosa and other eating disorders.)</a:t>
            </a:r>
          </a:p>
          <a:p>
            <a:pPr marL="0" indent="0">
              <a:spcBef>
                <a:spcPts val="0"/>
              </a:spcBef>
              <a:spcAft>
                <a:spcPts val="600"/>
              </a:spcAft>
              <a:buNone/>
            </a:pPr>
            <a:endParaRPr lang="en-US" sz="1800" dirty="0">
              <a:effectLst/>
              <a:hlinkClick r:id="rId2"/>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4211839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spcAft>
                <a:spcPts val="0"/>
              </a:spcAft>
              <a:buNone/>
            </a:pPr>
            <a:r>
              <a:rPr lang="en-US" sz="2400" dirty="0">
                <a:effectLst/>
                <a:ea typeface="Arial" panose="020B0604020202020204" pitchFamily="34" charset="0"/>
              </a:rPr>
              <a:t>The criteria in Paragraphs B and C describe impairment-related functional limitations that are incompatible with the ability to do any gainful activity. The functional limitations in Paragraphs B and C must be the result of the mental disorder described in the diagnostic description, that is manifested by the medical findings in Paragraph A.</a:t>
            </a:r>
            <a:endParaRPr lang="en-US" sz="2400" dirty="0">
              <a:effectLst/>
              <a:hlinkClick r:id="rId2"/>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818967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dirty="0">
                <a:effectLst/>
                <a:ea typeface="Arial" panose="020B0604020202020204" pitchFamily="34" charset="0"/>
              </a:rPr>
              <a:t>The structure of the listing for intellectual disability </a:t>
            </a:r>
            <a:r>
              <a:rPr lang="en-US" sz="2400" dirty="0">
                <a:effectLst/>
                <a:ea typeface="Arial" panose="020B0604020202020204" pitchFamily="34" charset="0"/>
                <a:cs typeface="Arial" panose="020B0604020202020204" pitchFamily="34" charset="0"/>
              </a:rPr>
              <a:t>(12.05) </a:t>
            </a:r>
            <a:r>
              <a:rPr lang="en-US" sz="2400" dirty="0">
                <a:effectLst/>
                <a:ea typeface="Arial" panose="020B0604020202020204" pitchFamily="34" charset="0"/>
              </a:rPr>
              <a:t>is different from that of the other mental disorders listings. Listing </a:t>
            </a:r>
            <a:r>
              <a:rPr lang="en-US" sz="2400" dirty="0">
                <a:effectLst/>
                <a:ea typeface="Arial" panose="020B0604020202020204" pitchFamily="34" charset="0"/>
                <a:cs typeface="Arial" panose="020B0604020202020204" pitchFamily="34" charset="0"/>
              </a:rPr>
              <a:t>12.05 </a:t>
            </a:r>
            <a:r>
              <a:rPr lang="en-US" sz="2400" dirty="0">
                <a:effectLst/>
                <a:ea typeface="Arial" panose="020B0604020202020204" pitchFamily="34" charset="0"/>
              </a:rPr>
              <a:t>contains an introductory paragraph with the diagnostic description for intellectual disability. It also contains </a:t>
            </a:r>
            <a:r>
              <a:rPr lang="en-US" sz="2400" u="sng" dirty="0">
                <a:effectLst/>
                <a:ea typeface="Arial" panose="020B0604020202020204" pitchFamily="34" charset="0"/>
              </a:rPr>
              <a:t>four</a:t>
            </a:r>
            <a:r>
              <a:rPr lang="en-US" sz="2400" dirty="0">
                <a:effectLst/>
                <a:ea typeface="Arial" panose="020B0604020202020204" pitchFamily="34" charset="0"/>
              </a:rPr>
              <a:t> sets of criteria (Paragraphs A through D). If your impairment satisfies the diagnostic description in the introductory paragraph and any one of the four sets of criteria, DDS will find th</a:t>
            </a:r>
            <a:r>
              <a:rPr lang="en-US" sz="2400" dirty="0">
                <a:ea typeface="Arial" panose="020B0604020202020204" pitchFamily="34" charset="0"/>
              </a:rPr>
              <a:t>e claimant’s </a:t>
            </a:r>
            <a:r>
              <a:rPr lang="en-US" sz="2400" dirty="0">
                <a:effectLst/>
                <a:ea typeface="Arial" panose="020B0604020202020204" pitchFamily="34" charset="0"/>
              </a:rPr>
              <a:t>impairment meets the listing. Paragraphs A and B contain criteria that describe disorders DDS consider severe enough to prevent the claimant from doing any gainful activity without any additional assessment of functional limitations</a:t>
            </a:r>
            <a:endParaRPr lang="en-US" sz="24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034760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DBB1A9-22FF-46E7-97B9-AE547747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3BD978F-FD64-4A89-9D33-C3DCDF9A3E13}"/>
              </a:ext>
            </a:extLst>
          </p:cNvPr>
          <p:cNvSpPr>
            <a:spLocks noGrp="1"/>
          </p:cNvSpPr>
          <p:nvPr>
            <p:ph type="title"/>
          </p:nvPr>
        </p:nvSpPr>
        <p:spPr>
          <a:xfrm>
            <a:off x="2486028" y="1289888"/>
            <a:ext cx="4251653" cy="4278224"/>
          </a:xfrm>
        </p:spPr>
        <p:txBody>
          <a:bodyPr vert="horz" lIns="91440" tIns="45720" rIns="91440" bIns="45720" rtlCol="0" anchor="ctr">
            <a:normAutofit/>
          </a:bodyPr>
          <a:lstStyle/>
          <a:p>
            <a:pPr algn="r"/>
            <a:r>
              <a:rPr lang="en-US" sz="4700" dirty="0"/>
              <a:t>Adults applying for SSI</a:t>
            </a:r>
          </a:p>
        </p:txBody>
      </p:sp>
      <p:cxnSp>
        <p:nvCxnSpPr>
          <p:cNvPr id="9" name="Straight Connector 8">
            <a:extLst>
              <a:ext uri="{FF2B5EF4-FFF2-40B4-BE49-F238E27FC236}">
                <a16:creationId xmlns:a16="http://schemas.microsoft.com/office/drawing/2014/main" id="{3A1AAD47-56AD-4EE6-A88C-981D060DC2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9858" y="2473325"/>
            <a:ext cx="0" cy="1911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68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dirty="0">
                <a:effectLst/>
                <a:ea typeface="Arial" panose="020B0604020202020204" pitchFamily="34" charset="0"/>
              </a:rPr>
              <a:t>For </a:t>
            </a:r>
            <a:r>
              <a:rPr lang="en-US" sz="2400" dirty="0">
                <a:ea typeface="Arial" panose="020B0604020202020204" pitchFamily="34" charset="0"/>
              </a:rPr>
              <a:t>P</a:t>
            </a:r>
            <a:r>
              <a:rPr lang="en-US" sz="2400" dirty="0">
                <a:effectLst/>
                <a:ea typeface="Arial" panose="020B0604020202020204" pitchFamily="34" charset="0"/>
              </a:rPr>
              <a:t>aragraph C, DDS will assess the degree</a:t>
            </a:r>
            <a:r>
              <a:rPr lang="en-US" sz="2400" spc="5" dirty="0">
                <a:effectLst/>
                <a:ea typeface="Arial" panose="020B0604020202020204" pitchFamily="34" charset="0"/>
              </a:rPr>
              <a:t> </a:t>
            </a:r>
            <a:r>
              <a:rPr lang="en-US" sz="2400" dirty="0">
                <a:effectLst/>
                <a:ea typeface="Arial" panose="020B0604020202020204" pitchFamily="34" charset="0"/>
              </a:rPr>
              <a:t>of functional limitation the additional impairment(s) imposes to determine if it significantly</a:t>
            </a:r>
            <a:r>
              <a:rPr lang="en-US" sz="2400" spc="-325" dirty="0">
                <a:effectLst/>
                <a:ea typeface="Arial" panose="020B0604020202020204" pitchFamily="34" charset="0"/>
              </a:rPr>
              <a:t> </a:t>
            </a:r>
            <a:r>
              <a:rPr lang="en-US" sz="2400" spc="-5" dirty="0">
                <a:effectLst/>
                <a:ea typeface="Arial" panose="020B0604020202020204" pitchFamily="34" charset="0"/>
              </a:rPr>
              <a:t>limits the </a:t>
            </a:r>
            <a:r>
              <a:rPr lang="en-US" sz="2400" dirty="0">
                <a:effectLst/>
                <a:ea typeface="Arial" panose="020B0604020202020204" pitchFamily="34" charset="0"/>
              </a:rPr>
              <a:t>physical or mental ability to do basic work activities, i.e., is a "severe"</a:t>
            </a:r>
            <a:r>
              <a:rPr lang="en-US" sz="2400" spc="5" dirty="0">
                <a:effectLst/>
                <a:ea typeface="Arial" panose="020B0604020202020204" pitchFamily="34" charset="0"/>
              </a:rPr>
              <a:t> </a:t>
            </a:r>
            <a:r>
              <a:rPr lang="en-US" sz="2400" dirty="0">
                <a:effectLst/>
                <a:ea typeface="Arial" panose="020B0604020202020204" pitchFamily="34" charset="0"/>
              </a:rPr>
              <a:t>impairment(s), as defined in </a:t>
            </a:r>
            <a:r>
              <a:rPr lang="en-US" sz="2400" dirty="0">
                <a:effectLst/>
                <a:ea typeface="Arial" panose="020B0604020202020204" pitchFamily="34" charset="0"/>
                <a:cs typeface="Arial" panose="020B0604020202020204" pitchFamily="34" charset="0"/>
              </a:rPr>
              <a:t>§§</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rPr>
              <a:t>404.1520(c) and 416.920(c). If</a:t>
            </a:r>
            <a:r>
              <a:rPr lang="en-US" sz="2400" spc="5" dirty="0">
                <a:effectLst/>
                <a:ea typeface="Arial" panose="020B0604020202020204" pitchFamily="34" charset="0"/>
              </a:rPr>
              <a:t> </a:t>
            </a:r>
            <a:r>
              <a:rPr lang="en-US" sz="2400" dirty="0">
                <a:effectLst/>
                <a:ea typeface="Arial" panose="020B0604020202020204" pitchFamily="34" charset="0"/>
              </a:rPr>
              <a:t>the additional impairment(s)</a:t>
            </a:r>
            <a:r>
              <a:rPr lang="en-US" sz="2400" spc="5" dirty="0">
                <a:effectLst/>
                <a:ea typeface="Arial" panose="020B0604020202020204" pitchFamily="34" charset="0"/>
              </a:rPr>
              <a:t> </a:t>
            </a:r>
            <a:r>
              <a:rPr lang="en-US" sz="2400" dirty="0">
                <a:effectLst/>
                <a:ea typeface="Arial" panose="020B0604020202020204" pitchFamily="34" charset="0"/>
              </a:rPr>
              <a:t>does</a:t>
            </a:r>
            <a:r>
              <a:rPr lang="en-US" sz="2400" spc="25" dirty="0">
                <a:effectLst/>
                <a:ea typeface="Arial" panose="020B0604020202020204" pitchFamily="34" charset="0"/>
              </a:rPr>
              <a:t> </a:t>
            </a:r>
            <a:r>
              <a:rPr lang="en-US" sz="2400" dirty="0">
                <a:effectLst/>
                <a:ea typeface="Arial" panose="020B0604020202020204" pitchFamily="34" charset="0"/>
              </a:rPr>
              <a:t>not</a:t>
            </a:r>
            <a:r>
              <a:rPr lang="en-US" sz="2400" spc="25" dirty="0">
                <a:effectLst/>
                <a:ea typeface="Arial" panose="020B0604020202020204" pitchFamily="34" charset="0"/>
              </a:rPr>
              <a:t> </a:t>
            </a:r>
            <a:r>
              <a:rPr lang="en-US" sz="2400" dirty="0">
                <a:effectLst/>
                <a:ea typeface="Arial" panose="020B0604020202020204" pitchFamily="34" charset="0"/>
              </a:rPr>
              <a:t>cause</a:t>
            </a:r>
            <a:r>
              <a:rPr lang="en-US" sz="2400" spc="40" dirty="0">
                <a:effectLst/>
                <a:ea typeface="Arial" panose="020B0604020202020204" pitchFamily="34" charset="0"/>
              </a:rPr>
              <a:t> </a:t>
            </a:r>
            <a:r>
              <a:rPr lang="en-US" sz="2400" dirty="0">
                <a:effectLst/>
                <a:ea typeface="Arial" panose="020B0604020202020204" pitchFamily="34" charset="0"/>
              </a:rPr>
              <a:t>limitations</a:t>
            </a:r>
            <a:r>
              <a:rPr lang="en-US" sz="2400" spc="90" dirty="0">
                <a:effectLst/>
                <a:ea typeface="Arial" panose="020B0604020202020204" pitchFamily="34" charset="0"/>
              </a:rPr>
              <a:t> </a:t>
            </a:r>
            <a:r>
              <a:rPr lang="en-US" sz="2400" dirty="0">
                <a:effectLst/>
                <a:ea typeface="Arial" panose="020B0604020202020204" pitchFamily="34" charset="0"/>
              </a:rPr>
              <a:t>that</a:t>
            </a:r>
            <a:r>
              <a:rPr lang="en-US" sz="2400" spc="10" dirty="0">
                <a:effectLst/>
                <a:ea typeface="Arial" panose="020B0604020202020204" pitchFamily="34" charset="0"/>
              </a:rPr>
              <a:t> </a:t>
            </a:r>
            <a:r>
              <a:rPr lang="en-US" sz="2400" dirty="0">
                <a:effectLst/>
                <a:ea typeface="Arial" panose="020B0604020202020204" pitchFamily="34" charset="0"/>
              </a:rPr>
              <a:t>are</a:t>
            </a:r>
            <a:r>
              <a:rPr lang="en-US" sz="2400" spc="25" dirty="0">
                <a:effectLst/>
                <a:ea typeface="Arial" panose="020B0604020202020204" pitchFamily="34" charset="0"/>
              </a:rPr>
              <a:t> </a:t>
            </a:r>
            <a:r>
              <a:rPr lang="en-US" sz="2400" dirty="0">
                <a:effectLst/>
                <a:ea typeface="Arial" panose="020B0604020202020204" pitchFamily="34" charset="0"/>
              </a:rPr>
              <a:t>"severe"</a:t>
            </a:r>
            <a:r>
              <a:rPr lang="en-US" sz="2400" spc="85" dirty="0">
                <a:effectLst/>
                <a:ea typeface="Arial" panose="020B0604020202020204" pitchFamily="34" charset="0"/>
              </a:rPr>
              <a:t> </a:t>
            </a:r>
            <a:r>
              <a:rPr lang="en-US" sz="2400" dirty="0">
                <a:effectLst/>
                <a:ea typeface="Arial" panose="020B0604020202020204" pitchFamily="34" charset="0"/>
              </a:rPr>
              <a:t>as</a:t>
            </a:r>
            <a:r>
              <a:rPr lang="en-US" sz="2400" spc="15" dirty="0">
                <a:effectLst/>
                <a:ea typeface="Arial" panose="020B0604020202020204" pitchFamily="34" charset="0"/>
              </a:rPr>
              <a:t> </a:t>
            </a:r>
            <a:r>
              <a:rPr lang="en-US" sz="2400" dirty="0">
                <a:effectLst/>
                <a:ea typeface="Arial" panose="020B0604020202020204" pitchFamily="34" charset="0"/>
              </a:rPr>
              <a:t>defined</a:t>
            </a:r>
            <a:r>
              <a:rPr lang="en-US" sz="2400" spc="-10" dirty="0">
                <a:effectLst/>
                <a:ea typeface="Arial" panose="020B0604020202020204" pitchFamily="34" charset="0"/>
              </a:rPr>
              <a:t> </a:t>
            </a:r>
            <a:r>
              <a:rPr lang="en-US" sz="2400" dirty="0">
                <a:effectLst/>
                <a:ea typeface="Arial" panose="020B0604020202020204" pitchFamily="34" charset="0"/>
              </a:rPr>
              <a:t>in</a:t>
            </a:r>
            <a:r>
              <a:rPr lang="en-US" sz="2400" spc="-60" dirty="0">
                <a:effectLst/>
                <a:ea typeface="Arial" panose="020B0604020202020204" pitchFamily="34" charset="0"/>
              </a:rPr>
              <a:t> </a:t>
            </a:r>
            <a:r>
              <a:rPr lang="en-US" sz="2400" dirty="0">
                <a:effectLst/>
                <a:ea typeface="Arial" panose="020B0604020202020204" pitchFamily="34" charset="0"/>
                <a:cs typeface="Arial" panose="020B0604020202020204" pitchFamily="34" charset="0"/>
              </a:rPr>
              <a:t>§§</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rPr>
              <a:t>404.1520(c)</a:t>
            </a:r>
            <a:r>
              <a:rPr lang="en-US" sz="2400" spc="90" dirty="0">
                <a:effectLst/>
                <a:ea typeface="Arial" panose="020B0604020202020204" pitchFamily="34" charset="0"/>
              </a:rPr>
              <a:t> </a:t>
            </a:r>
            <a:r>
              <a:rPr lang="en-US" sz="2400" dirty="0">
                <a:effectLst/>
                <a:ea typeface="Arial" panose="020B0604020202020204" pitchFamily="34" charset="0"/>
              </a:rPr>
              <a:t>and</a:t>
            </a:r>
            <a:r>
              <a:rPr lang="en-US" sz="2400" spc="-25" dirty="0">
                <a:effectLst/>
                <a:ea typeface="Arial" panose="020B0604020202020204" pitchFamily="34" charset="0"/>
              </a:rPr>
              <a:t> </a:t>
            </a:r>
            <a:r>
              <a:rPr lang="en-US" sz="2400" dirty="0">
                <a:effectLst/>
                <a:ea typeface="Arial" panose="020B0604020202020204" pitchFamily="34" charset="0"/>
              </a:rPr>
              <a:t>416.920(c),</a:t>
            </a:r>
            <a:r>
              <a:rPr lang="en-US" sz="2400" spc="10" dirty="0">
                <a:effectLst/>
                <a:ea typeface="Arial" panose="020B0604020202020204" pitchFamily="34" charset="0"/>
              </a:rPr>
              <a:t> </a:t>
            </a:r>
            <a:r>
              <a:rPr lang="en-US" sz="2400" dirty="0">
                <a:effectLst/>
                <a:ea typeface="Arial" panose="020B0604020202020204" pitchFamily="34" charset="0"/>
              </a:rPr>
              <a:t>DDS</a:t>
            </a:r>
            <a:r>
              <a:rPr lang="en-US" sz="2400" spc="5" dirty="0">
                <a:effectLst/>
                <a:ea typeface="Arial" panose="020B0604020202020204" pitchFamily="34" charset="0"/>
              </a:rPr>
              <a:t> </a:t>
            </a:r>
            <a:r>
              <a:rPr lang="en-US" sz="2400" dirty="0">
                <a:effectLst/>
                <a:ea typeface="Arial" panose="020B0604020202020204" pitchFamily="34" charset="0"/>
              </a:rPr>
              <a:t>will not find that</a:t>
            </a:r>
            <a:r>
              <a:rPr lang="en-US" sz="2400" spc="5" dirty="0">
                <a:effectLst/>
                <a:ea typeface="Arial" panose="020B0604020202020204" pitchFamily="34" charset="0"/>
              </a:rPr>
              <a:t> </a:t>
            </a:r>
            <a:r>
              <a:rPr lang="en-US" sz="2400" dirty="0">
                <a:effectLst/>
                <a:ea typeface="Arial" panose="020B0604020202020204" pitchFamily="34" charset="0"/>
              </a:rPr>
              <a:t>the additional</a:t>
            </a:r>
            <a:r>
              <a:rPr lang="en-US" sz="2400" spc="5" dirty="0">
                <a:effectLst/>
                <a:ea typeface="Arial" panose="020B0604020202020204" pitchFamily="34" charset="0"/>
              </a:rPr>
              <a:t> </a:t>
            </a:r>
            <a:r>
              <a:rPr lang="en-US" sz="2400" dirty="0">
                <a:effectLst/>
                <a:ea typeface="Arial" panose="020B0604020202020204" pitchFamily="34" charset="0"/>
              </a:rPr>
              <a:t>impairment(s)</a:t>
            </a:r>
            <a:r>
              <a:rPr lang="en-US" sz="2400" spc="5" dirty="0">
                <a:effectLst/>
                <a:ea typeface="Arial" panose="020B0604020202020204" pitchFamily="34" charset="0"/>
              </a:rPr>
              <a:t> </a:t>
            </a:r>
            <a:r>
              <a:rPr lang="en-US" sz="2400" dirty="0">
                <a:effectLst/>
                <a:ea typeface="Arial" panose="020B0604020202020204" pitchFamily="34" charset="0"/>
              </a:rPr>
              <a:t>imposes</a:t>
            </a:r>
            <a:r>
              <a:rPr lang="en-US" sz="2400" spc="5" dirty="0">
                <a:effectLst/>
                <a:ea typeface="Arial" panose="020B0604020202020204" pitchFamily="34" charset="0"/>
              </a:rPr>
              <a:t> </a:t>
            </a:r>
            <a:r>
              <a:rPr lang="en-US" sz="2400" dirty="0">
                <a:effectLst/>
                <a:ea typeface="Arial" panose="020B0604020202020204" pitchFamily="34" charset="0"/>
              </a:rPr>
              <a:t>"an additional</a:t>
            </a:r>
            <a:r>
              <a:rPr lang="en-US" sz="2400" spc="5" dirty="0">
                <a:effectLst/>
                <a:ea typeface="Arial" panose="020B0604020202020204" pitchFamily="34" charset="0"/>
              </a:rPr>
              <a:t> </a:t>
            </a:r>
            <a:r>
              <a:rPr lang="en-US" sz="2400" dirty="0">
                <a:effectLst/>
                <a:ea typeface="Arial" panose="020B0604020202020204" pitchFamily="34" charset="0"/>
              </a:rPr>
              <a:t>and significant</a:t>
            </a:r>
            <a:r>
              <a:rPr lang="en-US" sz="2400" spc="5" dirty="0">
                <a:effectLst/>
                <a:ea typeface="Arial" panose="020B0604020202020204" pitchFamily="34" charset="0"/>
              </a:rPr>
              <a:t> </a:t>
            </a:r>
            <a:r>
              <a:rPr lang="en-US" sz="2400" dirty="0">
                <a:effectLst/>
                <a:ea typeface="Arial" panose="020B0604020202020204" pitchFamily="34" charset="0"/>
              </a:rPr>
              <a:t>work­</a:t>
            </a:r>
            <a:r>
              <a:rPr lang="en-US" sz="2400" spc="5" dirty="0">
                <a:effectLst/>
                <a:ea typeface="Arial" panose="020B0604020202020204" pitchFamily="34" charset="0"/>
              </a:rPr>
              <a:t> </a:t>
            </a:r>
            <a:r>
              <a:rPr lang="en-US" sz="2400" spc="-5" dirty="0">
                <a:effectLst/>
                <a:ea typeface="Arial" panose="020B0604020202020204" pitchFamily="34" charset="0"/>
              </a:rPr>
              <a:t>related limitation of function," even if the claimant is unable to do their past </a:t>
            </a:r>
            <a:r>
              <a:rPr lang="en-US" sz="2400" dirty="0">
                <a:effectLst/>
                <a:ea typeface="Arial" panose="020B0604020202020204" pitchFamily="34" charset="0"/>
              </a:rPr>
              <a:t>work because of the</a:t>
            </a:r>
            <a:r>
              <a:rPr lang="en-US" sz="2400" spc="5" dirty="0">
                <a:effectLst/>
                <a:ea typeface="Arial" panose="020B0604020202020204" pitchFamily="34" charset="0"/>
              </a:rPr>
              <a:t> </a:t>
            </a:r>
            <a:r>
              <a:rPr lang="en-US" sz="2400" dirty="0">
                <a:effectLst/>
                <a:ea typeface="Arial" panose="020B0604020202020204" pitchFamily="34" charset="0"/>
              </a:rPr>
              <a:t>unique features</a:t>
            </a:r>
            <a:r>
              <a:rPr lang="en-US" sz="2400" spc="5" dirty="0">
                <a:effectLst/>
                <a:ea typeface="Arial" panose="020B0604020202020204" pitchFamily="34" charset="0"/>
              </a:rPr>
              <a:t> </a:t>
            </a:r>
            <a:r>
              <a:rPr lang="en-US" sz="2400" dirty="0">
                <a:effectLst/>
                <a:ea typeface="Arial" panose="020B0604020202020204" pitchFamily="34" charset="0"/>
              </a:rPr>
              <a:t>of that work. Paragraph</a:t>
            </a:r>
            <a:r>
              <a:rPr lang="en-US" sz="2400" spc="5" dirty="0">
                <a:effectLst/>
                <a:ea typeface="Arial" panose="020B0604020202020204" pitchFamily="34" charset="0"/>
              </a:rPr>
              <a:t> </a:t>
            </a:r>
            <a:r>
              <a:rPr lang="en-US" sz="2400" dirty="0">
                <a:effectLst/>
                <a:ea typeface="Arial" panose="020B0604020202020204" pitchFamily="34" charset="0"/>
              </a:rPr>
              <a:t>D contains the same functional</a:t>
            </a:r>
            <a:r>
              <a:rPr lang="en-US" sz="2400" spc="5" dirty="0">
                <a:effectLst/>
                <a:ea typeface="Arial" panose="020B0604020202020204" pitchFamily="34" charset="0"/>
              </a:rPr>
              <a:t> </a:t>
            </a:r>
            <a:r>
              <a:rPr lang="en-US" sz="2400" dirty="0">
                <a:effectLst/>
                <a:ea typeface="Arial" panose="020B0604020202020204" pitchFamily="34" charset="0"/>
              </a:rPr>
              <a:t>criteria</a:t>
            </a:r>
            <a:r>
              <a:rPr lang="en-US" sz="2400" spc="5" dirty="0">
                <a:effectLst/>
                <a:ea typeface="Arial" panose="020B0604020202020204" pitchFamily="34" charset="0"/>
              </a:rPr>
              <a:t> </a:t>
            </a:r>
            <a:r>
              <a:rPr lang="en-US" sz="2400" dirty="0">
                <a:effectLst/>
                <a:ea typeface="Arial" panose="020B0604020202020204" pitchFamily="34" charset="0"/>
              </a:rPr>
              <a:t>that are</a:t>
            </a:r>
            <a:r>
              <a:rPr lang="en-US" sz="2400" spc="5" dirty="0">
                <a:effectLst/>
                <a:ea typeface="Arial" panose="020B0604020202020204" pitchFamily="34" charset="0"/>
              </a:rPr>
              <a:t> </a:t>
            </a:r>
            <a:r>
              <a:rPr lang="en-US" sz="2400" dirty="0">
                <a:effectLst/>
                <a:ea typeface="Arial" panose="020B0604020202020204" pitchFamily="34" charset="0"/>
              </a:rPr>
              <a:t>required</a:t>
            </a:r>
            <a:r>
              <a:rPr lang="en-US" sz="2400" spc="40" dirty="0">
                <a:effectLst/>
                <a:ea typeface="Arial" panose="020B0604020202020204" pitchFamily="34" charset="0"/>
              </a:rPr>
              <a:t> </a:t>
            </a:r>
            <a:r>
              <a:rPr lang="en-US" sz="2400" dirty="0">
                <a:effectLst/>
                <a:ea typeface="Arial" panose="020B0604020202020204" pitchFamily="34" charset="0"/>
              </a:rPr>
              <a:t>under</a:t>
            </a:r>
            <a:r>
              <a:rPr lang="en-US" sz="2400" spc="10" dirty="0">
                <a:effectLst/>
                <a:ea typeface="Arial" panose="020B0604020202020204" pitchFamily="34" charset="0"/>
              </a:rPr>
              <a:t> </a:t>
            </a:r>
            <a:r>
              <a:rPr lang="en-US" sz="2400" dirty="0">
                <a:effectLst/>
                <a:ea typeface="Arial" panose="020B0604020202020204" pitchFamily="34" charset="0"/>
              </a:rPr>
              <a:t>paragraph</a:t>
            </a:r>
            <a:r>
              <a:rPr lang="en-US" sz="2400" spc="65" dirty="0">
                <a:effectLst/>
                <a:ea typeface="Arial" panose="020B0604020202020204" pitchFamily="34" charset="0"/>
              </a:rPr>
              <a:t> </a:t>
            </a:r>
            <a:r>
              <a:rPr lang="en-US" sz="2400" dirty="0">
                <a:effectLst/>
                <a:ea typeface="Arial" panose="020B0604020202020204" pitchFamily="34" charset="0"/>
              </a:rPr>
              <a:t>B</a:t>
            </a:r>
            <a:r>
              <a:rPr lang="en-US" sz="2400" spc="-70" dirty="0">
                <a:effectLst/>
                <a:ea typeface="Arial" panose="020B0604020202020204" pitchFamily="34" charset="0"/>
              </a:rPr>
              <a:t> </a:t>
            </a:r>
            <a:r>
              <a:rPr lang="en-US" sz="2400" dirty="0">
                <a:effectLst/>
                <a:ea typeface="Arial" panose="020B0604020202020204" pitchFamily="34" charset="0"/>
              </a:rPr>
              <a:t>of</a:t>
            </a:r>
            <a:r>
              <a:rPr lang="en-US" sz="2400" spc="-20" dirty="0">
                <a:effectLst/>
                <a:ea typeface="Arial" panose="020B0604020202020204" pitchFamily="34" charset="0"/>
              </a:rPr>
              <a:t> </a:t>
            </a:r>
            <a:r>
              <a:rPr lang="en-US" sz="2400" dirty="0">
                <a:effectLst/>
                <a:ea typeface="Arial" panose="020B0604020202020204" pitchFamily="34" charset="0"/>
              </a:rPr>
              <a:t>the</a:t>
            </a:r>
            <a:r>
              <a:rPr lang="en-US" sz="2400" spc="-15" dirty="0">
                <a:effectLst/>
                <a:ea typeface="Arial" panose="020B0604020202020204" pitchFamily="34" charset="0"/>
              </a:rPr>
              <a:t> </a:t>
            </a:r>
            <a:r>
              <a:rPr lang="en-US" sz="2400" dirty="0">
                <a:effectLst/>
                <a:ea typeface="Arial" panose="020B0604020202020204" pitchFamily="34" charset="0"/>
              </a:rPr>
              <a:t>other</a:t>
            </a:r>
            <a:r>
              <a:rPr lang="en-US" sz="2400" spc="5" dirty="0">
                <a:effectLst/>
                <a:ea typeface="Arial" panose="020B0604020202020204" pitchFamily="34" charset="0"/>
              </a:rPr>
              <a:t> </a:t>
            </a:r>
            <a:r>
              <a:rPr lang="en-US" sz="2400" dirty="0">
                <a:effectLst/>
                <a:ea typeface="Arial" panose="020B0604020202020204" pitchFamily="34" charset="0"/>
              </a:rPr>
              <a:t>mental</a:t>
            </a:r>
            <a:r>
              <a:rPr lang="en-US" sz="2400" spc="15" dirty="0">
                <a:effectLst/>
                <a:ea typeface="Arial" panose="020B0604020202020204" pitchFamily="34" charset="0"/>
              </a:rPr>
              <a:t> </a:t>
            </a:r>
            <a:r>
              <a:rPr lang="en-US" sz="2400" dirty="0">
                <a:effectLst/>
                <a:ea typeface="Arial" panose="020B0604020202020204" pitchFamily="34" charset="0"/>
              </a:rPr>
              <a:t>disorders</a:t>
            </a:r>
            <a:r>
              <a:rPr lang="en-US" sz="2400" spc="30" dirty="0">
                <a:effectLst/>
                <a:ea typeface="Arial" panose="020B0604020202020204" pitchFamily="34" charset="0"/>
              </a:rPr>
              <a:t> </a:t>
            </a:r>
            <a:r>
              <a:rPr lang="en-US" sz="2400" dirty="0">
                <a:effectLst/>
                <a:ea typeface="Arial" panose="020B0604020202020204" pitchFamily="34" charset="0"/>
              </a:rPr>
              <a:t>listings.</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89133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dirty="0">
                <a:effectLst/>
                <a:ea typeface="Arial" panose="020B0604020202020204" pitchFamily="34" charset="0"/>
              </a:rPr>
              <a:t>The structure of the listing for substance addiction disorders, 12.09, is also different from that for the other mental disorder listings. Listing 12.09 is structured as a reference listing; that is, it will only serve to indicate which of the other listed mental or physical impairments must be used to evaluate the behavioral or physical changes resulting from regular use of addictive substances.</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1576108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dirty="0">
                <a:effectLst/>
                <a:ea typeface="Arial" panose="020B0604020202020204" pitchFamily="34" charset="0"/>
              </a:rPr>
              <a:t>The</a:t>
            </a:r>
            <a:r>
              <a:rPr lang="en-US" sz="2400" spc="65" dirty="0">
                <a:effectLst/>
                <a:ea typeface="Arial" panose="020B0604020202020204" pitchFamily="34" charset="0"/>
              </a:rPr>
              <a:t> </a:t>
            </a:r>
            <a:r>
              <a:rPr lang="en-US" sz="2400" dirty="0">
                <a:effectLst/>
                <a:ea typeface="Arial" panose="020B0604020202020204" pitchFamily="34" charset="0"/>
              </a:rPr>
              <a:t>listings</a:t>
            </a:r>
            <a:r>
              <a:rPr lang="en-US" sz="2400" spc="95" dirty="0">
                <a:effectLst/>
                <a:ea typeface="Arial" panose="020B0604020202020204" pitchFamily="34" charset="0"/>
              </a:rPr>
              <a:t> </a:t>
            </a:r>
            <a:r>
              <a:rPr lang="en-US" sz="2400" dirty="0">
                <a:effectLst/>
                <a:ea typeface="Arial" panose="020B0604020202020204" pitchFamily="34" charset="0"/>
              </a:rPr>
              <a:t>are</a:t>
            </a:r>
            <a:r>
              <a:rPr lang="en-US" sz="2400" spc="60" dirty="0">
                <a:effectLst/>
                <a:ea typeface="Arial" panose="020B0604020202020204" pitchFamily="34" charset="0"/>
              </a:rPr>
              <a:t> </a:t>
            </a:r>
            <a:r>
              <a:rPr lang="en-US" sz="2400" dirty="0">
                <a:effectLst/>
                <a:ea typeface="Arial" panose="020B0604020202020204" pitchFamily="34" charset="0"/>
              </a:rPr>
              <a:t>so</a:t>
            </a:r>
            <a:r>
              <a:rPr lang="en-US" sz="2400" spc="10" dirty="0">
                <a:effectLst/>
                <a:ea typeface="Arial" panose="020B0604020202020204" pitchFamily="34" charset="0"/>
              </a:rPr>
              <a:t> </a:t>
            </a:r>
            <a:r>
              <a:rPr lang="en-US" sz="2400" dirty="0">
                <a:effectLst/>
                <a:ea typeface="Arial" panose="020B0604020202020204" pitchFamily="34" charset="0"/>
              </a:rPr>
              <a:t>constructed</a:t>
            </a:r>
            <a:r>
              <a:rPr lang="en-US" sz="2400" spc="195" dirty="0">
                <a:effectLst/>
                <a:ea typeface="Arial" panose="020B0604020202020204" pitchFamily="34" charset="0"/>
              </a:rPr>
              <a:t> </a:t>
            </a:r>
            <a:r>
              <a:rPr lang="en-US" sz="2400" dirty="0">
                <a:effectLst/>
                <a:ea typeface="Arial" panose="020B0604020202020204" pitchFamily="34" charset="0"/>
              </a:rPr>
              <a:t>that</a:t>
            </a:r>
            <a:r>
              <a:rPr lang="en-US" sz="2400" spc="60" dirty="0">
                <a:effectLst/>
                <a:ea typeface="Arial" panose="020B0604020202020204" pitchFamily="34" charset="0"/>
              </a:rPr>
              <a:t> </a:t>
            </a:r>
            <a:r>
              <a:rPr lang="en-US" sz="2400" dirty="0">
                <a:effectLst/>
                <a:ea typeface="Arial" panose="020B0604020202020204" pitchFamily="34" charset="0"/>
              </a:rPr>
              <a:t>an individual</a:t>
            </a:r>
            <a:r>
              <a:rPr lang="en-US" sz="2400" spc="100" dirty="0">
                <a:effectLst/>
                <a:ea typeface="Arial" panose="020B0604020202020204" pitchFamily="34" charset="0"/>
              </a:rPr>
              <a:t> </a:t>
            </a:r>
            <a:r>
              <a:rPr lang="en-US" sz="2400" dirty="0">
                <a:effectLst/>
                <a:ea typeface="Arial" panose="020B0604020202020204" pitchFamily="34" charset="0"/>
              </a:rPr>
              <a:t>with</a:t>
            </a:r>
            <a:r>
              <a:rPr lang="en-US" sz="2400" spc="25" dirty="0">
                <a:effectLst/>
                <a:ea typeface="Arial" panose="020B0604020202020204" pitchFamily="34" charset="0"/>
              </a:rPr>
              <a:t> </a:t>
            </a:r>
            <a:r>
              <a:rPr lang="en-US" sz="2400" dirty="0">
                <a:effectLst/>
                <a:ea typeface="Arial" panose="020B0604020202020204" pitchFamily="34" charset="0"/>
              </a:rPr>
              <a:t>an impairment(s)</a:t>
            </a:r>
            <a:r>
              <a:rPr lang="en-US" sz="2400" spc="220" dirty="0">
                <a:effectLst/>
                <a:ea typeface="Arial" panose="020B0604020202020204" pitchFamily="34" charset="0"/>
              </a:rPr>
              <a:t> </a:t>
            </a:r>
            <a:r>
              <a:rPr lang="en-US" sz="2400" dirty="0">
                <a:effectLst/>
                <a:ea typeface="Arial" panose="020B0604020202020204" pitchFamily="34" charset="0"/>
              </a:rPr>
              <a:t>that</a:t>
            </a:r>
            <a:r>
              <a:rPr lang="en-US" sz="2400" spc="55" dirty="0">
                <a:effectLst/>
                <a:ea typeface="Arial" panose="020B0604020202020204" pitchFamily="34" charset="0"/>
              </a:rPr>
              <a:t> </a:t>
            </a:r>
            <a:r>
              <a:rPr lang="en-US" sz="2400" dirty="0">
                <a:effectLst/>
                <a:ea typeface="Arial" panose="020B0604020202020204" pitchFamily="34" charset="0"/>
              </a:rPr>
              <a:t>meets</a:t>
            </a:r>
            <a:r>
              <a:rPr lang="en-US" sz="2400" spc="80" dirty="0">
                <a:effectLst/>
                <a:ea typeface="Arial" panose="020B0604020202020204" pitchFamily="34" charset="0"/>
              </a:rPr>
              <a:t> </a:t>
            </a:r>
            <a:r>
              <a:rPr lang="en-US" sz="2400" dirty="0">
                <a:effectLst/>
                <a:ea typeface="Arial" panose="020B0604020202020204" pitchFamily="34" charset="0"/>
              </a:rPr>
              <a:t>or</a:t>
            </a:r>
            <a:r>
              <a:rPr lang="en-US" sz="2400" spc="75" dirty="0">
                <a:effectLst/>
                <a:ea typeface="Arial" panose="020B0604020202020204" pitchFamily="34" charset="0"/>
              </a:rPr>
              <a:t> </a:t>
            </a:r>
            <a:r>
              <a:rPr lang="en-US" sz="2400" dirty="0">
                <a:effectLst/>
                <a:ea typeface="Arial" panose="020B0604020202020204" pitchFamily="34" charset="0"/>
              </a:rPr>
              <a:t>is</a:t>
            </a:r>
            <a:r>
              <a:rPr lang="en-US" sz="2400" spc="5" dirty="0">
                <a:effectLst/>
                <a:ea typeface="Arial" panose="020B0604020202020204" pitchFamily="34" charset="0"/>
              </a:rPr>
              <a:t> </a:t>
            </a:r>
            <a:r>
              <a:rPr lang="en-US" sz="2400" dirty="0">
                <a:effectLst/>
                <a:ea typeface="Arial" panose="020B0604020202020204" pitchFamily="34" charset="0"/>
              </a:rPr>
              <a:t>equivalent in severity to the criteria of a listing could not reasonably be expected to do</a:t>
            </a:r>
            <a:r>
              <a:rPr lang="en-US" sz="2400" spc="5" dirty="0">
                <a:effectLst/>
                <a:ea typeface="Arial" panose="020B0604020202020204" pitchFamily="34" charset="0"/>
              </a:rPr>
              <a:t> </a:t>
            </a:r>
            <a:r>
              <a:rPr lang="en-US" sz="2400" dirty="0">
                <a:effectLst/>
                <a:ea typeface="Arial" panose="020B0604020202020204" pitchFamily="34" charset="0"/>
              </a:rPr>
              <a:t>any</a:t>
            </a:r>
            <a:r>
              <a:rPr lang="en-US" sz="2400" spc="20" dirty="0">
                <a:effectLst/>
                <a:ea typeface="Arial" panose="020B0604020202020204" pitchFamily="34" charset="0"/>
              </a:rPr>
              <a:t> </a:t>
            </a:r>
            <a:r>
              <a:rPr lang="en-US" sz="2400" dirty="0">
                <a:effectLst/>
                <a:ea typeface="Arial" panose="020B0604020202020204" pitchFamily="34" charset="0"/>
              </a:rPr>
              <a:t>gainful</a:t>
            </a:r>
            <a:r>
              <a:rPr lang="en-US" sz="2400" spc="45" dirty="0">
                <a:effectLst/>
                <a:ea typeface="Arial" panose="020B0604020202020204" pitchFamily="34" charset="0"/>
              </a:rPr>
              <a:t> </a:t>
            </a:r>
            <a:r>
              <a:rPr lang="en-US" sz="2400" dirty="0">
                <a:effectLst/>
                <a:ea typeface="Arial" panose="020B0604020202020204" pitchFamily="34" charset="0"/>
              </a:rPr>
              <a:t>activity.</a:t>
            </a:r>
            <a:r>
              <a:rPr lang="en-US" sz="2400" spc="30" dirty="0">
                <a:effectLst/>
                <a:ea typeface="Arial" panose="020B0604020202020204" pitchFamily="34" charset="0"/>
              </a:rPr>
              <a:t> </a:t>
            </a:r>
            <a:r>
              <a:rPr lang="en-US" sz="2400" dirty="0">
                <a:effectLst/>
                <a:ea typeface="Arial" panose="020B0604020202020204" pitchFamily="34" charset="0"/>
              </a:rPr>
              <a:t>These</a:t>
            </a:r>
            <a:r>
              <a:rPr lang="en-US" sz="2400" spc="90" dirty="0">
                <a:effectLst/>
                <a:ea typeface="Arial" panose="020B0604020202020204" pitchFamily="34" charset="0"/>
              </a:rPr>
              <a:t> </a:t>
            </a:r>
            <a:r>
              <a:rPr lang="en-US" sz="2400" dirty="0">
                <a:effectLst/>
                <a:ea typeface="Arial" panose="020B0604020202020204" pitchFamily="34" charset="0"/>
              </a:rPr>
              <a:t>listings</a:t>
            </a:r>
            <a:r>
              <a:rPr lang="en-US" sz="2400" spc="50" dirty="0">
                <a:effectLst/>
                <a:ea typeface="Arial" panose="020B0604020202020204" pitchFamily="34" charset="0"/>
              </a:rPr>
              <a:t> </a:t>
            </a:r>
            <a:r>
              <a:rPr lang="en-US" sz="2400" dirty="0">
                <a:effectLst/>
                <a:ea typeface="Arial" panose="020B0604020202020204" pitchFamily="34" charset="0"/>
              </a:rPr>
              <a:t>are</a:t>
            </a:r>
            <a:r>
              <a:rPr lang="en-US" sz="2400" spc="70" dirty="0">
                <a:effectLst/>
                <a:ea typeface="Arial" panose="020B0604020202020204" pitchFamily="34" charset="0"/>
              </a:rPr>
              <a:t> </a:t>
            </a:r>
            <a:r>
              <a:rPr lang="en-US" sz="2400" dirty="0">
                <a:effectLst/>
                <a:ea typeface="Arial" panose="020B0604020202020204" pitchFamily="34" charset="0"/>
              </a:rPr>
              <a:t>only</a:t>
            </a:r>
            <a:r>
              <a:rPr lang="en-US" sz="2400" spc="55" dirty="0">
                <a:effectLst/>
                <a:ea typeface="Arial" panose="020B0604020202020204" pitchFamily="34" charset="0"/>
              </a:rPr>
              <a:t> </a:t>
            </a:r>
            <a:r>
              <a:rPr lang="en-US" sz="2400" dirty="0">
                <a:effectLst/>
                <a:ea typeface="Arial" panose="020B0604020202020204" pitchFamily="34" charset="0"/>
              </a:rPr>
              <a:t>examples</a:t>
            </a:r>
            <a:r>
              <a:rPr lang="en-US" sz="2400" spc="70" dirty="0">
                <a:effectLst/>
                <a:ea typeface="Arial" panose="020B0604020202020204" pitchFamily="34" charset="0"/>
              </a:rPr>
              <a:t> </a:t>
            </a:r>
            <a:r>
              <a:rPr lang="en-US" sz="2400" dirty="0">
                <a:effectLst/>
                <a:ea typeface="Arial" panose="020B0604020202020204" pitchFamily="34" charset="0"/>
              </a:rPr>
              <a:t>of</a:t>
            </a:r>
            <a:r>
              <a:rPr lang="en-US" sz="2400" spc="15" dirty="0">
                <a:effectLst/>
                <a:ea typeface="Arial" panose="020B0604020202020204" pitchFamily="34" charset="0"/>
              </a:rPr>
              <a:t> </a:t>
            </a:r>
            <a:r>
              <a:rPr lang="en-US" sz="2400" dirty="0">
                <a:effectLst/>
                <a:ea typeface="Arial" panose="020B0604020202020204" pitchFamily="34" charset="0"/>
              </a:rPr>
              <a:t>common</a:t>
            </a:r>
            <a:r>
              <a:rPr lang="en-US" sz="2400" spc="65" dirty="0">
                <a:effectLst/>
                <a:ea typeface="Arial" panose="020B0604020202020204" pitchFamily="34" charset="0"/>
              </a:rPr>
              <a:t> </a:t>
            </a:r>
            <a:r>
              <a:rPr lang="en-US" sz="2400" dirty="0">
                <a:effectLst/>
                <a:ea typeface="Arial" panose="020B0604020202020204" pitchFamily="34" charset="0"/>
              </a:rPr>
              <a:t>mental</a:t>
            </a:r>
            <a:r>
              <a:rPr lang="en-US" sz="2400" spc="90" dirty="0">
                <a:effectLst/>
                <a:ea typeface="Arial" panose="020B0604020202020204" pitchFamily="34" charset="0"/>
              </a:rPr>
              <a:t> </a:t>
            </a:r>
            <a:r>
              <a:rPr lang="en-US" sz="2400" dirty="0">
                <a:effectLst/>
                <a:ea typeface="Arial" panose="020B0604020202020204" pitchFamily="34" charset="0"/>
              </a:rPr>
              <a:t>disorders</a:t>
            </a:r>
            <a:r>
              <a:rPr lang="en-US" sz="2400" spc="95" dirty="0">
                <a:effectLst/>
                <a:ea typeface="Arial" panose="020B0604020202020204" pitchFamily="34" charset="0"/>
              </a:rPr>
              <a:t> </a:t>
            </a:r>
            <a:r>
              <a:rPr lang="en-US" sz="2400" dirty="0">
                <a:effectLst/>
                <a:ea typeface="Arial" panose="020B0604020202020204" pitchFamily="34" charset="0"/>
              </a:rPr>
              <a:t>that</a:t>
            </a:r>
            <a:r>
              <a:rPr lang="en-US" sz="2400" spc="70" dirty="0">
                <a:effectLst/>
                <a:ea typeface="Arial" panose="020B0604020202020204" pitchFamily="34" charset="0"/>
              </a:rPr>
              <a:t> </a:t>
            </a:r>
            <a:r>
              <a:rPr lang="en-US" sz="2400" dirty="0">
                <a:effectLst/>
                <a:ea typeface="Arial" panose="020B0604020202020204" pitchFamily="34" charset="0"/>
              </a:rPr>
              <a:t>are</a:t>
            </a:r>
            <a:r>
              <a:rPr lang="en-US" sz="2400" spc="5" dirty="0">
                <a:effectLst/>
                <a:ea typeface="Arial" panose="020B0604020202020204" pitchFamily="34" charset="0"/>
              </a:rPr>
              <a:t> </a:t>
            </a:r>
            <a:r>
              <a:rPr lang="en-US" sz="2400" dirty="0">
                <a:effectLst/>
                <a:ea typeface="Arial" panose="020B0604020202020204" pitchFamily="34" charset="0"/>
              </a:rPr>
              <a:t>considered</a:t>
            </a:r>
            <a:r>
              <a:rPr lang="en-US" sz="2400" spc="5" dirty="0">
                <a:effectLst/>
                <a:ea typeface="Arial" panose="020B0604020202020204" pitchFamily="34" charset="0"/>
              </a:rPr>
              <a:t> </a:t>
            </a:r>
            <a:r>
              <a:rPr lang="en-US" sz="2400" dirty="0">
                <a:effectLst/>
                <a:ea typeface="Arial" panose="020B0604020202020204" pitchFamily="34" charset="0"/>
              </a:rPr>
              <a:t>severe</a:t>
            </a:r>
            <a:r>
              <a:rPr lang="en-US" sz="2400" spc="5" dirty="0">
                <a:effectLst/>
                <a:ea typeface="Arial" panose="020B0604020202020204" pitchFamily="34" charset="0"/>
              </a:rPr>
              <a:t> </a:t>
            </a:r>
            <a:r>
              <a:rPr lang="en-US" sz="2400" dirty="0">
                <a:effectLst/>
                <a:ea typeface="Arial" panose="020B0604020202020204" pitchFamily="34" charset="0"/>
              </a:rPr>
              <a:t>enough to</a:t>
            </a:r>
            <a:r>
              <a:rPr lang="en-US" sz="2400" spc="5" dirty="0">
                <a:effectLst/>
                <a:ea typeface="Arial" panose="020B0604020202020204" pitchFamily="34" charset="0"/>
              </a:rPr>
              <a:t> </a:t>
            </a:r>
            <a:r>
              <a:rPr lang="en-US" sz="2400" dirty="0">
                <a:effectLst/>
                <a:ea typeface="Arial" panose="020B0604020202020204" pitchFamily="34" charset="0"/>
              </a:rPr>
              <a:t>prevent an individual</a:t>
            </a:r>
            <a:r>
              <a:rPr lang="en-US" sz="2400" spc="315" dirty="0">
                <a:effectLst/>
                <a:ea typeface="Arial" panose="020B0604020202020204" pitchFamily="34" charset="0"/>
              </a:rPr>
              <a:t> </a:t>
            </a:r>
            <a:r>
              <a:rPr lang="en-US" sz="2400" dirty="0">
                <a:effectLst/>
                <a:ea typeface="Arial" panose="020B0604020202020204" pitchFamily="34" charset="0"/>
              </a:rPr>
              <a:t>from doing any gainful activity. When</a:t>
            </a:r>
            <a:r>
              <a:rPr lang="en-US" sz="2400" spc="5" dirty="0">
                <a:effectLst/>
                <a:ea typeface="Arial" panose="020B0604020202020204" pitchFamily="34" charset="0"/>
              </a:rPr>
              <a:t> </a:t>
            </a:r>
            <a:r>
              <a:rPr lang="en-US" sz="2400" dirty="0">
                <a:effectLst/>
                <a:ea typeface="Arial" panose="020B0604020202020204" pitchFamily="34" charset="0"/>
              </a:rPr>
              <a:t>an individual has a medically</a:t>
            </a:r>
            <a:r>
              <a:rPr lang="en-US" sz="2400" spc="5" dirty="0">
                <a:effectLst/>
                <a:ea typeface="Arial" panose="020B0604020202020204" pitchFamily="34" charset="0"/>
              </a:rPr>
              <a:t> </a:t>
            </a:r>
            <a:r>
              <a:rPr lang="en-US" sz="2400" dirty="0">
                <a:effectLst/>
                <a:ea typeface="Arial" panose="020B0604020202020204" pitchFamily="34" charset="0"/>
              </a:rPr>
              <a:t>determinable</a:t>
            </a:r>
            <a:r>
              <a:rPr lang="en-US" sz="2400" spc="5" dirty="0">
                <a:effectLst/>
                <a:ea typeface="Arial" panose="020B0604020202020204" pitchFamily="34" charset="0"/>
              </a:rPr>
              <a:t> </a:t>
            </a:r>
            <a:r>
              <a:rPr lang="en-US" sz="2400" dirty="0">
                <a:effectLst/>
                <a:ea typeface="Arial" panose="020B0604020202020204" pitchFamily="34" charset="0"/>
              </a:rPr>
              <a:t>severe mental impairment</a:t>
            </a:r>
            <a:r>
              <a:rPr lang="en-US" sz="2400" spc="5" dirty="0">
                <a:effectLst/>
                <a:ea typeface="Arial" panose="020B0604020202020204" pitchFamily="34" charset="0"/>
              </a:rPr>
              <a:t> </a:t>
            </a:r>
            <a:r>
              <a:rPr lang="en-US" sz="2400" dirty="0">
                <a:effectLst/>
                <a:ea typeface="Arial" panose="020B0604020202020204" pitchFamily="34" charset="0"/>
              </a:rPr>
              <a:t>that does not satisfy the</a:t>
            </a:r>
            <a:r>
              <a:rPr lang="en-US" sz="2400" spc="5" dirty="0">
                <a:effectLst/>
                <a:ea typeface="Arial" panose="020B0604020202020204" pitchFamily="34" charset="0"/>
              </a:rPr>
              <a:t> </a:t>
            </a:r>
            <a:r>
              <a:rPr lang="en-US" sz="2400" spc="-5" dirty="0">
                <a:effectLst/>
                <a:ea typeface="Arial" panose="020B0604020202020204" pitchFamily="34" charset="0"/>
              </a:rPr>
              <a:t>diagnostic </a:t>
            </a:r>
            <a:r>
              <a:rPr lang="en-US" sz="2400" dirty="0">
                <a:effectLst/>
                <a:ea typeface="Arial" panose="020B0604020202020204" pitchFamily="34" charset="0"/>
              </a:rPr>
              <a:t>description or the requirements of the Paragraph A criteria of the relevant</a:t>
            </a:r>
            <a:r>
              <a:rPr lang="en-US" sz="2400" spc="5" dirty="0">
                <a:effectLst/>
                <a:ea typeface="Arial" panose="020B0604020202020204" pitchFamily="34" charset="0"/>
              </a:rPr>
              <a:t> </a:t>
            </a:r>
            <a:r>
              <a:rPr lang="en-US" sz="2400" dirty="0">
                <a:effectLst/>
                <a:ea typeface="Arial" panose="020B0604020202020204" pitchFamily="34" charset="0"/>
              </a:rPr>
              <a:t>listing, the assessment</a:t>
            </a:r>
            <a:r>
              <a:rPr lang="en-US" sz="2400" spc="5" dirty="0">
                <a:effectLst/>
                <a:ea typeface="Arial" panose="020B0604020202020204" pitchFamily="34" charset="0"/>
              </a:rPr>
              <a:t> </a:t>
            </a:r>
            <a:r>
              <a:rPr lang="en-US" sz="2400" dirty="0">
                <a:effectLst/>
                <a:ea typeface="Arial" panose="020B0604020202020204" pitchFamily="34" charset="0"/>
              </a:rPr>
              <a:t>of the Paragraph</a:t>
            </a:r>
            <a:r>
              <a:rPr lang="en-US" sz="2400" spc="5" dirty="0">
                <a:effectLst/>
                <a:ea typeface="Arial" panose="020B0604020202020204" pitchFamily="34" charset="0"/>
              </a:rPr>
              <a:t> </a:t>
            </a:r>
            <a:r>
              <a:rPr lang="en-US" sz="2400" dirty="0">
                <a:effectLst/>
                <a:ea typeface="Arial" panose="020B0604020202020204" pitchFamily="34" charset="0"/>
              </a:rPr>
              <a:t>B and C criteria</a:t>
            </a:r>
            <a:r>
              <a:rPr lang="en-US" sz="2400" spc="5" dirty="0">
                <a:effectLst/>
                <a:ea typeface="Arial" panose="020B0604020202020204" pitchFamily="34" charset="0"/>
              </a:rPr>
              <a:t> </a:t>
            </a:r>
            <a:r>
              <a:rPr lang="en-US" sz="2400" dirty="0">
                <a:effectLst/>
                <a:ea typeface="Arial" panose="020B0604020202020204" pitchFamily="34" charset="0"/>
              </a:rPr>
              <a:t>is critical to</a:t>
            </a:r>
            <a:r>
              <a:rPr lang="en-US" sz="2400" spc="5" dirty="0">
                <a:effectLst/>
                <a:ea typeface="Arial" panose="020B0604020202020204" pitchFamily="34" charset="0"/>
              </a:rPr>
              <a:t> </a:t>
            </a:r>
            <a:r>
              <a:rPr lang="en-US" sz="2400" dirty="0">
                <a:effectLst/>
                <a:ea typeface="Arial" panose="020B0604020202020204" pitchFamily="34" charset="0"/>
              </a:rPr>
              <a:t>a determination</a:t>
            </a:r>
            <a:r>
              <a:rPr lang="en-US" sz="2400" spc="5" dirty="0">
                <a:effectLst/>
                <a:ea typeface="Arial" panose="020B0604020202020204" pitchFamily="34" charset="0"/>
              </a:rPr>
              <a:t> </a:t>
            </a:r>
            <a:r>
              <a:rPr lang="en-US" sz="2400" dirty="0">
                <a:effectLst/>
                <a:ea typeface="Arial" panose="020B0604020202020204" pitchFamily="34" charset="0"/>
              </a:rPr>
              <a:t>of</a:t>
            </a:r>
            <a:r>
              <a:rPr lang="en-US" sz="2400" spc="5" dirty="0">
                <a:effectLst/>
                <a:ea typeface="Arial" panose="020B0604020202020204" pitchFamily="34" charset="0"/>
              </a:rPr>
              <a:t> </a:t>
            </a:r>
            <a:r>
              <a:rPr lang="en-US" sz="2400" dirty="0">
                <a:effectLst/>
                <a:ea typeface="Arial" panose="020B0604020202020204" pitchFamily="34" charset="0"/>
              </a:rPr>
              <a:t>equivalence.</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4199210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dirty="0">
                <a:effectLst/>
                <a:ea typeface="Arial" panose="020B0604020202020204" pitchFamily="34" charset="0"/>
              </a:rPr>
              <a:t>If the individual’s impairment(s) does not meet or is not equivalent in severity to the criteria of any listing, the individual may or may not have the Residual </a:t>
            </a:r>
            <a:r>
              <a:rPr lang="en-US" sz="2400" dirty="0">
                <a:ea typeface="Arial" panose="020B0604020202020204" pitchFamily="34" charset="0"/>
              </a:rPr>
              <a:t>F</a:t>
            </a:r>
            <a:r>
              <a:rPr lang="en-US" sz="2400" dirty="0">
                <a:effectLst/>
                <a:ea typeface="Arial" panose="020B0604020202020204" pitchFamily="34" charset="0"/>
              </a:rPr>
              <a:t>unctional </a:t>
            </a:r>
            <a:r>
              <a:rPr lang="en-US" sz="2400" dirty="0">
                <a:ea typeface="Arial" panose="020B0604020202020204" pitchFamily="34" charset="0"/>
              </a:rPr>
              <a:t>C</a:t>
            </a:r>
            <a:r>
              <a:rPr lang="en-US" sz="2400" dirty="0">
                <a:effectLst/>
                <a:ea typeface="Arial" panose="020B0604020202020204" pitchFamily="34" charset="0"/>
              </a:rPr>
              <a:t>apacity (RFC) to do Substantial </a:t>
            </a:r>
            <a:r>
              <a:rPr lang="en-US" sz="2400" dirty="0">
                <a:ea typeface="Arial" panose="020B0604020202020204" pitchFamily="34" charset="0"/>
              </a:rPr>
              <a:t>G</a:t>
            </a:r>
            <a:r>
              <a:rPr lang="en-US" sz="2400" dirty="0">
                <a:effectLst/>
                <a:ea typeface="Arial" panose="020B0604020202020204" pitchFamily="34" charset="0"/>
              </a:rPr>
              <a:t>ainful </a:t>
            </a:r>
            <a:r>
              <a:rPr lang="en-US" sz="2400" dirty="0">
                <a:ea typeface="Arial" panose="020B0604020202020204" pitchFamily="34" charset="0"/>
              </a:rPr>
              <a:t>A</a:t>
            </a:r>
            <a:r>
              <a:rPr lang="en-US" sz="2400" dirty="0">
                <a:effectLst/>
                <a:ea typeface="Arial" panose="020B0604020202020204" pitchFamily="34" charset="0"/>
              </a:rPr>
              <a:t>ctivity (SGA). The determination of mental RFC is crucial to the evaluation of the individual’s capacity to do SGA when their impairment{s) does not meet or equal the criteria of the listings but is nevertheless severe.</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4068112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dirty="0">
                <a:effectLst/>
                <a:ea typeface="Arial" panose="020B0604020202020204" pitchFamily="34" charset="0"/>
              </a:rPr>
              <a:t>RFC is a multi-dimensional description of the work-related abilities the individual retains despite </a:t>
            </a:r>
            <a:r>
              <a:rPr lang="en-US" sz="2400" dirty="0">
                <a:ea typeface="Arial" panose="020B0604020202020204" pitchFamily="34" charset="0"/>
              </a:rPr>
              <a:t>their</a:t>
            </a:r>
            <a:r>
              <a:rPr lang="en-US" sz="2400" dirty="0">
                <a:effectLst/>
                <a:ea typeface="Arial" panose="020B0604020202020204" pitchFamily="34" charset="0"/>
              </a:rPr>
              <a:t> medical impairments. An assessment of their RFC complements the functional evaluation necessary for Paragraphs B and C of the listings by requiring consideration of an expanded list of work-related capacities that may be affected by mental disorders when their impairment(s) is severe but neither meets nor is equivalent in severity to a listed mental disorder.</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520597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836295" lvl="2" indent="0" algn="just">
              <a:lnSpc>
                <a:spcPct val="100000"/>
              </a:lnSpc>
              <a:spcBef>
                <a:spcPts val="0"/>
              </a:spcBef>
              <a:spcAft>
                <a:spcPts val="0"/>
              </a:spcAft>
              <a:buNone/>
              <a:tabLst>
                <a:tab pos="697230" algn="l"/>
              </a:tabLst>
            </a:pPr>
            <a:r>
              <a:rPr lang="en-US" b="1" spc="-5" dirty="0">
                <a:effectLst/>
                <a:ea typeface="Arial" panose="020B0604020202020204" pitchFamily="34" charset="0"/>
                <a:cs typeface="Arial" panose="020B0604020202020204" pitchFamily="34" charset="0"/>
              </a:rPr>
              <a:t>Need</a:t>
            </a:r>
            <a:r>
              <a:rPr lang="en-US" b="1" spc="35" dirty="0">
                <a:effectLst/>
                <a:ea typeface="Arial" panose="020B0604020202020204" pitchFamily="34" charset="0"/>
                <a:cs typeface="Arial" panose="020B0604020202020204" pitchFamily="34" charset="0"/>
              </a:rPr>
              <a:t> </a:t>
            </a:r>
            <a:r>
              <a:rPr lang="en-US" b="1" spc="-5" dirty="0">
                <a:effectLst/>
                <a:ea typeface="Arial" panose="020B0604020202020204" pitchFamily="34" charset="0"/>
                <a:cs typeface="Arial" panose="020B0604020202020204" pitchFamily="34" charset="0"/>
              </a:rPr>
              <a:t>for</a:t>
            </a:r>
            <a:r>
              <a:rPr lang="en-US" b="1" spc="-65" dirty="0">
                <a:effectLst/>
                <a:ea typeface="Arial" panose="020B0604020202020204" pitchFamily="34" charset="0"/>
                <a:cs typeface="Arial" panose="020B0604020202020204" pitchFamily="34" charset="0"/>
              </a:rPr>
              <a:t> </a:t>
            </a:r>
            <a:r>
              <a:rPr lang="en-US" b="1" spc="-5" dirty="0">
                <a:effectLst/>
                <a:ea typeface="Arial" panose="020B0604020202020204" pitchFamily="34" charset="0"/>
                <a:cs typeface="Arial" panose="020B0604020202020204" pitchFamily="34" charset="0"/>
              </a:rPr>
              <a:t>medical</a:t>
            </a:r>
            <a:r>
              <a:rPr lang="en-US" b="1" spc="90" dirty="0">
                <a:effectLst/>
                <a:ea typeface="Arial" panose="020B0604020202020204" pitchFamily="34" charset="0"/>
                <a:cs typeface="Arial" panose="020B0604020202020204" pitchFamily="34" charset="0"/>
              </a:rPr>
              <a:t> </a:t>
            </a:r>
            <a:r>
              <a:rPr lang="en-US" b="1" spc="-5" dirty="0">
                <a:effectLst/>
                <a:ea typeface="Arial" panose="020B0604020202020204" pitchFamily="34" charset="0"/>
                <a:cs typeface="Arial" panose="020B0604020202020204" pitchFamily="34" charset="0"/>
              </a:rPr>
              <a:t>evidence:</a:t>
            </a:r>
            <a:r>
              <a:rPr lang="en-US" b="1" spc="35" dirty="0">
                <a:effectLst/>
                <a:ea typeface="Arial" panose="020B0604020202020204" pitchFamily="34" charset="0"/>
                <a:cs typeface="Arial" panose="020B0604020202020204" pitchFamily="34" charset="0"/>
              </a:rPr>
              <a:t> </a:t>
            </a:r>
          </a:p>
          <a:p>
            <a:pPr marL="0" marR="836295" lvl="2" indent="0" algn="just">
              <a:lnSpc>
                <a:spcPct val="100000"/>
              </a:lnSpc>
              <a:spcBef>
                <a:spcPts val="0"/>
              </a:spcBef>
              <a:spcAft>
                <a:spcPts val="0"/>
              </a:spcAft>
              <a:buNone/>
              <a:tabLst>
                <a:tab pos="697230" algn="l"/>
              </a:tabLst>
            </a:pPr>
            <a:endParaRPr lang="en-US" spc="35" dirty="0">
              <a:effectLst/>
              <a:ea typeface="Arial" panose="020B0604020202020204" pitchFamily="34" charset="0"/>
              <a:cs typeface="Arial" panose="020B0604020202020204" pitchFamily="34" charset="0"/>
            </a:endParaRPr>
          </a:p>
          <a:p>
            <a:pPr marL="0" marR="836295" lvl="2" indent="0" algn="just">
              <a:lnSpc>
                <a:spcPct val="100000"/>
              </a:lnSpc>
              <a:spcBef>
                <a:spcPts val="0"/>
              </a:spcBef>
              <a:spcAft>
                <a:spcPts val="0"/>
              </a:spcAft>
              <a:buNone/>
              <a:tabLst>
                <a:tab pos="697230" algn="l"/>
              </a:tabLst>
            </a:pPr>
            <a:r>
              <a:rPr lang="en-US" spc="-5" dirty="0">
                <a:effectLst/>
                <a:ea typeface="Arial" panose="020B0604020202020204" pitchFamily="34" charset="0"/>
              </a:rPr>
              <a:t>DDS</a:t>
            </a:r>
            <a:r>
              <a:rPr lang="en-US" spc="45" dirty="0">
                <a:effectLst/>
                <a:ea typeface="Arial" panose="020B0604020202020204" pitchFamily="34" charset="0"/>
              </a:rPr>
              <a:t> </a:t>
            </a:r>
            <a:r>
              <a:rPr lang="en-US" spc="-5" dirty="0">
                <a:effectLst/>
                <a:ea typeface="Arial" panose="020B0604020202020204" pitchFamily="34" charset="0"/>
              </a:rPr>
              <a:t>must</a:t>
            </a:r>
            <a:r>
              <a:rPr lang="en-US" spc="60" dirty="0">
                <a:effectLst/>
                <a:ea typeface="Arial" panose="020B0604020202020204" pitchFamily="34" charset="0"/>
              </a:rPr>
              <a:t> </a:t>
            </a:r>
            <a:r>
              <a:rPr lang="en-US" spc="-5" dirty="0">
                <a:effectLst/>
                <a:ea typeface="Arial" panose="020B0604020202020204" pitchFamily="34" charset="0"/>
              </a:rPr>
              <a:t>establish</a:t>
            </a:r>
            <a:r>
              <a:rPr lang="en-US" spc="45" dirty="0">
                <a:effectLst/>
                <a:ea typeface="Arial" panose="020B0604020202020204" pitchFamily="34" charset="0"/>
              </a:rPr>
              <a:t> </a:t>
            </a:r>
            <a:r>
              <a:rPr lang="en-US" spc="-5" dirty="0">
                <a:effectLst/>
                <a:ea typeface="Arial" panose="020B0604020202020204" pitchFamily="34" charset="0"/>
              </a:rPr>
              <a:t>the</a:t>
            </a:r>
            <a:r>
              <a:rPr lang="en-US" spc="45" dirty="0">
                <a:effectLst/>
                <a:ea typeface="Arial" panose="020B0604020202020204" pitchFamily="34" charset="0"/>
              </a:rPr>
              <a:t> </a:t>
            </a:r>
            <a:r>
              <a:rPr lang="en-US" spc="-5" dirty="0">
                <a:effectLst/>
                <a:ea typeface="Arial" panose="020B0604020202020204" pitchFamily="34" charset="0"/>
              </a:rPr>
              <a:t>existence</a:t>
            </a:r>
            <a:r>
              <a:rPr lang="en-US" spc="130" dirty="0">
                <a:effectLst/>
                <a:ea typeface="Arial" panose="020B0604020202020204" pitchFamily="34" charset="0"/>
              </a:rPr>
              <a:t> </a:t>
            </a:r>
            <a:r>
              <a:rPr lang="en-US" spc="-5" dirty="0">
                <a:effectLst/>
                <a:ea typeface="Arial" panose="020B0604020202020204" pitchFamily="34" charset="0"/>
              </a:rPr>
              <a:t>of</a:t>
            </a:r>
            <a:r>
              <a:rPr lang="en-US" spc="20" dirty="0">
                <a:effectLst/>
                <a:ea typeface="Arial" panose="020B0604020202020204" pitchFamily="34" charset="0"/>
              </a:rPr>
              <a:t> </a:t>
            </a:r>
            <a:r>
              <a:rPr lang="en-US" spc="-5" dirty="0">
                <a:effectLst/>
                <a:ea typeface="Arial" panose="020B0604020202020204" pitchFamily="34" charset="0"/>
              </a:rPr>
              <a:t>a</a:t>
            </a:r>
            <a:r>
              <a:rPr lang="en-US" spc="75" dirty="0">
                <a:effectLst/>
                <a:ea typeface="Arial" panose="020B0604020202020204" pitchFamily="34" charset="0"/>
              </a:rPr>
              <a:t> </a:t>
            </a:r>
            <a:r>
              <a:rPr lang="en-US" spc="-5" dirty="0">
                <a:effectLst/>
                <a:ea typeface="Arial" panose="020B0604020202020204" pitchFamily="34" charset="0"/>
              </a:rPr>
              <a:t>medically</a:t>
            </a:r>
            <a:r>
              <a:rPr lang="en-US" spc="155" dirty="0">
                <a:effectLst/>
                <a:ea typeface="Arial" panose="020B0604020202020204" pitchFamily="34" charset="0"/>
              </a:rPr>
              <a:t> </a:t>
            </a:r>
            <a:r>
              <a:rPr lang="en-US" spc="-5" dirty="0">
                <a:effectLst/>
                <a:ea typeface="Arial" panose="020B0604020202020204" pitchFamily="34" charset="0"/>
              </a:rPr>
              <a:t>determinable</a:t>
            </a:r>
            <a:r>
              <a:rPr lang="en-US" spc="5" dirty="0">
                <a:effectLst/>
                <a:ea typeface="Arial" panose="020B0604020202020204" pitchFamily="34" charset="0"/>
              </a:rPr>
              <a:t> </a:t>
            </a:r>
            <a:r>
              <a:rPr lang="en-US" spc="-5" dirty="0">
                <a:effectLst/>
                <a:ea typeface="Arial" panose="020B0604020202020204" pitchFamily="34" charset="0"/>
              </a:rPr>
              <a:t>impairment(s)</a:t>
            </a:r>
            <a:r>
              <a:rPr lang="en-US" spc="195" dirty="0">
                <a:effectLst/>
                <a:ea typeface="Arial" panose="020B0604020202020204" pitchFamily="34" charset="0"/>
              </a:rPr>
              <a:t> </a:t>
            </a:r>
            <a:r>
              <a:rPr lang="en-US" spc="-5" dirty="0">
                <a:effectLst/>
                <a:ea typeface="Arial" panose="020B0604020202020204" pitchFamily="34" charset="0"/>
              </a:rPr>
              <a:t>of</a:t>
            </a:r>
            <a:r>
              <a:rPr lang="en-US" spc="80" dirty="0">
                <a:effectLst/>
                <a:ea typeface="Arial" panose="020B0604020202020204" pitchFamily="34" charset="0"/>
              </a:rPr>
              <a:t> </a:t>
            </a:r>
            <a:r>
              <a:rPr lang="en-US" spc="-5" dirty="0">
                <a:effectLst/>
                <a:ea typeface="Arial" panose="020B0604020202020204" pitchFamily="34" charset="0"/>
              </a:rPr>
              <a:t>the</a:t>
            </a:r>
            <a:r>
              <a:rPr lang="en-US" spc="85" dirty="0">
                <a:effectLst/>
                <a:ea typeface="Arial" panose="020B0604020202020204" pitchFamily="34" charset="0"/>
              </a:rPr>
              <a:t> </a:t>
            </a:r>
            <a:r>
              <a:rPr lang="en-US" spc="-5" dirty="0">
                <a:effectLst/>
                <a:ea typeface="Arial" panose="020B0604020202020204" pitchFamily="34" charset="0"/>
              </a:rPr>
              <a:t>required</a:t>
            </a:r>
            <a:r>
              <a:rPr lang="en-US" spc="125" dirty="0">
                <a:effectLst/>
                <a:ea typeface="Arial" panose="020B0604020202020204" pitchFamily="34" charset="0"/>
              </a:rPr>
              <a:t> </a:t>
            </a:r>
            <a:r>
              <a:rPr lang="en-US" spc="-5" dirty="0">
                <a:effectLst/>
                <a:ea typeface="Arial" panose="020B0604020202020204" pitchFamily="34" charset="0"/>
              </a:rPr>
              <a:t>duration</a:t>
            </a:r>
            <a:r>
              <a:rPr lang="en-US" spc="95" dirty="0">
                <a:effectLst/>
                <a:ea typeface="Arial" panose="020B0604020202020204" pitchFamily="34" charset="0"/>
              </a:rPr>
              <a:t> </a:t>
            </a:r>
            <a:r>
              <a:rPr lang="en-US" spc="-5" dirty="0">
                <a:effectLst/>
                <a:ea typeface="Arial" panose="020B0604020202020204" pitchFamily="34" charset="0"/>
              </a:rPr>
              <a:t>by</a:t>
            </a:r>
            <a:r>
              <a:rPr lang="en-US" spc="40" dirty="0">
                <a:effectLst/>
                <a:ea typeface="Arial" panose="020B0604020202020204" pitchFamily="34" charset="0"/>
              </a:rPr>
              <a:t> </a:t>
            </a:r>
            <a:r>
              <a:rPr lang="en-US" spc="-5" dirty="0">
                <a:effectLst/>
                <a:ea typeface="Arial" panose="020B0604020202020204" pitchFamily="34" charset="0"/>
              </a:rPr>
              <a:t>medical</a:t>
            </a:r>
            <a:r>
              <a:rPr lang="en-US" spc="135" dirty="0">
                <a:effectLst/>
                <a:ea typeface="Arial" panose="020B0604020202020204" pitchFamily="34" charset="0"/>
              </a:rPr>
              <a:t> </a:t>
            </a:r>
            <a:r>
              <a:rPr lang="en-US" spc="-5" dirty="0">
                <a:effectLst/>
                <a:ea typeface="Arial" panose="020B0604020202020204" pitchFamily="34" charset="0"/>
              </a:rPr>
              <a:t>evidence</a:t>
            </a:r>
            <a:r>
              <a:rPr lang="en-US" spc="100" dirty="0">
                <a:effectLst/>
                <a:ea typeface="Arial" panose="020B0604020202020204" pitchFamily="34" charset="0"/>
              </a:rPr>
              <a:t> </a:t>
            </a:r>
            <a:r>
              <a:rPr lang="en-US" spc="-5" dirty="0">
                <a:effectLst/>
                <a:ea typeface="Arial" panose="020B0604020202020204" pitchFamily="34" charset="0"/>
              </a:rPr>
              <a:t>consisting</a:t>
            </a:r>
            <a:r>
              <a:rPr lang="en-US" spc="215" dirty="0">
                <a:effectLst/>
                <a:ea typeface="Arial" panose="020B0604020202020204" pitchFamily="34" charset="0"/>
              </a:rPr>
              <a:t> </a:t>
            </a:r>
            <a:r>
              <a:rPr lang="en-US" spc="-5" dirty="0">
                <a:effectLst/>
                <a:ea typeface="Arial" panose="020B0604020202020204" pitchFamily="34" charset="0"/>
              </a:rPr>
              <a:t>of</a:t>
            </a:r>
            <a:r>
              <a:rPr lang="en-US" spc="95" dirty="0">
                <a:effectLst/>
                <a:ea typeface="Arial" panose="020B0604020202020204" pitchFamily="34" charset="0"/>
              </a:rPr>
              <a:t> </a:t>
            </a:r>
            <a:r>
              <a:rPr lang="en-US" spc="-5" dirty="0">
                <a:effectLst/>
                <a:ea typeface="Arial" panose="020B0604020202020204" pitchFamily="34" charset="0"/>
              </a:rPr>
              <a:t>symptoms,</a:t>
            </a:r>
            <a:r>
              <a:rPr lang="en-US" spc="115" dirty="0">
                <a:effectLst/>
                <a:ea typeface="Arial" panose="020B0604020202020204" pitchFamily="34" charset="0"/>
              </a:rPr>
              <a:t> </a:t>
            </a:r>
            <a:r>
              <a:rPr lang="en-US" spc="-5" dirty="0">
                <a:effectLst/>
                <a:ea typeface="Arial" panose="020B0604020202020204" pitchFamily="34" charset="0"/>
              </a:rPr>
              <a:t>signs,</a:t>
            </a:r>
            <a:r>
              <a:rPr lang="en-US" spc="-305" dirty="0">
                <a:effectLst/>
                <a:ea typeface="Arial" panose="020B0604020202020204" pitchFamily="34" charset="0"/>
              </a:rPr>
              <a:t> </a:t>
            </a:r>
            <a:r>
              <a:rPr lang="en-US" spc="-5" dirty="0">
                <a:effectLst/>
                <a:ea typeface="Arial" panose="020B0604020202020204" pitchFamily="34" charset="0"/>
              </a:rPr>
              <a:t>and laboratory</a:t>
            </a:r>
            <a:r>
              <a:rPr lang="en-US" spc="5" dirty="0">
                <a:effectLst/>
                <a:ea typeface="Arial" panose="020B0604020202020204" pitchFamily="34" charset="0"/>
              </a:rPr>
              <a:t> </a:t>
            </a:r>
            <a:r>
              <a:rPr lang="en-US" spc="-5" dirty="0">
                <a:effectLst/>
                <a:ea typeface="Arial" panose="020B0604020202020204" pitchFamily="34" charset="0"/>
              </a:rPr>
              <a:t>findings (including</a:t>
            </a:r>
            <a:r>
              <a:rPr lang="en-US" spc="5" dirty="0">
                <a:effectLst/>
                <a:ea typeface="Arial" panose="020B0604020202020204" pitchFamily="34" charset="0"/>
              </a:rPr>
              <a:t> </a:t>
            </a:r>
            <a:r>
              <a:rPr lang="en-US" spc="-5" dirty="0">
                <a:effectLst/>
                <a:ea typeface="Arial" panose="020B0604020202020204" pitchFamily="34" charset="0"/>
              </a:rPr>
              <a:t>psychological</a:t>
            </a:r>
            <a:r>
              <a:rPr lang="en-US" spc="5" dirty="0">
                <a:effectLst/>
                <a:ea typeface="Arial" panose="020B0604020202020204" pitchFamily="34" charset="0"/>
              </a:rPr>
              <a:t> </a:t>
            </a:r>
            <a:r>
              <a:rPr lang="en-US" spc="-5" dirty="0">
                <a:effectLst/>
                <a:ea typeface="Arial" panose="020B0604020202020204" pitchFamily="34" charset="0"/>
              </a:rPr>
              <a:t>test findings). </a:t>
            </a:r>
          </a:p>
          <a:p>
            <a:pPr marL="0" marR="836295" lvl="2" indent="0" algn="just">
              <a:lnSpc>
                <a:spcPct val="100000"/>
              </a:lnSpc>
              <a:spcBef>
                <a:spcPts val="0"/>
              </a:spcBef>
              <a:spcAft>
                <a:spcPts val="0"/>
              </a:spcAft>
              <a:buNone/>
              <a:tabLst>
                <a:tab pos="697230" algn="l"/>
              </a:tabLst>
            </a:pPr>
            <a:endParaRPr lang="en-US" spc="-5" dirty="0">
              <a:effectLst/>
              <a:ea typeface="Arial" panose="020B0604020202020204" pitchFamily="34" charset="0"/>
            </a:endParaRPr>
          </a:p>
          <a:p>
            <a:pPr marL="0" marR="836295" lvl="2" indent="0" algn="just">
              <a:lnSpc>
                <a:spcPct val="100000"/>
              </a:lnSpc>
              <a:spcBef>
                <a:spcPts val="0"/>
              </a:spcBef>
              <a:spcAft>
                <a:spcPts val="0"/>
              </a:spcAft>
              <a:buNone/>
              <a:tabLst>
                <a:tab pos="697230" algn="l"/>
              </a:tabLst>
            </a:pPr>
            <a:r>
              <a:rPr lang="en-US" spc="-5" dirty="0">
                <a:effectLst/>
                <a:ea typeface="Arial" panose="020B0604020202020204" pitchFamily="34" charset="0"/>
              </a:rPr>
              <a:t>Symptoms</a:t>
            </a:r>
            <a:r>
              <a:rPr lang="en-US" spc="5" dirty="0">
                <a:effectLst/>
                <a:ea typeface="Arial" panose="020B0604020202020204" pitchFamily="34" charset="0"/>
              </a:rPr>
              <a:t> </a:t>
            </a:r>
            <a:r>
              <a:rPr lang="en-US" spc="-5" dirty="0">
                <a:effectLst/>
                <a:ea typeface="Arial" panose="020B0604020202020204" pitchFamily="34" charset="0"/>
              </a:rPr>
              <a:t>are the individual’s own</a:t>
            </a:r>
            <a:r>
              <a:rPr lang="en-US" spc="5" dirty="0">
                <a:effectLst/>
                <a:ea typeface="Arial" panose="020B0604020202020204" pitchFamily="34" charset="0"/>
              </a:rPr>
              <a:t> </a:t>
            </a:r>
            <a:r>
              <a:rPr lang="en-US" spc="-5" dirty="0">
                <a:effectLst/>
                <a:ea typeface="Arial" panose="020B0604020202020204" pitchFamily="34" charset="0"/>
              </a:rPr>
              <a:t>description of their physical</a:t>
            </a:r>
            <a:r>
              <a:rPr lang="en-US" spc="5" dirty="0">
                <a:effectLst/>
                <a:ea typeface="Arial" panose="020B0604020202020204" pitchFamily="34" charset="0"/>
              </a:rPr>
              <a:t> </a:t>
            </a:r>
            <a:r>
              <a:rPr lang="en-US" spc="-5" dirty="0">
                <a:effectLst/>
                <a:ea typeface="Arial" panose="020B0604020202020204" pitchFamily="34" charset="0"/>
              </a:rPr>
              <a:t>or mental impairment(s). Psychiatric</a:t>
            </a:r>
            <a:r>
              <a:rPr lang="en-US" spc="5" dirty="0">
                <a:effectLst/>
                <a:ea typeface="Arial" panose="020B0604020202020204" pitchFamily="34" charset="0"/>
              </a:rPr>
              <a:t> </a:t>
            </a:r>
            <a:r>
              <a:rPr lang="en-US" spc="-5" dirty="0">
                <a:effectLst/>
                <a:ea typeface="Arial" panose="020B0604020202020204" pitchFamily="34" charset="0"/>
              </a:rPr>
              <a:t>signs are medically</a:t>
            </a:r>
            <a:r>
              <a:rPr lang="en-US" spc="5" dirty="0">
                <a:effectLst/>
                <a:ea typeface="Arial" panose="020B0604020202020204" pitchFamily="34" charset="0"/>
              </a:rPr>
              <a:t> </a:t>
            </a:r>
            <a:r>
              <a:rPr lang="en-US" spc="-5" dirty="0">
                <a:effectLst/>
                <a:ea typeface="Arial" panose="020B0604020202020204" pitchFamily="34" charset="0"/>
              </a:rPr>
              <a:t>demonstrable phenomena</a:t>
            </a:r>
            <a:r>
              <a:rPr lang="en-US" spc="5" dirty="0">
                <a:effectLst/>
                <a:ea typeface="Arial" panose="020B0604020202020204" pitchFamily="34" charset="0"/>
              </a:rPr>
              <a:t> </a:t>
            </a:r>
            <a:r>
              <a:rPr lang="en-US" spc="-5" dirty="0">
                <a:effectLst/>
                <a:ea typeface="Arial" panose="020B0604020202020204" pitchFamily="34" charset="0"/>
              </a:rPr>
              <a:t>that indicate specific psychological</a:t>
            </a:r>
            <a:r>
              <a:rPr lang="en-US" spc="5" dirty="0">
                <a:effectLst/>
                <a:ea typeface="Arial" panose="020B0604020202020204" pitchFamily="34" charset="0"/>
              </a:rPr>
              <a:t> </a:t>
            </a:r>
            <a:r>
              <a:rPr lang="en-US" spc="-5" dirty="0">
                <a:effectLst/>
                <a:ea typeface="Arial" panose="020B0604020202020204" pitchFamily="34" charset="0"/>
              </a:rPr>
              <a:t>abnormalities, e.g.,</a:t>
            </a:r>
            <a:r>
              <a:rPr lang="en-US" spc="5" dirty="0">
                <a:effectLst/>
                <a:ea typeface="Arial" panose="020B0604020202020204" pitchFamily="34" charset="0"/>
              </a:rPr>
              <a:t> </a:t>
            </a:r>
            <a:r>
              <a:rPr lang="en-US" spc="-5" dirty="0">
                <a:effectLst/>
                <a:ea typeface="Arial" panose="020B0604020202020204" pitchFamily="34" charset="0"/>
              </a:rPr>
              <a:t>abnormalities</a:t>
            </a:r>
            <a:r>
              <a:rPr lang="en-US" spc="200" dirty="0">
                <a:effectLst/>
                <a:ea typeface="Arial" panose="020B0604020202020204" pitchFamily="34" charset="0"/>
              </a:rPr>
              <a:t> </a:t>
            </a:r>
            <a:r>
              <a:rPr lang="en-US" spc="-5" dirty="0">
                <a:effectLst/>
                <a:ea typeface="Arial" panose="020B0604020202020204" pitchFamily="34" charset="0"/>
              </a:rPr>
              <a:t>of</a:t>
            </a:r>
            <a:r>
              <a:rPr lang="en-US" spc="40" dirty="0">
                <a:effectLst/>
                <a:ea typeface="Arial" panose="020B0604020202020204" pitchFamily="34" charset="0"/>
              </a:rPr>
              <a:t> </a:t>
            </a:r>
            <a:r>
              <a:rPr lang="en-US" spc="-5" dirty="0">
                <a:effectLst/>
                <a:ea typeface="Arial" panose="020B0604020202020204" pitchFamily="34" charset="0"/>
              </a:rPr>
              <a:t>behavior,</a:t>
            </a:r>
            <a:r>
              <a:rPr lang="en-US" spc="90" dirty="0">
                <a:effectLst/>
                <a:ea typeface="Arial" panose="020B0604020202020204" pitchFamily="34" charset="0"/>
              </a:rPr>
              <a:t> </a:t>
            </a:r>
            <a:r>
              <a:rPr lang="en-US" spc="-5" dirty="0">
                <a:effectLst/>
                <a:ea typeface="Arial" panose="020B0604020202020204" pitchFamily="34" charset="0"/>
              </a:rPr>
              <a:t>mood, thought,</a:t>
            </a:r>
            <a:r>
              <a:rPr lang="en-US" spc="50" dirty="0">
                <a:effectLst/>
                <a:ea typeface="Arial" panose="020B0604020202020204" pitchFamily="34" charset="0"/>
              </a:rPr>
              <a:t> </a:t>
            </a:r>
            <a:r>
              <a:rPr lang="en-US" spc="-5" dirty="0">
                <a:effectLst/>
                <a:ea typeface="Arial" panose="020B0604020202020204" pitchFamily="34" charset="0"/>
              </a:rPr>
              <a:t>memory,</a:t>
            </a:r>
            <a:r>
              <a:rPr lang="en-US" spc="60" dirty="0">
                <a:effectLst/>
                <a:ea typeface="Arial" panose="020B0604020202020204" pitchFamily="34" charset="0"/>
              </a:rPr>
              <a:t> </a:t>
            </a:r>
            <a:r>
              <a:rPr lang="en-US" spc="-5" dirty="0">
                <a:effectLst/>
                <a:ea typeface="Arial" panose="020B0604020202020204" pitchFamily="34" charset="0"/>
              </a:rPr>
              <a:t>orientation,</a:t>
            </a:r>
            <a:r>
              <a:rPr lang="en-US" spc="125" dirty="0">
                <a:effectLst/>
                <a:ea typeface="Arial" panose="020B0604020202020204" pitchFamily="34" charset="0"/>
              </a:rPr>
              <a:t> </a:t>
            </a:r>
            <a:r>
              <a:rPr lang="en-US" spc="-5" dirty="0">
                <a:effectLst/>
                <a:ea typeface="Arial" panose="020B0604020202020204" pitchFamily="34" charset="0"/>
              </a:rPr>
              <a:t>development,</a:t>
            </a:r>
            <a:r>
              <a:rPr lang="en-US" spc="165" dirty="0">
                <a:effectLst/>
                <a:ea typeface="Arial" panose="020B0604020202020204" pitchFamily="34" charset="0"/>
              </a:rPr>
              <a:t> </a:t>
            </a:r>
            <a:r>
              <a:rPr lang="en-US" spc="-5" dirty="0">
                <a:effectLst/>
                <a:ea typeface="Arial" panose="020B0604020202020204" pitchFamily="34" charset="0"/>
              </a:rPr>
              <a:t>or </a:t>
            </a:r>
            <a:r>
              <a:rPr lang="en-US" dirty="0">
                <a:effectLst/>
                <a:ea typeface="Arial" panose="020B0604020202020204" pitchFamily="34" charset="0"/>
              </a:rPr>
              <a:t>perception,</a:t>
            </a:r>
            <a:r>
              <a:rPr lang="en-US" spc="90" dirty="0">
                <a:effectLst/>
                <a:ea typeface="Arial" panose="020B0604020202020204" pitchFamily="34" charset="0"/>
              </a:rPr>
              <a:t> </a:t>
            </a:r>
            <a:r>
              <a:rPr lang="en-US" dirty="0">
                <a:effectLst/>
                <a:ea typeface="Arial" panose="020B0604020202020204" pitchFamily="34" charset="0"/>
              </a:rPr>
              <a:t>as</a:t>
            </a:r>
            <a:r>
              <a:rPr lang="en-US" spc="45" dirty="0">
                <a:effectLst/>
                <a:ea typeface="Arial" panose="020B0604020202020204" pitchFamily="34" charset="0"/>
              </a:rPr>
              <a:t> </a:t>
            </a:r>
            <a:r>
              <a:rPr lang="en-US" dirty="0">
                <a:effectLst/>
                <a:ea typeface="Arial" panose="020B0604020202020204" pitchFamily="34" charset="0"/>
              </a:rPr>
              <a:t>described</a:t>
            </a:r>
            <a:r>
              <a:rPr lang="en-US" spc="85" dirty="0">
                <a:effectLst/>
                <a:ea typeface="Arial" panose="020B0604020202020204" pitchFamily="34" charset="0"/>
              </a:rPr>
              <a:t> </a:t>
            </a:r>
            <a:r>
              <a:rPr lang="en-US" dirty="0">
                <a:effectLst/>
                <a:ea typeface="Arial" panose="020B0604020202020204" pitchFamily="34" charset="0"/>
              </a:rPr>
              <a:t>by</a:t>
            </a:r>
            <a:r>
              <a:rPr lang="en-US" spc="65" dirty="0">
                <a:effectLst/>
                <a:ea typeface="Arial" panose="020B0604020202020204" pitchFamily="34" charset="0"/>
              </a:rPr>
              <a:t> </a:t>
            </a:r>
            <a:r>
              <a:rPr lang="en-US" dirty="0">
                <a:effectLst/>
                <a:ea typeface="Arial" panose="020B0604020202020204" pitchFamily="34" charset="0"/>
              </a:rPr>
              <a:t>an</a:t>
            </a:r>
            <a:r>
              <a:rPr lang="en-US" spc="-20" dirty="0">
                <a:effectLst/>
                <a:ea typeface="Arial" panose="020B0604020202020204" pitchFamily="34" charset="0"/>
              </a:rPr>
              <a:t> </a:t>
            </a:r>
            <a:r>
              <a:rPr lang="en-US" dirty="0">
                <a:effectLst/>
                <a:ea typeface="Arial" panose="020B0604020202020204" pitchFamily="34" charset="0"/>
              </a:rPr>
              <a:t>appropriate</a:t>
            </a:r>
            <a:r>
              <a:rPr lang="en-US" spc="95" dirty="0">
                <a:effectLst/>
                <a:ea typeface="Arial" panose="020B0604020202020204" pitchFamily="34" charset="0"/>
              </a:rPr>
              <a:t> </a:t>
            </a:r>
            <a:r>
              <a:rPr lang="en-US" dirty="0">
                <a:effectLst/>
                <a:ea typeface="Arial" panose="020B0604020202020204" pitchFamily="34" charset="0"/>
              </a:rPr>
              <a:t>medical</a:t>
            </a:r>
            <a:r>
              <a:rPr lang="en-US" spc="90" dirty="0">
                <a:effectLst/>
                <a:ea typeface="Arial" panose="020B0604020202020204" pitchFamily="34" charset="0"/>
              </a:rPr>
              <a:t> </a:t>
            </a:r>
            <a:r>
              <a:rPr lang="en-US" dirty="0">
                <a:effectLst/>
                <a:ea typeface="Arial" panose="020B0604020202020204" pitchFamily="34" charset="0"/>
              </a:rPr>
              <a:t>source.</a:t>
            </a:r>
            <a:r>
              <a:rPr lang="en-US" spc="50" dirty="0">
                <a:effectLst/>
                <a:ea typeface="Arial" panose="020B0604020202020204" pitchFamily="34" charset="0"/>
              </a:rPr>
              <a:t> </a:t>
            </a:r>
          </a:p>
          <a:p>
            <a:pPr marL="0" marR="836295" lvl="2" indent="0" algn="just">
              <a:lnSpc>
                <a:spcPct val="100000"/>
              </a:lnSpc>
              <a:spcBef>
                <a:spcPts val="0"/>
              </a:spcBef>
              <a:spcAft>
                <a:spcPts val="0"/>
              </a:spcAft>
              <a:buNone/>
              <a:tabLst>
                <a:tab pos="697230" algn="l"/>
              </a:tabLst>
            </a:pPr>
            <a:endParaRPr lang="en-US" spc="50" dirty="0">
              <a:effectLst/>
              <a:ea typeface="Arial" panose="020B0604020202020204" pitchFamily="34" charset="0"/>
            </a:endParaRPr>
          </a:p>
          <a:p>
            <a:pPr marL="0" marR="836295" lvl="2" indent="0" algn="just">
              <a:lnSpc>
                <a:spcPct val="100000"/>
              </a:lnSpc>
              <a:spcBef>
                <a:spcPts val="0"/>
              </a:spcBef>
              <a:spcAft>
                <a:spcPts val="0"/>
              </a:spcAft>
              <a:buNone/>
              <a:tabLst>
                <a:tab pos="697230" algn="l"/>
              </a:tabLst>
            </a:pPr>
            <a:r>
              <a:rPr lang="en-US" dirty="0">
                <a:effectLst/>
                <a:ea typeface="Arial" panose="020B0604020202020204" pitchFamily="34" charset="0"/>
              </a:rPr>
              <a:t>Symptoms</a:t>
            </a:r>
            <a:r>
              <a:rPr lang="en-US" spc="100" dirty="0">
                <a:effectLst/>
                <a:ea typeface="Arial" panose="020B0604020202020204" pitchFamily="34" charset="0"/>
              </a:rPr>
              <a:t> </a:t>
            </a:r>
            <a:r>
              <a:rPr lang="en-US" dirty="0">
                <a:effectLst/>
                <a:ea typeface="Arial" panose="020B0604020202020204" pitchFamily="34" charset="0"/>
              </a:rPr>
              <a:t>and</a:t>
            </a:r>
            <a:r>
              <a:rPr lang="en-US" spc="45" dirty="0">
                <a:effectLst/>
                <a:ea typeface="Arial" panose="020B0604020202020204" pitchFamily="34" charset="0"/>
              </a:rPr>
              <a:t> </a:t>
            </a:r>
            <a:r>
              <a:rPr lang="en-US" dirty="0">
                <a:effectLst/>
                <a:ea typeface="Arial" panose="020B0604020202020204" pitchFamily="34" charset="0"/>
              </a:rPr>
              <a:t>signs</a:t>
            </a:r>
            <a:r>
              <a:rPr lang="en-US" spc="-20" dirty="0">
                <a:effectLst/>
                <a:ea typeface="Arial" panose="020B0604020202020204" pitchFamily="34" charset="0"/>
              </a:rPr>
              <a:t> </a:t>
            </a:r>
            <a:r>
              <a:rPr lang="en-US" dirty="0">
                <a:effectLst/>
                <a:ea typeface="Arial" panose="020B0604020202020204" pitchFamily="34" charset="0"/>
              </a:rPr>
              <a:t>generally</a:t>
            </a:r>
            <a:r>
              <a:rPr lang="en-US" spc="-305" dirty="0">
                <a:effectLst/>
                <a:ea typeface="Arial" panose="020B0604020202020204" pitchFamily="34" charset="0"/>
              </a:rPr>
              <a:t> </a:t>
            </a:r>
            <a:r>
              <a:rPr lang="en-US" dirty="0">
                <a:effectLst/>
                <a:ea typeface="Arial" panose="020B0604020202020204" pitchFamily="34" charset="0"/>
              </a:rPr>
              <a:t>cluster</a:t>
            </a:r>
            <a:r>
              <a:rPr lang="en-US" spc="5" dirty="0">
                <a:effectLst/>
                <a:ea typeface="Arial" panose="020B0604020202020204" pitchFamily="34" charset="0"/>
              </a:rPr>
              <a:t> </a:t>
            </a:r>
            <a:r>
              <a:rPr lang="en-US" dirty="0">
                <a:effectLst/>
                <a:ea typeface="Arial" panose="020B0604020202020204" pitchFamily="34" charset="0"/>
              </a:rPr>
              <a:t>together</a:t>
            </a:r>
            <a:r>
              <a:rPr lang="en-US" spc="5" dirty="0">
                <a:effectLst/>
                <a:ea typeface="Arial" panose="020B0604020202020204" pitchFamily="34" charset="0"/>
              </a:rPr>
              <a:t> </a:t>
            </a:r>
            <a:r>
              <a:rPr lang="en-US" dirty="0">
                <a:effectLst/>
                <a:ea typeface="Arial" panose="020B0604020202020204" pitchFamily="34" charset="0"/>
              </a:rPr>
              <a:t>to</a:t>
            </a:r>
            <a:r>
              <a:rPr lang="en-US" spc="5" dirty="0">
                <a:effectLst/>
                <a:ea typeface="Arial" panose="020B0604020202020204" pitchFamily="34" charset="0"/>
              </a:rPr>
              <a:t> </a:t>
            </a:r>
            <a:r>
              <a:rPr lang="en-US" dirty="0">
                <a:effectLst/>
                <a:ea typeface="Arial" panose="020B0604020202020204" pitchFamily="34" charset="0"/>
              </a:rPr>
              <a:t>constitute recognizable</a:t>
            </a:r>
            <a:r>
              <a:rPr lang="en-US" spc="5" dirty="0">
                <a:effectLst/>
                <a:ea typeface="Arial" panose="020B0604020202020204" pitchFamily="34" charset="0"/>
              </a:rPr>
              <a:t> </a:t>
            </a:r>
            <a:r>
              <a:rPr lang="en-US" dirty="0">
                <a:effectLst/>
                <a:ea typeface="Arial" panose="020B0604020202020204" pitchFamily="34" charset="0"/>
              </a:rPr>
              <a:t>mental disorders</a:t>
            </a:r>
            <a:r>
              <a:rPr lang="en-US" spc="5" dirty="0">
                <a:effectLst/>
                <a:ea typeface="Arial" panose="020B0604020202020204" pitchFamily="34" charset="0"/>
              </a:rPr>
              <a:t> </a:t>
            </a:r>
            <a:r>
              <a:rPr lang="en-US" dirty="0">
                <a:effectLst/>
                <a:ea typeface="Arial" panose="020B0604020202020204" pitchFamily="34" charset="0"/>
              </a:rPr>
              <a:t>described</a:t>
            </a:r>
            <a:r>
              <a:rPr lang="en-US" spc="5" dirty="0">
                <a:effectLst/>
                <a:ea typeface="Arial" panose="020B0604020202020204" pitchFamily="34" charset="0"/>
              </a:rPr>
              <a:t> </a:t>
            </a:r>
            <a:r>
              <a:rPr lang="en-US" dirty="0">
                <a:effectLst/>
                <a:ea typeface="Arial" panose="020B0604020202020204" pitchFamily="34" charset="0"/>
              </a:rPr>
              <a:t>in the listings. The</a:t>
            </a:r>
            <a:r>
              <a:rPr lang="en-US" spc="-305" dirty="0">
                <a:effectLst/>
                <a:ea typeface="Arial" panose="020B0604020202020204" pitchFamily="34" charset="0"/>
              </a:rPr>
              <a:t> </a:t>
            </a:r>
            <a:r>
              <a:rPr lang="en-US" dirty="0">
                <a:effectLst/>
                <a:ea typeface="Arial" panose="020B0604020202020204" pitchFamily="34" charset="0"/>
              </a:rPr>
              <a:t>symptoms</a:t>
            </a:r>
            <a:r>
              <a:rPr lang="en-US" spc="5" dirty="0">
                <a:effectLst/>
                <a:ea typeface="Arial" panose="020B0604020202020204" pitchFamily="34" charset="0"/>
              </a:rPr>
              <a:t> </a:t>
            </a:r>
            <a:r>
              <a:rPr lang="en-US" dirty="0">
                <a:effectLst/>
                <a:ea typeface="Arial" panose="020B0604020202020204" pitchFamily="34" charset="0"/>
              </a:rPr>
              <a:t>and signs</a:t>
            </a:r>
            <a:r>
              <a:rPr lang="en-US" spc="5" dirty="0">
                <a:effectLst/>
                <a:ea typeface="Arial" panose="020B0604020202020204" pitchFamily="34" charset="0"/>
              </a:rPr>
              <a:t> </a:t>
            </a:r>
            <a:r>
              <a:rPr lang="en-US" dirty="0">
                <a:effectLst/>
                <a:ea typeface="Arial" panose="020B0604020202020204" pitchFamily="34" charset="0"/>
              </a:rPr>
              <a:t>may be intermittent</a:t>
            </a:r>
            <a:r>
              <a:rPr lang="en-US" spc="5" dirty="0">
                <a:effectLst/>
                <a:ea typeface="Arial" panose="020B0604020202020204" pitchFamily="34" charset="0"/>
              </a:rPr>
              <a:t> </a:t>
            </a:r>
            <a:r>
              <a:rPr lang="en-US" dirty="0">
                <a:effectLst/>
                <a:ea typeface="Arial" panose="020B0604020202020204" pitchFamily="34" charset="0"/>
              </a:rPr>
              <a:t>or continuous</a:t>
            </a:r>
            <a:r>
              <a:rPr lang="en-US" spc="5" dirty="0">
                <a:effectLst/>
                <a:ea typeface="Arial" panose="020B0604020202020204" pitchFamily="34" charset="0"/>
              </a:rPr>
              <a:t> </a:t>
            </a:r>
            <a:r>
              <a:rPr lang="en-US" dirty="0">
                <a:effectLst/>
                <a:ea typeface="Arial" panose="020B0604020202020204" pitchFamily="34" charset="0"/>
              </a:rPr>
              <a:t>depending</a:t>
            </a:r>
            <a:r>
              <a:rPr lang="en-US" spc="5" dirty="0">
                <a:effectLst/>
                <a:ea typeface="Arial" panose="020B0604020202020204" pitchFamily="34" charset="0"/>
              </a:rPr>
              <a:t> </a:t>
            </a:r>
            <a:r>
              <a:rPr lang="en-US" dirty="0">
                <a:effectLst/>
                <a:ea typeface="Arial" panose="020B0604020202020204" pitchFamily="34" charset="0"/>
              </a:rPr>
              <a:t>on the nature of the</a:t>
            </a:r>
            <a:r>
              <a:rPr lang="en-US" spc="5" dirty="0">
                <a:effectLst/>
                <a:ea typeface="Arial" panose="020B0604020202020204" pitchFamily="34" charset="0"/>
              </a:rPr>
              <a:t> </a:t>
            </a:r>
            <a:r>
              <a:rPr lang="en-US" dirty="0">
                <a:effectLst/>
                <a:ea typeface="Arial" panose="020B0604020202020204" pitchFamily="34" charset="0"/>
              </a:rPr>
              <a:t>disorder.</a:t>
            </a: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19655403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b="1" dirty="0">
                <a:effectLst/>
                <a:ea typeface="Arial" panose="020B0604020202020204" pitchFamily="34" charset="0"/>
                <a:cs typeface="Arial" panose="020B0604020202020204" pitchFamily="34" charset="0"/>
              </a:rPr>
              <a:t>Assessment of severity: </a:t>
            </a:r>
          </a:p>
          <a:p>
            <a:pPr marL="0" marR="908050" indent="0" algn="just">
              <a:lnSpc>
                <a:spcPct val="100000"/>
              </a:lnSpc>
              <a:spcBef>
                <a:spcPts val="0"/>
              </a:spcBef>
              <a:buNone/>
            </a:pPr>
            <a:endParaRPr lang="en-US" sz="2400" dirty="0">
              <a:ea typeface="Arial" panose="020B0604020202020204" pitchFamily="34" charset="0"/>
              <a:cs typeface="Arial" panose="020B0604020202020204" pitchFamily="34" charset="0"/>
            </a:endParaRPr>
          </a:p>
          <a:p>
            <a:pPr marL="0" marR="908050" indent="0" algn="just">
              <a:lnSpc>
                <a:spcPct val="100000"/>
              </a:lnSpc>
              <a:spcBef>
                <a:spcPts val="0"/>
              </a:spcBef>
              <a:buNone/>
            </a:pPr>
            <a:r>
              <a:rPr lang="en-US" sz="2400" dirty="0">
                <a:effectLst/>
                <a:ea typeface="Arial" panose="020B0604020202020204" pitchFamily="34" charset="0"/>
              </a:rPr>
              <a:t>DDS measures severity according to the functional limitations imposed by the individual’s medically determinable mental impairment(s). DDS assess’ functional limitations using the four criteria in Paragraph B of the listings:</a:t>
            </a:r>
          </a:p>
          <a:p>
            <a:pPr marL="0" marR="908050" indent="0" algn="just">
              <a:lnSpc>
                <a:spcPct val="100000"/>
              </a:lnSpc>
              <a:spcBef>
                <a:spcPts val="0"/>
              </a:spcBef>
              <a:buNone/>
            </a:pPr>
            <a:endParaRPr lang="en-US" sz="2400" dirty="0">
              <a:effectLst/>
              <a:ea typeface="Arial" panose="020B0604020202020204" pitchFamily="34" charset="0"/>
            </a:endParaRPr>
          </a:p>
          <a:p>
            <a:pPr marL="0" marR="908050" indent="0" algn="just">
              <a:lnSpc>
                <a:spcPct val="100000"/>
              </a:lnSpc>
              <a:spcBef>
                <a:spcPts val="0"/>
              </a:spcBef>
              <a:buNone/>
            </a:pPr>
            <a:r>
              <a:rPr lang="en-US" sz="2400" dirty="0">
                <a:effectLst/>
                <a:ea typeface="Arial" panose="020B0604020202020204" pitchFamily="34" charset="0"/>
              </a:rPr>
              <a:t>Activities of daily living; </a:t>
            </a:r>
          </a:p>
          <a:p>
            <a:pPr marL="0" marR="908050" indent="0" algn="just">
              <a:lnSpc>
                <a:spcPct val="100000"/>
              </a:lnSpc>
              <a:spcBef>
                <a:spcPts val="0"/>
              </a:spcBef>
              <a:buNone/>
            </a:pPr>
            <a:r>
              <a:rPr lang="en-US" sz="2400" dirty="0">
                <a:ea typeface="Arial" panose="020B0604020202020204" pitchFamily="34" charset="0"/>
              </a:rPr>
              <a:t>S</a:t>
            </a:r>
            <a:r>
              <a:rPr lang="en-US" sz="2400" dirty="0">
                <a:effectLst/>
                <a:ea typeface="Arial" panose="020B0604020202020204" pitchFamily="34" charset="0"/>
              </a:rPr>
              <a:t>ocial functioning; </a:t>
            </a:r>
          </a:p>
          <a:p>
            <a:pPr marL="0" marR="908050" indent="0" algn="just">
              <a:lnSpc>
                <a:spcPct val="100000"/>
              </a:lnSpc>
              <a:spcBef>
                <a:spcPts val="0"/>
              </a:spcBef>
              <a:buNone/>
            </a:pPr>
            <a:r>
              <a:rPr lang="en-US" sz="2400" dirty="0">
                <a:ea typeface="Arial" panose="020B0604020202020204" pitchFamily="34" charset="0"/>
              </a:rPr>
              <a:t>C</a:t>
            </a:r>
            <a:r>
              <a:rPr lang="en-US" sz="2400" dirty="0">
                <a:effectLst/>
                <a:ea typeface="Arial" panose="020B0604020202020204" pitchFamily="34" charset="0"/>
              </a:rPr>
              <a:t>oncentration, persistence, or pace; and </a:t>
            </a:r>
          </a:p>
          <a:p>
            <a:pPr marL="0" marR="908050" indent="0" algn="just">
              <a:lnSpc>
                <a:spcPct val="100000"/>
              </a:lnSpc>
              <a:spcBef>
                <a:spcPts val="0"/>
              </a:spcBef>
              <a:buNone/>
            </a:pPr>
            <a:r>
              <a:rPr lang="en-US" sz="2400" dirty="0">
                <a:ea typeface="Arial" panose="020B0604020202020204" pitchFamily="34" charset="0"/>
              </a:rPr>
              <a:t>E</a:t>
            </a:r>
            <a:r>
              <a:rPr lang="en-US" sz="2400" dirty="0">
                <a:effectLst/>
                <a:ea typeface="Arial" panose="020B0604020202020204" pitchFamily="34" charset="0"/>
              </a:rPr>
              <a:t>pisodes of decompensation</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708199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dirty="0">
                <a:effectLst/>
                <a:ea typeface="Arial" panose="020B0604020202020204" pitchFamily="34" charset="0"/>
              </a:rPr>
              <a:t>Where DDS uses "marked" as a standard</a:t>
            </a:r>
            <a:r>
              <a:rPr lang="en-US" sz="2400" spc="5" dirty="0">
                <a:effectLst/>
                <a:ea typeface="Arial" panose="020B0604020202020204" pitchFamily="34" charset="0"/>
              </a:rPr>
              <a:t> </a:t>
            </a:r>
            <a:r>
              <a:rPr lang="en-US" sz="2400" dirty="0">
                <a:effectLst/>
                <a:ea typeface="Arial" panose="020B0604020202020204" pitchFamily="34" charset="0"/>
              </a:rPr>
              <a:t>for measuring</a:t>
            </a:r>
            <a:r>
              <a:rPr lang="en-US" sz="2400" spc="5" dirty="0">
                <a:effectLst/>
                <a:ea typeface="Arial" panose="020B0604020202020204" pitchFamily="34" charset="0"/>
              </a:rPr>
              <a:t> </a:t>
            </a:r>
            <a:r>
              <a:rPr lang="en-US" sz="2400" dirty="0">
                <a:effectLst/>
                <a:ea typeface="Arial" panose="020B0604020202020204" pitchFamily="34" charset="0"/>
              </a:rPr>
              <a:t>the degree of</a:t>
            </a:r>
            <a:r>
              <a:rPr lang="en-US" sz="2400" spc="5" dirty="0">
                <a:effectLst/>
                <a:ea typeface="Arial" panose="020B0604020202020204" pitchFamily="34" charset="0"/>
              </a:rPr>
              <a:t> </a:t>
            </a:r>
            <a:r>
              <a:rPr lang="en-US" sz="2400" dirty="0">
                <a:effectLst/>
                <a:ea typeface="Arial" panose="020B0604020202020204" pitchFamily="34" charset="0"/>
              </a:rPr>
              <a:t>limitation, it</a:t>
            </a:r>
            <a:r>
              <a:rPr lang="en-US" sz="2400" spc="5" dirty="0">
                <a:effectLst/>
                <a:ea typeface="Arial" panose="020B0604020202020204" pitchFamily="34" charset="0"/>
              </a:rPr>
              <a:t> </a:t>
            </a:r>
            <a:r>
              <a:rPr lang="en-US" sz="2400" dirty="0">
                <a:effectLst/>
                <a:ea typeface="Arial" panose="020B0604020202020204" pitchFamily="34" charset="0"/>
              </a:rPr>
              <a:t>means</a:t>
            </a:r>
            <a:r>
              <a:rPr lang="en-US" sz="2400" spc="5" dirty="0">
                <a:effectLst/>
                <a:ea typeface="Arial" panose="020B0604020202020204" pitchFamily="34" charset="0"/>
              </a:rPr>
              <a:t> </a:t>
            </a:r>
            <a:r>
              <a:rPr lang="en-US" sz="2400" dirty="0">
                <a:effectLst/>
                <a:ea typeface="Arial" panose="020B0604020202020204" pitchFamily="34" charset="0"/>
              </a:rPr>
              <a:t>more than moderate</a:t>
            </a:r>
            <a:r>
              <a:rPr lang="en-US" sz="2400" spc="5" dirty="0">
                <a:effectLst/>
                <a:ea typeface="Arial" panose="020B0604020202020204" pitchFamily="34" charset="0"/>
              </a:rPr>
              <a:t> </a:t>
            </a:r>
            <a:r>
              <a:rPr lang="en-US" sz="2400" dirty="0">
                <a:effectLst/>
                <a:ea typeface="Arial" panose="020B0604020202020204" pitchFamily="34" charset="0"/>
              </a:rPr>
              <a:t>but less</a:t>
            </a:r>
            <a:r>
              <a:rPr lang="en-US" sz="2400" spc="5" dirty="0">
                <a:effectLst/>
                <a:ea typeface="Arial" panose="020B0604020202020204" pitchFamily="34" charset="0"/>
              </a:rPr>
              <a:t> </a:t>
            </a:r>
            <a:r>
              <a:rPr lang="en-US" sz="2400" dirty="0">
                <a:effectLst/>
                <a:ea typeface="Arial" panose="020B0604020202020204" pitchFamily="34" charset="0"/>
              </a:rPr>
              <a:t>than extreme. A marked</a:t>
            </a:r>
            <a:r>
              <a:rPr lang="en-US" sz="2400" spc="5" dirty="0">
                <a:effectLst/>
                <a:ea typeface="Arial" panose="020B0604020202020204" pitchFamily="34" charset="0"/>
              </a:rPr>
              <a:t> </a:t>
            </a:r>
            <a:r>
              <a:rPr lang="en-US" sz="2400" dirty="0">
                <a:effectLst/>
                <a:ea typeface="Arial" panose="020B0604020202020204" pitchFamily="34" charset="0"/>
              </a:rPr>
              <a:t>limitation may arise when several</a:t>
            </a:r>
            <a:r>
              <a:rPr lang="en-US" sz="2400" spc="5" dirty="0">
                <a:effectLst/>
                <a:ea typeface="Arial" panose="020B0604020202020204" pitchFamily="34" charset="0"/>
              </a:rPr>
              <a:t> </a:t>
            </a:r>
            <a:r>
              <a:rPr lang="en-US" sz="2400" spc="-5" dirty="0">
                <a:effectLst/>
                <a:ea typeface="Arial" panose="020B0604020202020204" pitchFamily="34" charset="0"/>
              </a:rPr>
              <a:t>activities or functions are impaired, or even when only one is impaired, if</a:t>
            </a:r>
            <a:r>
              <a:rPr lang="en-US" sz="2400" dirty="0">
                <a:effectLst/>
                <a:ea typeface="Arial" panose="020B0604020202020204" pitchFamily="34" charset="0"/>
              </a:rPr>
              <a:t> the</a:t>
            </a:r>
            <a:r>
              <a:rPr lang="en-US" sz="2400" spc="5" dirty="0">
                <a:effectLst/>
                <a:ea typeface="Arial" panose="020B0604020202020204" pitchFamily="34" charset="0"/>
              </a:rPr>
              <a:t> </a:t>
            </a:r>
            <a:r>
              <a:rPr lang="en-US" sz="2400" dirty="0">
                <a:effectLst/>
                <a:ea typeface="Arial" panose="020B0604020202020204" pitchFamily="34" charset="0"/>
              </a:rPr>
              <a:t>degree of limitation is such as to interfere seriously with the individual’s ability to function</a:t>
            </a:r>
            <a:r>
              <a:rPr lang="en-US" sz="2400" spc="5" dirty="0">
                <a:effectLst/>
                <a:ea typeface="Arial" panose="020B0604020202020204" pitchFamily="34" charset="0"/>
              </a:rPr>
              <a:t> </a:t>
            </a:r>
            <a:r>
              <a:rPr lang="en-US" sz="2400" dirty="0">
                <a:effectLst/>
                <a:ea typeface="Arial" panose="020B0604020202020204" pitchFamily="34" charset="0"/>
              </a:rPr>
              <a:t>independently, appropriately, effectively, and on a sustained basis. </a:t>
            </a:r>
          </a:p>
          <a:p>
            <a:pPr marL="0" marR="908050" indent="0" algn="just">
              <a:lnSpc>
                <a:spcPct val="100000"/>
              </a:lnSpc>
              <a:spcBef>
                <a:spcPts val="0"/>
              </a:spcBef>
              <a:buNone/>
            </a:pPr>
            <a:endParaRPr lang="en-US" sz="2400" dirty="0">
              <a:ea typeface="Arial" panose="020B0604020202020204" pitchFamily="34" charset="0"/>
            </a:endParaRPr>
          </a:p>
          <a:p>
            <a:pPr marL="0" marR="908050" indent="0" algn="just">
              <a:lnSpc>
                <a:spcPct val="100000"/>
              </a:lnSpc>
              <a:spcBef>
                <a:spcPts val="0"/>
              </a:spcBef>
              <a:buNone/>
            </a:pPr>
            <a:r>
              <a:rPr lang="en-US" sz="2400" dirty="0">
                <a:effectLst/>
                <a:ea typeface="Arial" panose="020B0604020202020204" pitchFamily="34" charset="0"/>
              </a:rPr>
              <a:t>See </a:t>
            </a:r>
            <a:r>
              <a:rPr lang="en-US" sz="240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rPr>
              <a:t>404.1520a</a:t>
            </a:r>
            <a:r>
              <a:rPr lang="en-US" sz="2400" spc="5" dirty="0">
                <a:effectLst/>
                <a:ea typeface="Arial" panose="020B0604020202020204" pitchFamily="34" charset="0"/>
              </a:rPr>
              <a:t> </a:t>
            </a:r>
            <a:r>
              <a:rPr lang="en-US" sz="2400" dirty="0">
                <a:effectLst/>
                <a:ea typeface="Arial" panose="020B0604020202020204" pitchFamily="34" charset="0"/>
              </a:rPr>
              <a:t>and</a:t>
            </a:r>
            <a:r>
              <a:rPr lang="en-US" sz="2400" spc="-305" dirty="0">
                <a:effectLst/>
                <a:ea typeface="Arial" panose="020B0604020202020204" pitchFamily="34" charset="0"/>
              </a:rPr>
              <a:t> </a:t>
            </a:r>
            <a:r>
              <a:rPr lang="en-US" sz="2400" dirty="0">
                <a:effectLst/>
                <a:ea typeface="Arial" panose="020B0604020202020204" pitchFamily="34" charset="0"/>
              </a:rPr>
              <a:t>416.920a.</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921398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nSpc>
                <a:spcPct val="100000"/>
              </a:lnSpc>
              <a:spcBef>
                <a:spcPts val="0"/>
              </a:spcBef>
              <a:buNone/>
            </a:pPr>
            <a:r>
              <a:rPr lang="en-US" sz="2400" b="1" dirty="0">
                <a:effectLst/>
                <a:ea typeface="Arial" panose="020B0604020202020204" pitchFamily="34" charset="0"/>
                <a:cs typeface="Arial" panose="020B0604020202020204" pitchFamily="34" charset="0"/>
              </a:rPr>
              <a:t>Activities of Daily Living and Independent Activities of Daily Living: </a:t>
            </a:r>
          </a:p>
          <a:p>
            <a:pPr marL="499110" marR="908050" indent="0">
              <a:lnSpc>
                <a:spcPct val="136000"/>
              </a:lnSpc>
              <a:spcBef>
                <a:spcPts val="0"/>
              </a:spcBef>
              <a:buNone/>
            </a:pPr>
            <a:endParaRPr lang="en-US" sz="2400" b="1" dirty="0">
              <a:effectLst/>
              <a:ea typeface="Arial" panose="020B0604020202020204" pitchFamily="34" charset="0"/>
              <a:cs typeface="Arial" panose="020B0604020202020204" pitchFamily="34" charset="0"/>
            </a:endParaRPr>
          </a:p>
          <a:p>
            <a:pPr marL="0" marR="908050" indent="0" algn="just">
              <a:lnSpc>
                <a:spcPct val="100000"/>
              </a:lnSpc>
              <a:spcBef>
                <a:spcPts val="0"/>
              </a:spcBef>
              <a:buNone/>
            </a:pPr>
            <a:r>
              <a:rPr lang="en-US" sz="2400" dirty="0">
                <a:ea typeface="Arial" panose="020B0604020202020204" pitchFamily="34" charset="0"/>
              </a:rPr>
              <a:t>A</a:t>
            </a:r>
            <a:r>
              <a:rPr lang="en-US" sz="2400" dirty="0">
                <a:effectLst/>
                <a:ea typeface="Arial" panose="020B0604020202020204" pitchFamily="34" charset="0"/>
              </a:rPr>
              <a:t>daptive activities such as cleaning, shopping, cooking, taking public transportation, paying bills, maintaining a residence, caring appropriately for your grooming and hygiene, using telephones and directories, and using a post office. In the context of your overall situation, DDS assess’ the quality of these activities by their independence, appropriateness, effectiveness, and sustainability. DDS will determine the extent to which the individual can initiate and participate in activities independent of supervision or direction.</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6680459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dirty="0">
                <a:effectLst/>
                <a:ea typeface="Arial" panose="020B0604020202020204" pitchFamily="34" charset="0"/>
              </a:rPr>
              <a:t>DDS does not</a:t>
            </a:r>
            <a:r>
              <a:rPr lang="en-US" sz="2400" spc="5" dirty="0">
                <a:effectLst/>
                <a:ea typeface="Arial" panose="020B0604020202020204" pitchFamily="34" charset="0"/>
              </a:rPr>
              <a:t> </a:t>
            </a:r>
            <a:r>
              <a:rPr lang="en-US" sz="2400" dirty="0">
                <a:effectLst/>
                <a:ea typeface="Arial" panose="020B0604020202020204" pitchFamily="34" charset="0"/>
              </a:rPr>
              <a:t>define</a:t>
            </a:r>
            <a:r>
              <a:rPr lang="en-US" sz="2400" spc="5" dirty="0">
                <a:effectLst/>
                <a:ea typeface="Arial" panose="020B0604020202020204" pitchFamily="34" charset="0"/>
              </a:rPr>
              <a:t> </a:t>
            </a:r>
            <a:r>
              <a:rPr lang="en-US" sz="2400" dirty="0">
                <a:effectLst/>
                <a:ea typeface="Arial" panose="020B0604020202020204" pitchFamily="34" charset="0"/>
              </a:rPr>
              <a:t>"marked"</a:t>
            </a:r>
            <a:r>
              <a:rPr lang="en-US" sz="2400" spc="5" dirty="0">
                <a:effectLst/>
                <a:ea typeface="Arial" panose="020B0604020202020204" pitchFamily="34" charset="0"/>
              </a:rPr>
              <a:t> </a:t>
            </a:r>
            <a:r>
              <a:rPr lang="en-US" sz="2400" dirty="0">
                <a:effectLst/>
                <a:ea typeface="Arial" panose="020B0604020202020204" pitchFamily="34" charset="0"/>
              </a:rPr>
              <a:t>by a specific number of different</a:t>
            </a:r>
            <a:r>
              <a:rPr lang="en-US" sz="2400" spc="5" dirty="0">
                <a:effectLst/>
                <a:ea typeface="Arial" panose="020B0604020202020204" pitchFamily="34" charset="0"/>
              </a:rPr>
              <a:t> </a:t>
            </a:r>
            <a:r>
              <a:rPr lang="en-US" sz="2400" dirty="0">
                <a:effectLst/>
                <a:ea typeface="Arial" panose="020B0604020202020204" pitchFamily="34" charset="0"/>
              </a:rPr>
              <a:t>activities</a:t>
            </a:r>
            <a:r>
              <a:rPr lang="en-US" sz="2400" spc="315" dirty="0">
                <a:effectLst/>
                <a:ea typeface="Arial" panose="020B0604020202020204" pitchFamily="34" charset="0"/>
              </a:rPr>
              <a:t> </a:t>
            </a:r>
            <a:r>
              <a:rPr lang="en-US" sz="2400" dirty="0">
                <a:effectLst/>
                <a:ea typeface="Arial" panose="020B0604020202020204" pitchFamily="34" charset="0"/>
              </a:rPr>
              <a:t>of daily living in</a:t>
            </a:r>
            <a:r>
              <a:rPr lang="en-US" sz="2400" spc="5" dirty="0">
                <a:effectLst/>
                <a:ea typeface="Arial" panose="020B0604020202020204" pitchFamily="34" charset="0"/>
              </a:rPr>
              <a:t> </a:t>
            </a:r>
            <a:r>
              <a:rPr lang="en-US" sz="2400" dirty="0">
                <a:effectLst/>
                <a:ea typeface="Arial" panose="020B0604020202020204" pitchFamily="34" charset="0"/>
              </a:rPr>
              <a:t>which functioning</a:t>
            </a:r>
            <a:r>
              <a:rPr lang="en-US" sz="2400" spc="5" dirty="0">
                <a:effectLst/>
                <a:ea typeface="Arial" panose="020B0604020202020204" pitchFamily="34" charset="0"/>
              </a:rPr>
              <a:t> </a:t>
            </a:r>
            <a:r>
              <a:rPr lang="en-US" sz="2400" dirty="0">
                <a:effectLst/>
                <a:ea typeface="Arial" panose="020B0604020202020204" pitchFamily="34" charset="0"/>
              </a:rPr>
              <a:t>is</a:t>
            </a:r>
            <a:r>
              <a:rPr lang="en-US" sz="2400" spc="5" dirty="0">
                <a:effectLst/>
                <a:ea typeface="Arial" panose="020B0604020202020204" pitchFamily="34" charset="0"/>
              </a:rPr>
              <a:t> </a:t>
            </a:r>
            <a:r>
              <a:rPr lang="en-US" sz="2400" dirty="0">
                <a:effectLst/>
                <a:ea typeface="Arial" panose="020B0604020202020204" pitchFamily="34" charset="0"/>
              </a:rPr>
              <a:t>impaired, but</a:t>
            </a:r>
            <a:r>
              <a:rPr lang="en-US" sz="2400" spc="5" dirty="0">
                <a:effectLst/>
                <a:ea typeface="Arial" panose="020B0604020202020204" pitchFamily="34" charset="0"/>
              </a:rPr>
              <a:t> </a:t>
            </a:r>
            <a:r>
              <a:rPr lang="en-US" sz="2400" dirty="0">
                <a:effectLst/>
                <a:ea typeface="Arial" panose="020B0604020202020204" pitchFamily="34" charset="0"/>
              </a:rPr>
              <a:t>by the nature and overall</a:t>
            </a:r>
            <a:r>
              <a:rPr lang="en-US" sz="2400" spc="5" dirty="0">
                <a:effectLst/>
                <a:ea typeface="Arial" panose="020B0604020202020204" pitchFamily="34" charset="0"/>
              </a:rPr>
              <a:t> </a:t>
            </a:r>
            <a:r>
              <a:rPr lang="en-US" sz="2400" dirty="0">
                <a:effectLst/>
                <a:ea typeface="Arial" panose="020B0604020202020204" pitchFamily="34" charset="0"/>
              </a:rPr>
              <a:t>degree</a:t>
            </a:r>
            <a:r>
              <a:rPr lang="en-US" sz="2400" spc="5" dirty="0">
                <a:effectLst/>
                <a:ea typeface="Arial" panose="020B0604020202020204" pitchFamily="34" charset="0"/>
              </a:rPr>
              <a:t> </a:t>
            </a:r>
            <a:r>
              <a:rPr lang="en-US" sz="2400" dirty="0">
                <a:effectLst/>
                <a:ea typeface="Arial" panose="020B0604020202020204" pitchFamily="34" charset="0"/>
              </a:rPr>
              <a:t>of</a:t>
            </a:r>
            <a:r>
              <a:rPr lang="en-US" sz="2400" spc="5" dirty="0">
                <a:effectLst/>
                <a:ea typeface="Arial" panose="020B0604020202020204" pitchFamily="34" charset="0"/>
              </a:rPr>
              <a:t> </a:t>
            </a:r>
            <a:r>
              <a:rPr lang="en-US" sz="2400" dirty="0">
                <a:effectLst/>
                <a:ea typeface="Arial" panose="020B0604020202020204" pitchFamily="34" charset="0"/>
              </a:rPr>
              <a:t>interference</a:t>
            </a:r>
            <a:r>
              <a:rPr lang="en-US" sz="2400" spc="5" dirty="0">
                <a:effectLst/>
                <a:ea typeface="Arial" panose="020B0604020202020204" pitchFamily="34" charset="0"/>
              </a:rPr>
              <a:t> </a:t>
            </a:r>
            <a:r>
              <a:rPr lang="en-US" sz="2400" dirty="0">
                <a:effectLst/>
                <a:ea typeface="Arial" panose="020B0604020202020204" pitchFamily="34" charset="0"/>
              </a:rPr>
              <a:t>with</a:t>
            </a:r>
            <a:r>
              <a:rPr lang="en-US" sz="2400" spc="-305" dirty="0">
                <a:ea typeface="Arial" panose="020B0604020202020204" pitchFamily="34" charset="0"/>
              </a:rPr>
              <a:t> </a:t>
            </a:r>
            <a:r>
              <a:rPr lang="en-US" sz="2400" dirty="0">
                <a:effectLst/>
                <a:ea typeface="Arial" panose="020B0604020202020204" pitchFamily="34" charset="0"/>
              </a:rPr>
              <a:t>function.</a:t>
            </a:r>
            <a:r>
              <a:rPr lang="en-US" sz="2400" spc="80" dirty="0">
                <a:effectLst/>
                <a:ea typeface="Arial" panose="020B0604020202020204" pitchFamily="34" charset="0"/>
              </a:rPr>
              <a:t> </a:t>
            </a:r>
          </a:p>
          <a:p>
            <a:pPr marL="0" marR="908050" indent="0" algn="just">
              <a:lnSpc>
                <a:spcPct val="100000"/>
              </a:lnSpc>
              <a:spcBef>
                <a:spcPts val="0"/>
              </a:spcBef>
              <a:buNone/>
            </a:pPr>
            <a:endParaRPr lang="en-US" sz="800" spc="80" dirty="0">
              <a:effectLst/>
              <a:ea typeface="Arial" panose="020B0604020202020204" pitchFamily="34" charset="0"/>
            </a:endParaRPr>
          </a:p>
          <a:p>
            <a:pPr marL="0" marR="908050" indent="0" algn="just">
              <a:lnSpc>
                <a:spcPct val="100000"/>
              </a:lnSpc>
              <a:spcBef>
                <a:spcPts val="0"/>
              </a:spcBef>
              <a:buNone/>
            </a:pPr>
            <a:r>
              <a:rPr lang="en-US" sz="2400" dirty="0">
                <a:effectLst/>
                <a:ea typeface="Arial" panose="020B0604020202020204" pitchFamily="34" charset="0"/>
              </a:rPr>
              <a:t>For</a:t>
            </a:r>
            <a:r>
              <a:rPr lang="en-US" sz="2400" spc="60" dirty="0">
                <a:effectLst/>
                <a:ea typeface="Arial" panose="020B0604020202020204" pitchFamily="34" charset="0"/>
              </a:rPr>
              <a:t> </a:t>
            </a:r>
            <a:r>
              <a:rPr lang="en-US" sz="2400" dirty="0">
                <a:effectLst/>
                <a:ea typeface="Arial" panose="020B0604020202020204" pitchFamily="34" charset="0"/>
              </a:rPr>
              <a:t>example:</a:t>
            </a:r>
            <a:r>
              <a:rPr lang="en-US" sz="2400" spc="65" dirty="0">
                <a:effectLst/>
                <a:ea typeface="Arial" panose="020B0604020202020204" pitchFamily="34" charset="0"/>
              </a:rPr>
              <a:t> </a:t>
            </a:r>
            <a:r>
              <a:rPr lang="en-US" sz="2400" spc="65" dirty="0">
                <a:ea typeface="Arial" panose="020B0604020202020204" pitchFamily="34" charset="0"/>
              </a:rPr>
              <a:t>I</a:t>
            </a:r>
            <a:r>
              <a:rPr lang="en-US" sz="2400" dirty="0">
                <a:effectLst/>
                <a:ea typeface="Arial" panose="020B0604020202020204" pitchFamily="34" charset="0"/>
              </a:rPr>
              <a:t>f</a:t>
            </a:r>
            <a:r>
              <a:rPr lang="en-US" sz="2400" spc="145" dirty="0">
                <a:effectLst/>
                <a:ea typeface="Arial" panose="020B0604020202020204" pitchFamily="34" charset="0"/>
              </a:rPr>
              <a:t> </a:t>
            </a:r>
            <a:r>
              <a:rPr lang="en-US" sz="2400" dirty="0">
                <a:effectLst/>
                <a:ea typeface="Arial" panose="020B0604020202020204" pitchFamily="34" charset="0"/>
              </a:rPr>
              <a:t>you</a:t>
            </a:r>
            <a:r>
              <a:rPr lang="en-US" sz="2400" spc="75" dirty="0">
                <a:effectLst/>
                <a:ea typeface="Arial" panose="020B0604020202020204" pitchFamily="34" charset="0"/>
              </a:rPr>
              <a:t> </a:t>
            </a:r>
            <a:r>
              <a:rPr lang="en-US" sz="2400" dirty="0">
                <a:effectLst/>
                <a:ea typeface="Arial" panose="020B0604020202020204" pitchFamily="34" charset="0"/>
              </a:rPr>
              <a:t>do</a:t>
            </a:r>
            <a:r>
              <a:rPr lang="en-US" sz="2400" spc="30" dirty="0">
                <a:effectLst/>
                <a:ea typeface="Arial" panose="020B0604020202020204" pitchFamily="34" charset="0"/>
              </a:rPr>
              <a:t> </a:t>
            </a:r>
            <a:r>
              <a:rPr lang="en-US" sz="2400" dirty="0">
                <a:effectLst/>
                <a:ea typeface="Arial" panose="020B0604020202020204" pitchFamily="34" charset="0"/>
              </a:rPr>
              <a:t>a</a:t>
            </a:r>
            <a:r>
              <a:rPr lang="en-US" sz="2400" spc="60" dirty="0">
                <a:effectLst/>
                <a:ea typeface="Arial" panose="020B0604020202020204" pitchFamily="34" charset="0"/>
              </a:rPr>
              <a:t> </a:t>
            </a:r>
            <a:r>
              <a:rPr lang="en-US" sz="2400" dirty="0">
                <a:effectLst/>
                <a:ea typeface="Arial" panose="020B0604020202020204" pitchFamily="34" charset="0"/>
              </a:rPr>
              <a:t>wide</a:t>
            </a:r>
            <a:r>
              <a:rPr lang="en-US" sz="2400" spc="95" dirty="0">
                <a:effectLst/>
                <a:ea typeface="Arial" panose="020B0604020202020204" pitchFamily="34" charset="0"/>
              </a:rPr>
              <a:t> </a:t>
            </a:r>
            <a:r>
              <a:rPr lang="en-US" sz="2400" dirty="0">
                <a:effectLst/>
                <a:ea typeface="Arial" panose="020B0604020202020204" pitchFamily="34" charset="0"/>
              </a:rPr>
              <a:t>range</a:t>
            </a:r>
            <a:r>
              <a:rPr lang="en-US" sz="2400" spc="55" dirty="0">
                <a:effectLst/>
                <a:ea typeface="Arial" panose="020B0604020202020204" pitchFamily="34" charset="0"/>
              </a:rPr>
              <a:t> </a:t>
            </a:r>
            <a:r>
              <a:rPr lang="en-US" sz="2400" dirty="0">
                <a:effectLst/>
                <a:ea typeface="Arial" panose="020B0604020202020204" pitchFamily="34" charset="0"/>
              </a:rPr>
              <a:t>of</a:t>
            </a:r>
            <a:r>
              <a:rPr lang="en-US" sz="2400" spc="50" dirty="0">
                <a:effectLst/>
                <a:ea typeface="Arial" panose="020B0604020202020204" pitchFamily="34" charset="0"/>
              </a:rPr>
              <a:t> </a:t>
            </a:r>
            <a:r>
              <a:rPr lang="en-US" sz="2400" dirty="0">
                <a:effectLst/>
                <a:ea typeface="Arial" panose="020B0604020202020204" pitchFamily="34" charset="0"/>
              </a:rPr>
              <a:t>activities</a:t>
            </a:r>
            <a:r>
              <a:rPr lang="en-US" sz="2400" spc="125" dirty="0">
                <a:effectLst/>
                <a:ea typeface="Arial" panose="020B0604020202020204" pitchFamily="34" charset="0"/>
              </a:rPr>
              <a:t> </a:t>
            </a:r>
            <a:r>
              <a:rPr lang="en-US" sz="2400" dirty="0">
                <a:effectLst/>
                <a:ea typeface="Arial" panose="020B0604020202020204" pitchFamily="34" charset="0"/>
              </a:rPr>
              <a:t>of</a:t>
            </a:r>
            <a:r>
              <a:rPr lang="en-US" sz="2400" spc="80" dirty="0">
                <a:effectLst/>
                <a:ea typeface="Arial" panose="020B0604020202020204" pitchFamily="34" charset="0"/>
              </a:rPr>
              <a:t> </a:t>
            </a:r>
            <a:r>
              <a:rPr lang="en-US" sz="2400" dirty="0">
                <a:effectLst/>
                <a:ea typeface="Arial" panose="020B0604020202020204" pitchFamily="34" charset="0"/>
              </a:rPr>
              <a:t>daily</a:t>
            </a:r>
            <a:r>
              <a:rPr lang="en-US" sz="2400" spc="105" dirty="0">
                <a:effectLst/>
                <a:ea typeface="Arial" panose="020B0604020202020204" pitchFamily="34" charset="0"/>
              </a:rPr>
              <a:t> </a:t>
            </a:r>
            <a:r>
              <a:rPr lang="en-US" sz="2400" dirty="0">
                <a:effectLst/>
                <a:ea typeface="Arial" panose="020B0604020202020204" pitchFamily="34" charset="0"/>
              </a:rPr>
              <a:t>living,</a:t>
            </a:r>
            <a:r>
              <a:rPr lang="en-US" sz="2400" spc="30" dirty="0">
                <a:effectLst/>
                <a:ea typeface="Arial" panose="020B0604020202020204" pitchFamily="34" charset="0"/>
              </a:rPr>
              <a:t> </a:t>
            </a:r>
            <a:r>
              <a:rPr lang="en-US" sz="2400" dirty="0">
                <a:effectLst/>
                <a:ea typeface="Arial" panose="020B0604020202020204" pitchFamily="34" charset="0"/>
              </a:rPr>
              <a:t>we</a:t>
            </a:r>
            <a:r>
              <a:rPr lang="en-US" sz="2400" spc="75" dirty="0">
                <a:effectLst/>
                <a:ea typeface="Arial" panose="020B0604020202020204" pitchFamily="34" charset="0"/>
              </a:rPr>
              <a:t> </a:t>
            </a:r>
            <a:r>
              <a:rPr lang="en-US" sz="2400" dirty="0">
                <a:effectLst/>
                <a:ea typeface="Arial" panose="020B0604020202020204" pitchFamily="34" charset="0"/>
              </a:rPr>
              <a:t>may</a:t>
            </a:r>
            <a:r>
              <a:rPr lang="en-US" sz="2400" spc="50" dirty="0">
                <a:effectLst/>
                <a:ea typeface="Arial" panose="020B0604020202020204" pitchFamily="34" charset="0"/>
              </a:rPr>
              <a:t> </a:t>
            </a:r>
            <a:r>
              <a:rPr lang="en-US" sz="2400" dirty="0">
                <a:effectLst/>
                <a:ea typeface="Arial" panose="020B0604020202020204" pitchFamily="34" charset="0"/>
              </a:rPr>
              <a:t>still</a:t>
            </a:r>
            <a:r>
              <a:rPr lang="en-US" sz="2400" spc="30" dirty="0">
                <a:effectLst/>
                <a:ea typeface="Arial" panose="020B0604020202020204" pitchFamily="34" charset="0"/>
              </a:rPr>
              <a:t> </a:t>
            </a:r>
            <a:r>
              <a:rPr lang="en-US" sz="2400" dirty="0">
                <a:effectLst/>
                <a:ea typeface="Arial" panose="020B0604020202020204" pitchFamily="34" charset="0"/>
              </a:rPr>
              <a:t>find</a:t>
            </a:r>
            <a:r>
              <a:rPr lang="en-US" sz="2400" spc="5" dirty="0">
                <a:effectLst/>
                <a:ea typeface="Arial" panose="020B0604020202020204" pitchFamily="34" charset="0"/>
              </a:rPr>
              <a:t> </a:t>
            </a:r>
            <a:r>
              <a:rPr lang="en-US" sz="2400" dirty="0">
                <a:effectLst/>
                <a:ea typeface="Arial" panose="020B0604020202020204" pitchFamily="34" charset="0"/>
              </a:rPr>
              <a:t>that</a:t>
            </a:r>
            <a:r>
              <a:rPr lang="en-US" sz="2400" spc="105" dirty="0">
                <a:effectLst/>
                <a:ea typeface="Arial" panose="020B0604020202020204" pitchFamily="34" charset="0"/>
              </a:rPr>
              <a:t> </a:t>
            </a:r>
            <a:r>
              <a:rPr lang="en-US" sz="2400" dirty="0">
                <a:effectLst/>
                <a:ea typeface="Arial" panose="020B0604020202020204" pitchFamily="34" charset="0"/>
              </a:rPr>
              <a:t>you</a:t>
            </a:r>
            <a:r>
              <a:rPr lang="en-US" sz="2400" spc="20" dirty="0">
                <a:effectLst/>
                <a:ea typeface="Arial" panose="020B0604020202020204" pitchFamily="34" charset="0"/>
              </a:rPr>
              <a:t> </a:t>
            </a:r>
            <a:r>
              <a:rPr lang="en-US" sz="2400" dirty="0">
                <a:effectLst/>
                <a:ea typeface="Arial" panose="020B0604020202020204" pitchFamily="34" charset="0"/>
              </a:rPr>
              <a:t>have</a:t>
            </a:r>
            <a:r>
              <a:rPr lang="en-US" sz="2400" spc="80" dirty="0">
                <a:effectLst/>
                <a:ea typeface="Arial" panose="020B0604020202020204" pitchFamily="34" charset="0"/>
              </a:rPr>
              <a:t> </a:t>
            </a:r>
            <a:r>
              <a:rPr lang="en-US" sz="2400" dirty="0">
                <a:effectLst/>
                <a:ea typeface="Arial" panose="020B0604020202020204" pitchFamily="34" charset="0"/>
              </a:rPr>
              <a:t>a</a:t>
            </a:r>
            <a:r>
              <a:rPr lang="en-US" sz="2400" spc="95" dirty="0">
                <a:effectLst/>
                <a:ea typeface="Arial" panose="020B0604020202020204" pitchFamily="34" charset="0"/>
              </a:rPr>
              <a:t> </a:t>
            </a:r>
            <a:r>
              <a:rPr lang="en-US" sz="2400" dirty="0">
                <a:effectLst/>
                <a:ea typeface="Arial" panose="020B0604020202020204" pitchFamily="34" charset="0"/>
              </a:rPr>
              <a:t>marked</a:t>
            </a:r>
            <a:r>
              <a:rPr lang="en-US" sz="2400" spc="25" dirty="0">
                <a:effectLst/>
                <a:ea typeface="Arial" panose="020B0604020202020204" pitchFamily="34" charset="0"/>
              </a:rPr>
              <a:t> </a:t>
            </a:r>
            <a:r>
              <a:rPr lang="en-US" sz="2400" dirty="0">
                <a:effectLst/>
                <a:ea typeface="Arial" panose="020B0604020202020204" pitchFamily="34" charset="0"/>
              </a:rPr>
              <a:t>limitation</a:t>
            </a:r>
            <a:r>
              <a:rPr lang="en-US" sz="2400" spc="50" dirty="0">
                <a:effectLst/>
                <a:ea typeface="Arial" panose="020B0604020202020204" pitchFamily="34" charset="0"/>
              </a:rPr>
              <a:t> </a:t>
            </a:r>
            <a:r>
              <a:rPr lang="en-US" sz="2400" dirty="0">
                <a:effectLst/>
                <a:ea typeface="Arial" panose="020B0604020202020204" pitchFamily="34" charset="0"/>
              </a:rPr>
              <a:t>in</a:t>
            </a:r>
            <a:r>
              <a:rPr lang="en-US" sz="2400" spc="80" dirty="0">
                <a:effectLst/>
                <a:ea typeface="Arial" panose="020B0604020202020204" pitchFamily="34" charset="0"/>
              </a:rPr>
              <a:t> </a:t>
            </a:r>
            <a:r>
              <a:rPr lang="en-US" sz="2400" dirty="0">
                <a:effectLst/>
                <a:ea typeface="Arial" panose="020B0604020202020204" pitchFamily="34" charset="0"/>
              </a:rPr>
              <a:t>your</a:t>
            </a:r>
            <a:r>
              <a:rPr lang="en-US" sz="2400" spc="85" dirty="0">
                <a:effectLst/>
                <a:ea typeface="Arial" panose="020B0604020202020204" pitchFamily="34" charset="0"/>
              </a:rPr>
              <a:t> </a:t>
            </a:r>
            <a:r>
              <a:rPr lang="en-US" sz="2400" dirty="0">
                <a:effectLst/>
                <a:ea typeface="Arial" panose="020B0604020202020204" pitchFamily="34" charset="0"/>
              </a:rPr>
              <a:t>daily</a:t>
            </a:r>
            <a:r>
              <a:rPr lang="en-US" sz="2400" spc="35" dirty="0">
                <a:effectLst/>
                <a:ea typeface="Arial" panose="020B0604020202020204" pitchFamily="34" charset="0"/>
              </a:rPr>
              <a:t> </a:t>
            </a:r>
            <a:r>
              <a:rPr lang="en-US" sz="2400" dirty="0">
                <a:effectLst/>
                <a:ea typeface="Arial" panose="020B0604020202020204" pitchFamily="34" charset="0"/>
              </a:rPr>
              <a:t>activities</a:t>
            </a:r>
            <a:r>
              <a:rPr lang="en-US" sz="2400" spc="115" dirty="0">
                <a:effectLst/>
                <a:ea typeface="Arial" panose="020B0604020202020204" pitchFamily="34" charset="0"/>
              </a:rPr>
              <a:t> </a:t>
            </a:r>
            <a:r>
              <a:rPr lang="en-US" sz="2400" dirty="0">
                <a:effectLst/>
                <a:ea typeface="Arial" panose="020B0604020202020204" pitchFamily="34" charset="0"/>
              </a:rPr>
              <a:t>if</a:t>
            </a:r>
            <a:r>
              <a:rPr lang="en-US" sz="2400" spc="115" dirty="0">
                <a:effectLst/>
                <a:ea typeface="Arial" panose="020B0604020202020204" pitchFamily="34" charset="0"/>
              </a:rPr>
              <a:t> </a:t>
            </a:r>
            <a:r>
              <a:rPr lang="en-US" sz="2400" dirty="0">
                <a:effectLst/>
                <a:ea typeface="Arial" panose="020B0604020202020204" pitchFamily="34" charset="0"/>
              </a:rPr>
              <a:t>you</a:t>
            </a:r>
            <a:r>
              <a:rPr lang="en-US" sz="2400" spc="25" dirty="0">
                <a:effectLst/>
                <a:ea typeface="Arial" panose="020B0604020202020204" pitchFamily="34" charset="0"/>
              </a:rPr>
              <a:t> </a:t>
            </a:r>
            <a:r>
              <a:rPr lang="en-US" sz="2400" dirty="0">
                <a:effectLst/>
                <a:ea typeface="Arial" panose="020B0604020202020204" pitchFamily="34" charset="0"/>
              </a:rPr>
              <a:t>have</a:t>
            </a:r>
            <a:r>
              <a:rPr lang="en-US" sz="2400" spc="45" dirty="0">
                <a:effectLst/>
                <a:ea typeface="Arial" panose="020B0604020202020204" pitchFamily="34" charset="0"/>
              </a:rPr>
              <a:t> </a:t>
            </a:r>
            <a:r>
              <a:rPr lang="en-US" sz="2400" dirty="0">
                <a:effectLst/>
                <a:ea typeface="Arial" panose="020B0604020202020204" pitchFamily="34" charset="0"/>
              </a:rPr>
              <a:t>serious</a:t>
            </a:r>
            <a:r>
              <a:rPr lang="en-US" sz="2400" spc="95" dirty="0">
                <a:effectLst/>
                <a:ea typeface="Arial" panose="020B0604020202020204" pitchFamily="34" charset="0"/>
              </a:rPr>
              <a:t> </a:t>
            </a:r>
            <a:r>
              <a:rPr lang="en-US" sz="2400" dirty="0">
                <a:effectLst/>
                <a:ea typeface="Arial" panose="020B0604020202020204" pitchFamily="34" charset="0"/>
              </a:rPr>
              <a:t>difficulty </a:t>
            </a:r>
            <a:r>
              <a:rPr lang="en-US" sz="2400" dirty="0">
                <a:effectLst/>
                <a:ea typeface="Arial" panose="020B0604020202020204" pitchFamily="34" charset="0"/>
                <a:cs typeface="Arial" panose="020B0604020202020204" pitchFamily="34" charset="0"/>
              </a:rPr>
              <a:t>performing them without direct supervision, or in a suitable manner, or on a consistent,</a:t>
            </a:r>
            <a:r>
              <a:rPr lang="en-US" sz="2400" spc="-3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useful,</a:t>
            </a:r>
            <a:r>
              <a:rPr lang="en-US" sz="2400" spc="10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routine</a:t>
            </a:r>
            <a:r>
              <a:rPr lang="en-US" sz="2400" spc="1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basis, or without</a:t>
            </a:r>
            <a:r>
              <a:rPr lang="en-US" sz="2400" spc="9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undue</a:t>
            </a:r>
            <a:r>
              <a:rPr lang="en-US" sz="2400" spc="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interruptions</a:t>
            </a:r>
            <a:r>
              <a:rPr lang="en-US" sz="2400" spc="10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or</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distractions.</a:t>
            </a:r>
            <a:endParaRPr lang="en-US" sz="2400"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1122812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a:t>Will they qualify?</a:t>
            </a:r>
          </a:p>
        </p:txBody>
      </p:sp>
      <p:sp>
        <p:nvSpPr>
          <p:cNvPr id="3" name="Content Placeholder 2">
            <a:extLst>
              <a:ext uri="{FF2B5EF4-FFF2-40B4-BE49-F238E27FC236}">
                <a16:creationId xmlns:a16="http://schemas.microsoft.com/office/drawing/2014/main" id="{C7BA55CC-AFEA-44EB-9907-F9D4926BFC56}"/>
              </a:ext>
            </a:extLst>
          </p:cNvPr>
          <p:cNvSpPr>
            <a:spLocks noGrp="1"/>
          </p:cNvSpPr>
          <p:nvPr>
            <p:ph idx="1"/>
          </p:nvPr>
        </p:nvSpPr>
        <p:spPr>
          <a:xfrm>
            <a:off x="2209346" y="1859281"/>
            <a:ext cx="7707540" cy="1064895"/>
          </a:xfrm>
        </p:spPr>
        <p:txBody>
          <a:bodyPr>
            <a:normAutofit lnSpcReduction="10000"/>
          </a:bodyPr>
          <a:lstStyle/>
          <a:p>
            <a:pPr marL="0" indent="0" algn="ctr">
              <a:buNone/>
            </a:pPr>
            <a:r>
              <a:rPr lang="en-US" sz="2800" dirty="0"/>
              <a:t>Just because they </a:t>
            </a:r>
            <a:r>
              <a:rPr lang="en-US" sz="2400" dirty="0"/>
              <a:t>have</a:t>
            </a:r>
            <a:r>
              <a:rPr lang="en-US" sz="2800" dirty="0"/>
              <a:t> a diagnosis doesn’t mean they will qualify</a:t>
            </a:r>
          </a:p>
          <a:p>
            <a:pPr marL="0" indent="0">
              <a:buNone/>
            </a:pPr>
            <a:endParaRPr lang="en-US" dirty="0"/>
          </a:p>
        </p:txBody>
      </p:sp>
      <p:sp>
        <p:nvSpPr>
          <p:cNvPr id="6" name="TextBox 5">
            <a:extLst>
              <a:ext uri="{FF2B5EF4-FFF2-40B4-BE49-F238E27FC236}">
                <a16:creationId xmlns:a16="http://schemas.microsoft.com/office/drawing/2014/main" id="{788924FC-DCA4-4A64-B630-2BAFDB10C98E}"/>
              </a:ext>
            </a:extLst>
          </p:cNvPr>
          <p:cNvSpPr txBox="1"/>
          <p:nvPr/>
        </p:nvSpPr>
        <p:spPr>
          <a:xfrm>
            <a:off x="3147060" y="2979420"/>
            <a:ext cx="5897880" cy="2862322"/>
          </a:xfrm>
          <a:prstGeom prst="rect">
            <a:avLst/>
          </a:prstGeom>
          <a:noFill/>
        </p:spPr>
        <p:txBody>
          <a:bodyPr wrap="square" rtlCol="0">
            <a:spAutoFit/>
          </a:bodyPr>
          <a:lstStyle/>
          <a:p>
            <a:pPr lvl="1"/>
            <a:endParaRPr lang="en-US" sz="1800" dirty="0"/>
          </a:p>
          <a:p>
            <a:pPr lvl="1"/>
            <a:r>
              <a:rPr lang="en-US" sz="1800" dirty="0"/>
              <a:t>Do they meet an SSA Listing?</a:t>
            </a:r>
          </a:p>
          <a:p>
            <a:pPr lvl="1"/>
            <a:endParaRPr lang="en-US" sz="1800" dirty="0"/>
          </a:p>
          <a:p>
            <a:pPr lvl="1"/>
            <a:r>
              <a:rPr lang="en-US" sz="1800" dirty="0"/>
              <a:t>Do they work? If so, what is their monthly gross income?</a:t>
            </a:r>
          </a:p>
          <a:p>
            <a:pPr lvl="1"/>
            <a:endParaRPr lang="en-US" sz="1800" dirty="0"/>
          </a:p>
          <a:p>
            <a:pPr lvl="1"/>
            <a:r>
              <a:rPr lang="en-US" sz="1800" dirty="0"/>
              <a:t>Do they have unearned income?</a:t>
            </a:r>
          </a:p>
          <a:p>
            <a:pPr lvl="1"/>
            <a:endParaRPr lang="en-US" sz="1800" dirty="0"/>
          </a:p>
          <a:p>
            <a:pPr lvl="1"/>
            <a:r>
              <a:rPr lang="en-US" sz="1800" dirty="0"/>
              <a:t>What resources do they have? </a:t>
            </a:r>
          </a:p>
          <a:p>
            <a:endParaRPr lang="en-US" sz="1800" dirty="0"/>
          </a:p>
        </p:txBody>
      </p:sp>
    </p:spTree>
    <p:extLst>
      <p:ext uri="{BB962C8B-B14F-4D97-AF65-F5344CB8AC3E}">
        <p14:creationId xmlns:p14="http://schemas.microsoft.com/office/powerpoint/2010/main" val="160009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nSpc>
                <a:spcPct val="100000"/>
              </a:lnSpc>
              <a:spcBef>
                <a:spcPts val="0"/>
              </a:spcBef>
              <a:buNone/>
            </a:pPr>
            <a:r>
              <a:rPr lang="en-US" sz="2000" b="1" dirty="0">
                <a:effectLst/>
                <a:ea typeface="Arial" panose="020B0604020202020204" pitchFamily="34" charset="0"/>
                <a:cs typeface="Arial" panose="020B0604020202020204" pitchFamily="34" charset="0"/>
              </a:rPr>
              <a:t>Social functioning: </a:t>
            </a:r>
          </a:p>
          <a:p>
            <a:pPr marL="0" marR="908050" indent="0">
              <a:lnSpc>
                <a:spcPct val="100000"/>
              </a:lnSpc>
              <a:spcBef>
                <a:spcPts val="0"/>
              </a:spcBef>
              <a:buNone/>
            </a:pPr>
            <a:endParaRPr lang="en-US" sz="1900" dirty="0">
              <a:effectLst/>
              <a:ea typeface="Arial" panose="020B0604020202020204" pitchFamily="34" charset="0"/>
              <a:cs typeface="Arial" panose="020B0604020202020204" pitchFamily="34" charset="0"/>
            </a:endParaRPr>
          </a:p>
          <a:p>
            <a:pPr marL="0" marR="908050" indent="0" algn="just">
              <a:lnSpc>
                <a:spcPct val="100000"/>
              </a:lnSpc>
              <a:spcBef>
                <a:spcPts val="0"/>
              </a:spcBef>
              <a:buNone/>
            </a:pPr>
            <a:r>
              <a:rPr lang="en-US" sz="2000" dirty="0">
                <a:ea typeface="Arial" panose="020B0604020202020204" pitchFamily="34" charset="0"/>
                <a:cs typeface="Arial" panose="020B0604020202020204" pitchFamily="34" charset="0"/>
              </a:rPr>
              <a:t>The individual’s </a:t>
            </a:r>
            <a:r>
              <a:rPr lang="en-US" sz="2000" dirty="0">
                <a:effectLst/>
                <a:ea typeface="Arial" panose="020B0604020202020204" pitchFamily="34" charset="0"/>
                <a:cs typeface="Arial" panose="020B0604020202020204" pitchFamily="34" charset="0"/>
              </a:rPr>
              <a:t>capacity to interact independently, appropriately, effectively, and on a sustained basis with other individuals. Social functioning includes the ability to have a good relationship with others, such as family members, friends, neighbors, grocery clerks, landlords, or bus drivers. You may demonstrate impaired social functioning by, for example, a history of altercations, evictions, firings, fear of strangers, avoidance of interpersonal relationships, or social isolation. You may exhibit strength in social functioning by such things as your ability to initiate social contacts with others, communicate clearly with others, or interact and actively participate in group activities. DDS will also consider cooperative behaviors, consideration for others, awareness of others' feelings, and social maturity. Social functioning in work situations may involve interactions with the public, responding appropriately to persons in authority (e.g., supervisors), or cooperative behaviors involving coworkers.</a:t>
            </a:r>
            <a:endParaRPr lang="en-US" sz="2000"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4910661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dirty="0">
                <a:effectLst/>
                <a:ea typeface="Arial" panose="020B0604020202020204" pitchFamily="34" charset="0"/>
                <a:cs typeface="Arial" panose="020B0604020202020204" pitchFamily="34" charset="0"/>
              </a:rPr>
              <a:t>DDS does not define "marked" by a specific number of different behaviors in which social</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functioning</a:t>
            </a:r>
            <a:r>
              <a:rPr lang="en-US" sz="2400" spc="8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is</a:t>
            </a:r>
            <a:r>
              <a:rPr lang="en-US" sz="2400" spc="-5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impaired,</a:t>
            </a:r>
            <a:r>
              <a:rPr lang="en-US" sz="2400" spc="5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but</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by</a:t>
            </a:r>
            <a:r>
              <a:rPr lang="en-US" sz="2400" spc="-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nature</a:t>
            </a:r>
            <a:r>
              <a:rPr lang="en-US" sz="2400" spc="-6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and</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overall</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degree</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of</a:t>
            </a:r>
            <a:r>
              <a:rPr lang="en-US" sz="2400" spc="8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interference</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with</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function.</a:t>
            </a:r>
            <a:r>
              <a:rPr lang="en-US" sz="2400" spc="-310" dirty="0">
                <a:effectLst/>
                <a:ea typeface="Arial" panose="020B0604020202020204" pitchFamily="34" charset="0"/>
                <a:cs typeface="Arial" panose="020B0604020202020204" pitchFamily="34" charset="0"/>
              </a:rPr>
              <a:t> </a:t>
            </a:r>
          </a:p>
          <a:p>
            <a:pPr marL="0" marR="908050" indent="0" algn="just">
              <a:lnSpc>
                <a:spcPct val="100000"/>
              </a:lnSpc>
              <a:spcBef>
                <a:spcPts val="0"/>
              </a:spcBef>
              <a:buNone/>
            </a:pPr>
            <a:r>
              <a:rPr lang="en-US" sz="2400" dirty="0">
                <a:effectLst/>
                <a:ea typeface="Arial" panose="020B0604020202020204" pitchFamily="34" charset="0"/>
                <a:cs typeface="Arial" panose="020B0604020202020204" pitchFamily="34" charset="0"/>
              </a:rPr>
              <a:t>For example:</a:t>
            </a:r>
            <a:r>
              <a:rPr lang="en-US" sz="2400" spc="5" dirty="0">
                <a:effectLst/>
                <a:ea typeface="Arial" panose="020B0604020202020204" pitchFamily="34" charset="0"/>
                <a:cs typeface="Arial" panose="020B0604020202020204" pitchFamily="34" charset="0"/>
              </a:rPr>
              <a:t> </a:t>
            </a:r>
            <a:r>
              <a:rPr lang="en-US" sz="2400" spc="5" dirty="0">
                <a:ea typeface="Arial" panose="020B0604020202020204" pitchFamily="34" charset="0"/>
                <a:cs typeface="Arial" panose="020B0604020202020204" pitchFamily="34" charset="0"/>
              </a:rPr>
              <a:t>I</a:t>
            </a:r>
            <a:r>
              <a:rPr lang="en-US" sz="2400" dirty="0">
                <a:effectLst/>
                <a:ea typeface="Arial" panose="020B0604020202020204" pitchFamily="34" charset="0"/>
                <a:cs typeface="Arial" panose="020B0604020202020204" pitchFamily="34" charset="0"/>
              </a:rPr>
              <a:t>f</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you</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are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highly antagonistic,</a:t>
            </a:r>
            <a:r>
              <a:rPr lang="en-US" sz="2400" spc="29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uncooperative, or hostile</a:t>
            </a:r>
            <a:r>
              <a:rPr lang="en-US" sz="2400" spc="29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but are tolerated</a:t>
            </a:r>
            <a:r>
              <a:rPr lang="en-US" sz="2400" spc="29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by</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local storekeepers, DDS may nevertheless find that you have a marked limitation in social</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functioning</a:t>
            </a:r>
            <a:r>
              <a:rPr lang="en-US" sz="2400" spc="20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because</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that</a:t>
            </a:r>
            <a:r>
              <a:rPr lang="en-US" sz="2400" spc="9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behavior</a:t>
            </a:r>
            <a:r>
              <a:rPr lang="en-US" sz="2400" spc="9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is</a:t>
            </a:r>
            <a:r>
              <a:rPr lang="en-US" sz="2400" spc="6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not</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acceptable</a:t>
            </a:r>
            <a:r>
              <a:rPr lang="en-US" sz="2400" spc="9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a:t>
            </a:r>
            <a:r>
              <a:rPr lang="en-US" sz="2400" spc="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other</a:t>
            </a:r>
            <a:r>
              <a:rPr lang="en-US" sz="2400" spc="-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social</a:t>
            </a:r>
            <a:r>
              <a:rPr lang="en-US" sz="2400" spc="7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contexts.</a:t>
            </a:r>
            <a:endParaRPr lang="en-US" sz="2400"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40331344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nSpc>
                <a:spcPct val="100000"/>
              </a:lnSpc>
              <a:spcBef>
                <a:spcPts val="0"/>
              </a:spcBef>
              <a:buNone/>
            </a:pPr>
            <a:r>
              <a:rPr lang="en-US" sz="2400" b="1" dirty="0">
                <a:effectLst/>
                <a:ea typeface="Arial" panose="020B0604020202020204" pitchFamily="34" charset="0"/>
                <a:cs typeface="Arial" panose="020B0604020202020204" pitchFamily="34" charset="0"/>
              </a:rPr>
              <a:t>Concentration, persistence</a:t>
            </a:r>
            <a:r>
              <a:rPr lang="en-US" sz="2400" b="1" spc="5" dirty="0">
                <a:effectLst/>
                <a:ea typeface="Arial" panose="020B0604020202020204" pitchFamily="34" charset="0"/>
                <a:cs typeface="Arial" panose="020B0604020202020204" pitchFamily="34" charset="0"/>
              </a:rPr>
              <a:t> </a:t>
            </a:r>
            <a:r>
              <a:rPr lang="en-US" sz="2400" b="1" dirty="0">
                <a:effectLst/>
                <a:ea typeface="Arial" panose="020B0604020202020204" pitchFamily="34" charset="0"/>
                <a:cs typeface="Arial" panose="020B0604020202020204" pitchFamily="34" charset="0"/>
              </a:rPr>
              <a:t>or pace: </a:t>
            </a:r>
          </a:p>
          <a:p>
            <a:pPr marL="499110" marR="908050" indent="0">
              <a:lnSpc>
                <a:spcPct val="136000"/>
              </a:lnSpc>
              <a:spcBef>
                <a:spcPts val="0"/>
              </a:spcBef>
              <a:buNone/>
            </a:pPr>
            <a:endParaRPr lang="en-US" sz="2400" b="1" dirty="0">
              <a:ea typeface="Arial" panose="020B0604020202020204" pitchFamily="34" charset="0"/>
              <a:cs typeface="Arial" panose="020B0604020202020204" pitchFamily="34" charset="0"/>
            </a:endParaRPr>
          </a:p>
          <a:p>
            <a:pPr marL="0" marR="908050" indent="0" algn="just">
              <a:lnSpc>
                <a:spcPct val="100000"/>
              </a:lnSpc>
              <a:spcBef>
                <a:spcPts val="0"/>
              </a:spcBef>
              <a:buNone/>
            </a:pPr>
            <a:r>
              <a:rPr lang="en-US" sz="2400" dirty="0">
                <a:effectLst/>
                <a:ea typeface="Arial" panose="020B0604020202020204" pitchFamily="34" charset="0"/>
                <a:cs typeface="Arial" panose="020B0604020202020204" pitchFamily="34" charset="0"/>
              </a:rPr>
              <a:t>The ability to sustain focused</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attention and</a:t>
            </a:r>
            <a:r>
              <a:rPr lang="en-US" sz="2400" spc="-29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concentration sufficiently long to</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permit the timely and appropriate completion of tasks</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commonly found in work settings. Limitations in concentration, persistence, or pace are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best</a:t>
            </a:r>
            <a:r>
              <a:rPr lang="en-US" sz="2400" spc="-3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observed</a:t>
            </a:r>
            <a:r>
              <a:rPr lang="en-US" sz="2400" spc="10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work</a:t>
            </a:r>
            <a:r>
              <a:rPr lang="en-US" sz="2400" spc="-6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settings,</a:t>
            </a:r>
            <a:r>
              <a:rPr lang="en-US" sz="2400" spc="8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but</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may</a:t>
            </a:r>
            <a:r>
              <a:rPr lang="en-US" sz="2400" spc="-6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also</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be</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reflected</a:t>
            </a:r>
            <a:r>
              <a:rPr lang="en-US" sz="2400" spc="10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by</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limitations</a:t>
            </a:r>
            <a:r>
              <a:rPr lang="en-US" sz="2400" spc="5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other</a:t>
            </a:r>
            <a:r>
              <a:rPr lang="en-US" sz="2400" spc="-7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settings.</a:t>
            </a:r>
            <a:r>
              <a:rPr lang="en-US" sz="2400" spc="-310" dirty="0">
                <a:effectLst/>
                <a:ea typeface="Arial" panose="020B0604020202020204" pitchFamily="34" charset="0"/>
                <a:cs typeface="Arial" panose="020B0604020202020204" pitchFamily="34" charset="0"/>
              </a:rPr>
              <a:t> </a:t>
            </a:r>
          </a:p>
          <a:p>
            <a:pPr marL="0" marR="908050" indent="0" algn="just">
              <a:lnSpc>
                <a:spcPct val="100000"/>
              </a:lnSpc>
              <a:spcBef>
                <a:spcPts val="0"/>
              </a:spcBef>
              <a:buNone/>
            </a:pPr>
            <a:endParaRPr lang="en-US" sz="2400" spc="-310" dirty="0">
              <a:ea typeface="Arial" panose="020B0604020202020204" pitchFamily="34" charset="0"/>
              <a:cs typeface="Arial" panose="020B0604020202020204" pitchFamily="34" charset="0"/>
            </a:endParaRPr>
          </a:p>
          <a:p>
            <a:pPr marL="0" marR="908050" indent="0" algn="just">
              <a:lnSpc>
                <a:spcPct val="100000"/>
              </a:lnSpc>
              <a:spcBef>
                <a:spcPts val="0"/>
              </a:spcBef>
              <a:buNone/>
            </a:pPr>
            <a:r>
              <a:rPr lang="en-US" sz="2400" dirty="0">
                <a:effectLst/>
                <a:ea typeface="Arial" panose="020B0604020202020204" pitchFamily="34" charset="0"/>
                <a:cs typeface="Arial" panose="020B0604020202020204" pitchFamily="34" charset="0"/>
              </a:rPr>
              <a:t>In</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addition,</a:t>
            </a:r>
            <a:r>
              <a:rPr lang="en-US" sz="2400" spc="5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major</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limitations</a:t>
            </a:r>
            <a:r>
              <a:rPr lang="en-US" sz="2400" spc="7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this</a:t>
            </a:r>
            <a:r>
              <a:rPr lang="en-US" sz="2400" spc="-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area</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can</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often</a:t>
            </a:r>
            <a:r>
              <a:rPr lang="en-US" sz="2400" spc="9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be</a:t>
            </a:r>
            <a:r>
              <a:rPr lang="en-US" sz="2400" spc="-3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assessed</a:t>
            </a:r>
            <a:r>
              <a:rPr lang="en-US" sz="2400" spc="1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through</a:t>
            </a:r>
            <a:r>
              <a:rPr lang="en-US" sz="2400" spc="3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clinical</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examination</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or psychological testing. Wherever possible, however, a mental status</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examination or psychological test data should</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be supplemented</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by other available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evidence.</a:t>
            </a:r>
            <a:endParaRPr lang="en-US" sz="2400"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7589519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spcAft>
                <a:spcPts val="0"/>
              </a:spcAft>
              <a:buNone/>
            </a:pPr>
            <a:r>
              <a:rPr lang="en-US" sz="2400" dirty="0">
                <a:effectLst/>
                <a:ea typeface="Arial" panose="020B0604020202020204" pitchFamily="34" charset="0"/>
                <a:cs typeface="Arial" panose="020B0604020202020204" pitchFamily="34" charset="0"/>
              </a:rPr>
              <a:t>On mental status examinations, concentration is assessed by tasks such as having the individual subtract serial sevens or serial threes from 100. In psychological tests of intelligence or memory, concentration is assessed through tasks requiring short-term memory or through tasks that must be completed within established time limits.</a:t>
            </a:r>
            <a:endParaRPr lang="en-US" sz="24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931210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dirty="0">
                <a:effectLst/>
                <a:ea typeface="Arial" panose="020B0604020202020204" pitchFamily="34" charset="0"/>
                <a:cs typeface="Arial" panose="020B0604020202020204" pitchFamily="34" charset="0"/>
              </a:rPr>
              <a:t>In work evaluations, concentration, persistence, or pace is assessed by testing the individual’s ability to sustain work using appropriate production standards, in either real or simulated work tasks (e.g., filing index cards, locating telephone numbers, or disassembling and reassembling objects). Strengths and weaknesses in areas of concentration and attention can be discussed in terms of your ability to work at a consistent pace for acceptable periods of time and until a task is completed, and your ability to repeat sequences of action to achieve a goal or an objective.</a:t>
            </a:r>
            <a:endParaRPr lang="en-US" sz="2400"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1515714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dirty="0">
                <a:effectLst/>
                <a:ea typeface="Arial" panose="020B0604020202020204" pitchFamily="34" charset="0"/>
                <a:cs typeface="Arial" panose="020B0604020202020204" pitchFamily="34" charset="0"/>
              </a:rPr>
              <a:t>DDS</a:t>
            </a:r>
            <a:r>
              <a:rPr lang="en-US" sz="2400" spc="3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must</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exercise</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great</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care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a:t>
            </a:r>
            <a:r>
              <a:rPr lang="en-US" sz="2400" spc="5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reaching</a:t>
            </a:r>
            <a:r>
              <a:rPr lang="en-US" sz="2400" spc="7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conclusions</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about</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 individual’s</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ability or</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inability</a:t>
            </a:r>
            <a:r>
              <a:rPr lang="en-US" sz="2400" spc="6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to</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complete tasks</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under</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stresses of</a:t>
            </a:r>
            <a:r>
              <a:rPr lang="en-US" sz="2400" spc="8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employment</a:t>
            </a:r>
            <a:r>
              <a:rPr lang="en-US" sz="2400" spc="8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during</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a:t>
            </a:r>
            <a:r>
              <a:rPr lang="en-US" sz="2400" spc="6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normal</a:t>
            </a:r>
            <a:r>
              <a:rPr lang="en-US" sz="2400" spc="6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workday</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or</a:t>
            </a:r>
            <a:r>
              <a:rPr lang="en-US" sz="2400" spc="23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work</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week</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based on a time-limited</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mental status examination or psychological testing by a clinician or</a:t>
            </a:r>
            <a:r>
              <a:rPr lang="en-US" sz="2400" spc="6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based</a:t>
            </a:r>
            <a:r>
              <a:rPr lang="en-US" sz="2400" spc="7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on</a:t>
            </a:r>
            <a:r>
              <a:rPr lang="en-US" sz="2400" spc="-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their</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ability</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to</a:t>
            </a:r>
            <a:r>
              <a:rPr lang="en-US" sz="2400" spc="13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complete</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tasks</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other</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settings</a:t>
            </a:r>
            <a:r>
              <a:rPr lang="en-US" sz="2400" spc="6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that</a:t>
            </a:r>
            <a:r>
              <a:rPr lang="en-US" sz="2400" spc="3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are</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less</a:t>
            </a:r>
            <a:r>
              <a:rPr lang="en-US" sz="2400" spc="-5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demanding,</a:t>
            </a:r>
            <a:r>
              <a:rPr lang="en-US" sz="2400" spc="9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highly</a:t>
            </a:r>
            <a:r>
              <a:rPr lang="en-US" sz="2400" spc="-3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structured,</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or</a:t>
            </a:r>
            <a:r>
              <a:rPr lang="en-US" sz="2400" spc="7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more</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supportive.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DDS</a:t>
            </a:r>
            <a:r>
              <a:rPr lang="en-US" sz="2400" spc="7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must</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assess</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 individual’s</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ability</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to</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complete</a:t>
            </a:r>
            <a:r>
              <a:rPr lang="en-US" sz="2400" spc="7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tasks</a:t>
            </a:r>
            <a:r>
              <a:rPr lang="en-US" sz="2400" spc="6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by</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evaluating</a:t>
            </a:r>
            <a:r>
              <a:rPr lang="en-US" sz="2400" spc="8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all</a:t>
            </a:r>
            <a:r>
              <a:rPr lang="en-US" sz="2400" spc="7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the</a:t>
            </a:r>
            <a:r>
              <a:rPr lang="en-US" sz="2400" spc="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evidence,</a:t>
            </a:r>
            <a:r>
              <a:rPr lang="en-US" sz="2400" spc="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with</a:t>
            </a:r>
            <a:r>
              <a:rPr lang="en-US" sz="2400" spc="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an</a:t>
            </a:r>
            <a:r>
              <a:rPr lang="en-US" sz="2400" spc="1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emphasis</a:t>
            </a:r>
            <a:r>
              <a:rPr lang="en-US" sz="2400" spc="4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on</a:t>
            </a:r>
            <a:r>
              <a:rPr lang="en-US" sz="2400" spc="8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how</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independently,</a:t>
            </a:r>
            <a:r>
              <a:rPr lang="en-US" sz="2400" spc="-8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appropriately,</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and</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effectively</a:t>
            </a:r>
            <a:r>
              <a:rPr lang="en-US" sz="2400" spc="8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they</a:t>
            </a:r>
            <a:r>
              <a:rPr lang="en-US" sz="2400" spc="5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are</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able</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to</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complete</a:t>
            </a:r>
            <a:r>
              <a:rPr lang="en-US" sz="2400" spc="10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tasks</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on</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sustained</a:t>
            </a:r>
            <a:r>
              <a:rPr lang="en-US" sz="2400" spc="20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basis.</a:t>
            </a:r>
            <a:endParaRPr lang="en-US" sz="2400"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191216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861060" indent="0" algn="just">
              <a:lnSpc>
                <a:spcPct val="100000"/>
              </a:lnSpc>
              <a:spcBef>
                <a:spcPts val="0"/>
              </a:spcBef>
              <a:spcAft>
                <a:spcPts val="0"/>
              </a:spcAft>
              <a:buNone/>
            </a:pPr>
            <a:r>
              <a:rPr lang="en-US" sz="2400" dirty="0">
                <a:effectLst/>
                <a:ea typeface="Arial" panose="020B0604020202020204" pitchFamily="34" charset="0"/>
                <a:cs typeface="Arial" panose="020B0604020202020204" pitchFamily="34" charset="0"/>
              </a:rPr>
              <a:t>DDS</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does</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not</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define</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"marked"</a:t>
            </a:r>
            <a:r>
              <a:rPr lang="en-US" sz="2400" spc="8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by</a:t>
            </a:r>
            <a:r>
              <a:rPr lang="en-US" sz="2400" spc="-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specific</a:t>
            </a:r>
            <a:r>
              <a:rPr lang="en-US" sz="2400" spc="6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number</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of</a:t>
            </a:r>
            <a:r>
              <a:rPr lang="en-US" sz="2400" spc="8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tasks</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that</a:t>
            </a:r>
            <a:r>
              <a:rPr lang="en-US" sz="2400" spc="-5" dirty="0">
                <a:effectLst/>
                <a:ea typeface="Arial" panose="020B0604020202020204" pitchFamily="34" charset="0"/>
                <a:cs typeface="Arial" panose="020B0604020202020204" pitchFamily="34" charset="0"/>
              </a:rPr>
              <a:t> </a:t>
            </a:r>
            <a:r>
              <a:rPr lang="en-US" sz="2400" spc="-5" dirty="0">
                <a:ea typeface="Arial" panose="020B0604020202020204" pitchFamily="34" charset="0"/>
                <a:cs typeface="Arial" panose="020B0604020202020204" pitchFamily="34" charset="0"/>
              </a:rPr>
              <a:t>the individual is </a:t>
            </a:r>
            <a:r>
              <a:rPr lang="en-US" sz="2400" dirty="0">
                <a:effectLst/>
                <a:ea typeface="Arial" panose="020B0604020202020204" pitchFamily="34" charset="0"/>
                <a:cs typeface="Arial" panose="020B0604020202020204" pitchFamily="34" charset="0"/>
              </a:rPr>
              <a:t>unable</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to</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complete,</a:t>
            </a:r>
            <a:r>
              <a:rPr lang="en-US" sz="2400" spc="-3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but</a:t>
            </a:r>
            <a:r>
              <a:rPr lang="en-US" sz="2400" spc="6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by</a:t>
            </a:r>
            <a:r>
              <a:rPr lang="en-US" sz="2400" spc="-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nature</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and</a:t>
            </a:r>
            <a:r>
              <a:rPr lang="en-US" sz="2400" spc="6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overall</a:t>
            </a:r>
            <a:r>
              <a:rPr lang="en-US" sz="2400" spc="5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degree</a:t>
            </a:r>
            <a:r>
              <a:rPr lang="en-US" sz="2400" spc="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of</a:t>
            </a:r>
            <a:r>
              <a:rPr lang="en-US" sz="2400" spc="9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interference</a:t>
            </a:r>
            <a:r>
              <a:rPr lang="en-US" sz="2400" spc="6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with</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function.</a:t>
            </a:r>
            <a:r>
              <a:rPr lang="en-US" sz="2400" spc="-3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They</a:t>
            </a:r>
            <a:r>
              <a:rPr lang="en-US" sz="2400" spc="9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may</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be</a:t>
            </a:r>
            <a:r>
              <a:rPr lang="en-US" sz="2400" spc="-6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able</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to</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sustain </a:t>
            </a:r>
            <a:r>
              <a:rPr lang="en-US" sz="2400" dirty="0">
                <a:effectLst/>
                <a:ea typeface="Arial" panose="020B0604020202020204" pitchFamily="34" charset="0"/>
                <a:cs typeface="Arial" panose="020B0604020202020204" pitchFamily="34" charset="0"/>
              </a:rPr>
              <a:t>attention and persist at simple tasks but may still have difficulty with complicated</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tasks.</a:t>
            </a:r>
            <a:endParaRPr lang="en-US" sz="2400" dirty="0">
              <a:effectLst/>
              <a:ea typeface="Arial" panose="020B0604020202020204" pitchFamily="34" charset="0"/>
            </a:endParaRPr>
          </a:p>
          <a:p>
            <a:pPr marL="0" marR="0" indent="0" algn="just">
              <a:lnSpc>
                <a:spcPct val="100000"/>
              </a:lnSpc>
              <a:spcBef>
                <a:spcPts val="0"/>
              </a:spcBef>
              <a:spcAft>
                <a:spcPts val="0"/>
              </a:spcAft>
              <a:buNone/>
            </a:pPr>
            <a:r>
              <a:rPr lang="en-US" sz="2400" dirty="0">
                <a:effectLst/>
                <a:ea typeface="Arial" panose="020B0604020202020204" pitchFamily="34" charset="0"/>
                <a:cs typeface="Arial" panose="020B0604020202020204" pitchFamily="34" charset="0"/>
              </a:rPr>
              <a:t> </a:t>
            </a:r>
            <a:endParaRPr lang="en-US" sz="2400" dirty="0">
              <a:effectLst/>
              <a:ea typeface="Arial" panose="020B0604020202020204" pitchFamily="34" charset="0"/>
            </a:endParaRPr>
          </a:p>
          <a:p>
            <a:pPr marL="0" marR="946150" indent="0" algn="just">
              <a:lnSpc>
                <a:spcPct val="100000"/>
              </a:lnSpc>
              <a:spcBef>
                <a:spcPts val="0"/>
              </a:spcBef>
              <a:spcAft>
                <a:spcPts val="0"/>
              </a:spcAft>
              <a:buNone/>
            </a:pPr>
            <a:r>
              <a:rPr lang="en-US" sz="2400" dirty="0">
                <a:effectLst/>
                <a:ea typeface="Arial" panose="020B0604020202020204" pitchFamily="34" charset="0"/>
                <a:cs typeface="Arial" panose="020B0604020202020204" pitchFamily="34" charset="0"/>
              </a:rPr>
              <a:t>Deficiencies</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that</a:t>
            </a:r>
            <a:r>
              <a:rPr lang="en-US" sz="2400" spc="-7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are</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apparent</a:t>
            </a:r>
            <a:r>
              <a:rPr lang="en-US" sz="2400" spc="-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only</a:t>
            </a:r>
            <a:r>
              <a:rPr lang="en-US" sz="2400" spc="-3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performing</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complex</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procedures</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or</a:t>
            </a:r>
            <a:r>
              <a:rPr lang="en-US" sz="2400" spc="-8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tasks</a:t>
            </a:r>
            <a:r>
              <a:rPr lang="en-US" sz="2400" spc="-3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would</a:t>
            </a:r>
            <a:r>
              <a:rPr lang="en-US" sz="2400" spc="1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not</a:t>
            </a:r>
            <a:r>
              <a:rPr lang="en-US" sz="2400" spc="-3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satisfy the intent of</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this</a:t>
            </a:r>
            <a:r>
              <a:rPr lang="en-US" sz="2400" spc="5" dirty="0">
                <a:effectLst/>
                <a:ea typeface="Arial" panose="020B0604020202020204" pitchFamily="34" charset="0"/>
                <a:cs typeface="Arial" panose="020B0604020202020204" pitchFamily="34" charset="0"/>
              </a:rPr>
              <a:t> </a:t>
            </a:r>
            <a:r>
              <a:rPr lang="en-US" sz="2400" spc="5" dirty="0">
                <a:ea typeface="Arial" panose="020B0604020202020204" pitchFamily="34" charset="0"/>
                <a:cs typeface="Arial" panose="020B0604020202020204" pitchFamily="34" charset="0"/>
              </a:rPr>
              <a:t>P</a:t>
            </a:r>
            <a:r>
              <a:rPr lang="en-US" sz="2400" dirty="0">
                <a:effectLst/>
                <a:ea typeface="Arial" panose="020B0604020202020204" pitchFamily="34" charset="0"/>
                <a:cs typeface="Arial" panose="020B0604020202020204" pitchFamily="34" charset="0"/>
              </a:rPr>
              <a:t>aragraph</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B criterion. However,</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if</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they can complete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many simple</a:t>
            </a:r>
            <a:r>
              <a:rPr lang="en-US" sz="2400" spc="-29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tasks, DDS may nevertheless find that they have a marked</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limitation</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 concentration,</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persistence,</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or</a:t>
            </a:r>
            <a:r>
              <a:rPr lang="en-US" sz="2400" spc="3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pace</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if</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they</a:t>
            </a:r>
            <a:r>
              <a:rPr lang="en-US" sz="2400" spc="6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cannot</a:t>
            </a:r>
            <a:r>
              <a:rPr lang="en-US" sz="2400" spc="3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complete</a:t>
            </a:r>
            <a:r>
              <a:rPr lang="en-US" sz="2400" spc="6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these</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tasks</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without</a:t>
            </a:r>
            <a:r>
              <a:rPr lang="en-US" sz="2400" spc="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extra</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supervision</a:t>
            </a:r>
            <a:r>
              <a:rPr lang="en-US" sz="2400" spc="10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or</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assistance,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or</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 accordance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with</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quality</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and</a:t>
            </a:r>
            <a:r>
              <a:rPr lang="en-US" sz="2400" spc="6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accuracy</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standards, or</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at</a:t>
            </a:r>
            <a:r>
              <a:rPr lang="en-US" sz="2400" spc="5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consistent</a:t>
            </a:r>
            <a:r>
              <a:rPr lang="en-US" sz="2400" spc="9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pace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without an unreasonable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number and</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length of</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rest periods, or without undue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interruptions</a:t>
            </a:r>
            <a:r>
              <a:rPr lang="en-US" sz="2400" spc="1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or</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distractions.</a:t>
            </a:r>
            <a:endParaRPr lang="en-US" sz="24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632751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nSpc>
                <a:spcPct val="100000"/>
              </a:lnSpc>
              <a:spcBef>
                <a:spcPts val="0"/>
              </a:spcBef>
              <a:buNone/>
            </a:pPr>
            <a:r>
              <a:rPr lang="en-US" sz="2400" b="1" dirty="0">
                <a:effectLst/>
                <a:ea typeface="Arial" panose="020B0604020202020204" pitchFamily="34" charset="0"/>
                <a:cs typeface="Arial" panose="020B0604020202020204" pitchFamily="34" charset="0"/>
              </a:rPr>
              <a:t>Episodes of Decompensation: </a:t>
            </a:r>
          </a:p>
          <a:p>
            <a:pPr marL="0" marR="908050" indent="0">
              <a:lnSpc>
                <a:spcPct val="100000"/>
              </a:lnSpc>
              <a:spcBef>
                <a:spcPts val="0"/>
              </a:spcBef>
              <a:buNone/>
            </a:pPr>
            <a:endParaRPr lang="en-US" sz="2400" b="1" dirty="0">
              <a:ea typeface="Arial" panose="020B0604020202020204" pitchFamily="34" charset="0"/>
              <a:cs typeface="Arial" panose="020B0604020202020204" pitchFamily="34" charset="0"/>
            </a:endParaRPr>
          </a:p>
          <a:p>
            <a:pPr marL="0" marR="908050" indent="0" algn="just">
              <a:lnSpc>
                <a:spcPct val="100000"/>
              </a:lnSpc>
              <a:spcBef>
                <a:spcPts val="0"/>
              </a:spcBef>
              <a:buNone/>
            </a:pPr>
            <a:r>
              <a:rPr lang="en-US" sz="2400" dirty="0">
                <a:effectLst/>
                <a:ea typeface="Arial" panose="020B0604020202020204" pitchFamily="34" charset="0"/>
                <a:cs typeface="Arial" panose="020B0604020202020204" pitchFamily="34" charset="0"/>
              </a:rPr>
              <a:t>Exacerbations or temporary increases in symptoms or signs accompanied by a loss of adaptive functioning, as manifested by difficulties in performing activities of daily living, maintaining social relationships, or maintaining concentration, persistence, or pace. Episodes of decompensation may be demonstrated by an exacerbation in symptoms or signs that would ordinarily require increased treatment or a less stressful situation (or a combination of the two). Episodes of decompensation may be inferred from medical records showing significant alteration in medication; or documentation of the need for a more structured psychological support system (e.g., hospitalizations, placement in a halfway house, or a highly structured and directing household); or other relevant information in the record about the existence, severity, and duration of the episode.</a:t>
            </a:r>
            <a:endParaRPr lang="en-US" sz="2400"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2267846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spc="-5" dirty="0">
                <a:effectLst/>
                <a:ea typeface="Arial" panose="020B0604020202020204" pitchFamily="34" charset="0"/>
              </a:rPr>
              <a:t>The term “</a:t>
            </a:r>
            <a:r>
              <a:rPr lang="en-US" sz="2400" i="1" spc="-5" dirty="0">
                <a:effectLst/>
                <a:ea typeface="Arial" panose="020B0604020202020204" pitchFamily="34" charset="0"/>
                <a:cs typeface="Arial" panose="020B0604020202020204" pitchFamily="34" charset="0"/>
              </a:rPr>
              <a:t>repeated</a:t>
            </a:r>
            <a:r>
              <a:rPr lang="en-US" sz="2400" i="1" dirty="0">
                <a:effectLst/>
                <a:ea typeface="Arial" panose="020B0604020202020204" pitchFamily="34" charset="0"/>
                <a:cs typeface="Arial" panose="020B0604020202020204" pitchFamily="34" charset="0"/>
              </a:rPr>
              <a:t> episodes of decompensation, each of extended</a:t>
            </a:r>
            <a:r>
              <a:rPr lang="en-US" sz="2400" i="1" spc="5" dirty="0">
                <a:effectLst/>
                <a:ea typeface="Arial" panose="020B0604020202020204" pitchFamily="34" charset="0"/>
                <a:cs typeface="Arial" panose="020B0604020202020204" pitchFamily="34" charset="0"/>
              </a:rPr>
              <a:t> </a:t>
            </a:r>
            <a:r>
              <a:rPr lang="en-US" sz="2400" i="1" dirty="0">
                <a:effectLst/>
                <a:ea typeface="Arial" panose="020B0604020202020204" pitchFamily="34" charset="0"/>
                <a:cs typeface="Arial" panose="020B0604020202020204" pitchFamily="34" charset="0"/>
              </a:rPr>
              <a:t>duration” </a:t>
            </a:r>
            <a:r>
              <a:rPr lang="en-US" sz="2400" dirty="0">
                <a:effectLst/>
                <a:ea typeface="Arial" panose="020B0604020202020204" pitchFamily="34" charset="0"/>
              </a:rPr>
              <a:t>in</a:t>
            </a:r>
            <a:r>
              <a:rPr lang="en-US" sz="2400" spc="5" dirty="0">
                <a:effectLst/>
                <a:ea typeface="Arial" panose="020B0604020202020204" pitchFamily="34" charset="0"/>
              </a:rPr>
              <a:t> </a:t>
            </a:r>
            <a:r>
              <a:rPr lang="en-US" sz="2400" dirty="0">
                <a:effectLst/>
                <a:ea typeface="Arial" panose="020B0604020202020204" pitchFamily="34" charset="0"/>
              </a:rPr>
              <a:t>these listings</a:t>
            </a:r>
            <a:r>
              <a:rPr lang="en-US" sz="2400" spc="5" dirty="0">
                <a:effectLst/>
                <a:ea typeface="Arial" panose="020B0604020202020204" pitchFamily="34" charset="0"/>
              </a:rPr>
              <a:t> </a:t>
            </a:r>
            <a:r>
              <a:rPr lang="en-US" sz="2400" dirty="0">
                <a:effectLst/>
                <a:ea typeface="Arial" panose="020B0604020202020204" pitchFamily="34" charset="0"/>
              </a:rPr>
              <a:t>means</a:t>
            </a:r>
            <a:r>
              <a:rPr lang="en-US" sz="2400" spc="95" dirty="0">
                <a:effectLst/>
                <a:ea typeface="Arial" panose="020B0604020202020204" pitchFamily="34" charset="0"/>
              </a:rPr>
              <a:t> </a:t>
            </a:r>
            <a:r>
              <a:rPr lang="en-US" sz="2400" dirty="0">
                <a:effectLst/>
                <a:ea typeface="Arial" panose="020B0604020202020204" pitchFamily="34" charset="0"/>
              </a:rPr>
              <a:t>three</a:t>
            </a:r>
            <a:r>
              <a:rPr lang="en-US" sz="2400" spc="30" dirty="0">
                <a:effectLst/>
                <a:ea typeface="Arial" panose="020B0604020202020204" pitchFamily="34" charset="0"/>
              </a:rPr>
              <a:t> </a:t>
            </a:r>
            <a:r>
              <a:rPr lang="en-US" sz="2400" dirty="0">
                <a:effectLst/>
                <a:ea typeface="Arial" panose="020B0604020202020204" pitchFamily="34" charset="0"/>
              </a:rPr>
              <a:t>episodes</a:t>
            </a:r>
            <a:r>
              <a:rPr lang="en-US" sz="2400" spc="110" dirty="0">
                <a:effectLst/>
                <a:ea typeface="Arial" panose="020B0604020202020204" pitchFamily="34" charset="0"/>
              </a:rPr>
              <a:t> </a:t>
            </a:r>
            <a:r>
              <a:rPr lang="en-US" sz="2400" dirty="0">
                <a:effectLst/>
                <a:ea typeface="Arial" panose="020B0604020202020204" pitchFamily="34" charset="0"/>
              </a:rPr>
              <a:t>within</a:t>
            </a:r>
            <a:r>
              <a:rPr lang="en-US" sz="2400" spc="-30" dirty="0">
                <a:effectLst/>
                <a:ea typeface="Arial" panose="020B0604020202020204" pitchFamily="34" charset="0"/>
              </a:rPr>
              <a:t> </a:t>
            </a:r>
            <a:r>
              <a:rPr lang="en-US" sz="2400" dirty="0">
                <a:effectLst/>
                <a:ea typeface="Arial" panose="020B0604020202020204" pitchFamily="34" charset="0"/>
              </a:rPr>
              <a:t>1</a:t>
            </a:r>
            <a:r>
              <a:rPr lang="en-US" sz="2400" spc="-10" dirty="0">
                <a:effectLst/>
                <a:ea typeface="Arial" panose="020B0604020202020204" pitchFamily="34" charset="0"/>
              </a:rPr>
              <a:t> </a:t>
            </a:r>
            <a:r>
              <a:rPr lang="en-US" sz="2400" dirty="0">
                <a:effectLst/>
                <a:ea typeface="Arial" panose="020B0604020202020204" pitchFamily="34" charset="0"/>
              </a:rPr>
              <a:t>year,</a:t>
            </a:r>
            <a:r>
              <a:rPr lang="en-US" sz="2400" spc="15" dirty="0">
                <a:effectLst/>
                <a:ea typeface="Arial" panose="020B0604020202020204" pitchFamily="34" charset="0"/>
              </a:rPr>
              <a:t> </a:t>
            </a:r>
            <a:r>
              <a:rPr lang="en-US" sz="2400" dirty="0">
                <a:effectLst/>
                <a:ea typeface="Arial" panose="020B0604020202020204" pitchFamily="34" charset="0"/>
              </a:rPr>
              <a:t>or</a:t>
            </a:r>
            <a:r>
              <a:rPr lang="en-US" sz="2400" spc="15" dirty="0">
                <a:effectLst/>
                <a:ea typeface="Arial" panose="020B0604020202020204" pitchFamily="34" charset="0"/>
              </a:rPr>
              <a:t> </a:t>
            </a:r>
            <a:r>
              <a:rPr lang="en-US" sz="2400" dirty="0">
                <a:effectLst/>
                <a:ea typeface="Arial" panose="020B0604020202020204" pitchFamily="34" charset="0"/>
              </a:rPr>
              <a:t>an average</a:t>
            </a:r>
            <a:r>
              <a:rPr lang="en-US" sz="2400" spc="120" dirty="0">
                <a:effectLst/>
                <a:ea typeface="Arial" panose="020B0604020202020204" pitchFamily="34" charset="0"/>
              </a:rPr>
              <a:t> </a:t>
            </a:r>
            <a:r>
              <a:rPr lang="en-US" sz="2400" dirty="0">
                <a:effectLst/>
                <a:ea typeface="Arial" panose="020B0604020202020204" pitchFamily="34" charset="0"/>
              </a:rPr>
              <a:t>of</a:t>
            </a:r>
            <a:r>
              <a:rPr lang="en-US" sz="2400" spc="60" dirty="0">
                <a:effectLst/>
                <a:ea typeface="Arial" panose="020B0604020202020204" pitchFamily="34" charset="0"/>
              </a:rPr>
              <a:t> </a:t>
            </a:r>
            <a:r>
              <a:rPr lang="en-US" sz="2400" dirty="0">
                <a:effectLst/>
                <a:ea typeface="Arial" panose="020B0604020202020204" pitchFamily="34" charset="0"/>
              </a:rPr>
              <a:t>once</a:t>
            </a:r>
            <a:r>
              <a:rPr lang="en-US" sz="2400" spc="55" dirty="0">
                <a:effectLst/>
                <a:ea typeface="Arial" panose="020B0604020202020204" pitchFamily="34" charset="0"/>
              </a:rPr>
              <a:t> </a:t>
            </a:r>
            <a:r>
              <a:rPr lang="en-US" sz="2400" dirty="0">
                <a:effectLst/>
                <a:ea typeface="Arial" panose="020B0604020202020204" pitchFamily="34" charset="0"/>
              </a:rPr>
              <a:t>every</a:t>
            </a:r>
            <a:r>
              <a:rPr lang="en-US" sz="2400" spc="35" dirty="0">
                <a:effectLst/>
                <a:ea typeface="Arial" panose="020B0604020202020204" pitchFamily="34" charset="0"/>
              </a:rPr>
              <a:t> </a:t>
            </a:r>
            <a:r>
              <a:rPr lang="en-US" sz="2400" dirty="0">
                <a:effectLst/>
                <a:ea typeface="Arial" panose="020B0604020202020204" pitchFamily="34" charset="0"/>
              </a:rPr>
              <a:t>4</a:t>
            </a:r>
            <a:r>
              <a:rPr lang="en-US" sz="2400" spc="20" dirty="0">
                <a:effectLst/>
                <a:ea typeface="Arial" panose="020B0604020202020204" pitchFamily="34" charset="0"/>
              </a:rPr>
              <a:t> </a:t>
            </a:r>
            <a:r>
              <a:rPr lang="en-US" sz="2400" dirty="0">
                <a:effectLst/>
                <a:ea typeface="Arial" panose="020B0604020202020204" pitchFamily="34" charset="0"/>
              </a:rPr>
              <a:t>months,</a:t>
            </a:r>
            <a:r>
              <a:rPr lang="en-US" sz="2400" spc="70" dirty="0">
                <a:effectLst/>
                <a:ea typeface="Arial" panose="020B0604020202020204" pitchFamily="34" charset="0"/>
              </a:rPr>
              <a:t> </a:t>
            </a:r>
            <a:r>
              <a:rPr lang="en-US" sz="2400" dirty="0">
                <a:effectLst/>
                <a:ea typeface="Arial" panose="020B0604020202020204" pitchFamily="34" charset="0"/>
              </a:rPr>
              <a:t>each</a:t>
            </a:r>
            <a:r>
              <a:rPr lang="en-US" sz="2400" spc="30" dirty="0">
                <a:effectLst/>
                <a:ea typeface="Arial" panose="020B0604020202020204" pitchFamily="34" charset="0"/>
              </a:rPr>
              <a:t> </a:t>
            </a:r>
            <a:r>
              <a:rPr lang="en-US" sz="2400" dirty="0">
                <a:effectLst/>
                <a:ea typeface="Arial" panose="020B0604020202020204" pitchFamily="34" charset="0"/>
              </a:rPr>
              <a:t>lasting</a:t>
            </a:r>
            <a:r>
              <a:rPr lang="en-US" sz="2400" spc="135" dirty="0">
                <a:effectLst/>
                <a:ea typeface="Arial" panose="020B0604020202020204" pitchFamily="34" charset="0"/>
              </a:rPr>
              <a:t> </a:t>
            </a:r>
            <a:r>
              <a:rPr lang="en-US" sz="2400" dirty="0">
                <a:effectLst/>
                <a:ea typeface="Arial" panose="020B0604020202020204" pitchFamily="34" charset="0"/>
              </a:rPr>
              <a:t>for</a:t>
            </a:r>
            <a:r>
              <a:rPr lang="en-US" sz="2400" spc="-305" dirty="0">
                <a:effectLst/>
                <a:ea typeface="Arial" panose="020B0604020202020204" pitchFamily="34" charset="0"/>
              </a:rPr>
              <a:t> </a:t>
            </a:r>
            <a:r>
              <a:rPr lang="en-US" sz="2400" dirty="0">
                <a:effectLst/>
                <a:ea typeface="Arial" panose="020B0604020202020204" pitchFamily="34" charset="0"/>
              </a:rPr>
              <a:t>at least 2 weeks. If</a:t>
            </a:r>
            <a:r>
              <a:rPr lang="en-US" sz="2400" spc="345" dirty="0">
                <a:effectLst/>
                <a:ea typeface="Arial" panose="020B0604020202020204" pitchFamily="34" charset="0"/>
              </a:rPr>
              <a:t> </a:t>
            </a:r>
            <a:r>
              <a:rPr lang="en-US" sz="2400" dirty="0">
                <a:effectLst/>
                <a:ea typeface="Arial" panose="020B0604020202020204" pitchFamily="34" charset="0"/>
              </a:rPr>
              <a:t>the individual has experienced more frequent</a:t>
            </a:r>
            <a:r>
              <a:rPr lang="en-US" sz="2400" spc="320" dirty="0">
                <a:effectLst/>
                <a:ea typeface="Arial" panose="020B0604020202020204" pitchFamily="34" charset="0"/>
              </a:rPr>
              <a:t> </a:t>
            </a:r>
            <a:r>
              <a:rPr lang="en-US" sz="2400" dirty="0">
                <a:effectLst/>
                <a:ea typeface="Arial" panose="020B0604020202020204" pitchFamily="34" charset="0"/>
              </a:rPr>
              <a:t>episodes of</a:t>
            </a:r>
            <a:r>
              <a:rPr lang="en-US" sz="2400" spc="320" dirty="0">
                <a:effectLst/>
                <a:ea typeface="Arial" panose="020B0604020202020204" pitchFamily="34" charset="0"/>
              </a:rPr>
              <a:t> </a:t>
            </a:r>
            <a:r>
              <a:rPr lang="en-US" sz="2400" dirty="0">
                <a:effectLst/>
                <a:ea typeface="Arial" panose="020B0604020202020204" pitchFamily="34" charset="0"/>
              </a:rPr>
              <a:t>shorter duration or</a:t>
            </a:r>
            <a:r>
              <a:rPr lang="en-US" sz="2400" spc="5" dirty="0">
                <a:effectLst/>
                <a:ea typeface="Arial" panose="020B0604020202020204" pitchFamily="34" charset="0"/>
              </a:rPr>
              <a:t> </a:t>
            </a:r>
            <a:r>
              <a:rPr lang="en-US" sz="2400" dirty="0">
                <a:effectLst/>
                <a:ea typeface="Arial" panose="020B0604020202020204" pitchFamily="34" charset="0"/>
              </a:rPr>
              <a:t>less frequent</a:t>
            </a:r>
            <a:r>
              <a:rPr lang="en-US" sz="2400" spc="315" dirty="0">
                <a:effectLst/>
                <a:ea typeface="Arial" panose="020B0604020202020204" pitchFamily="34" charset="0"/>
              </a:rPr>
              <a:t> </a:t>
            </a:r>
            <a:r>
              <a:rPr lang="en-US" sz="2400" dirty="0">
                <a:effectLst/>
                <a:ea typeface="Arial" panose="020B0604020202020204" pitchFamily="34" charset="0"/>
              </a:rPr>
              <a:t>episodes of longer</a:t>
            </a:r>
            <a:r>
              <a:rPr lang="en-US" sz="2400" spc="320" dirty="0">
                <a:effectLst/>
                <a:ea typeface="Arial" panose="020B0604020202020204" pitchFamily="34" charset="0"/>
              </a:rPr>
              <a:t> </a:t>
            </a:r>
            <a:r>
              <a:rPr lang="en-US" sz="2400" dirty="0">
                <a:effectLst/>
                <a:ea typeface="Arial" panose="020B0604020202020204" pitchFamily="34" charset="0"/>
              </a:rPr>
              <a:t>duration, DDS must use judgment to</a:t>
            </a:r>
            <a:r>
              <a:rPr lang="en-US" sz="2400" spc="320" dirty="0">
                <a:effectLst/>
                <a:ea typeface="Arial" panose="020B0604020202020204" pitchFamily="34" charset="0"/>
              </a:rPr>
              <a:t> </a:t>
            </a:r>
            <a:r>
              <a:rPr lang="en-US" sz="2400" dirty="0">
                <a:effectLst/>
                <a:ea typeface="Arial" panose="020B0604020202020204" pitchFamily="34" charset="0"/>
              </a:rPr>
              <a:t>determine</a:t>
            </a:r>
            <a:r>
              <a:rPr lang="en-US" sz="2400" spc="320" dirty="0">
                <a:effectLst/>
                <a:ea typeface="Arial" panose="020B0604020202020204" pitchFamily="34" charset="0"/>
              </a:rPr>
              <a:t> </a:t>
            </a:r>
            <a:r>
              <a:rPr lang="en-US" sz="2400" dirty="0">
                <a:effectLst/>
                <a:ea typeface="Arial" panose="020B0604020202020204" pitchFamily="34" charset="0"/>
              </a:rPr>
              <a:t>if the</a:t>
            </a:r>
            <a:r>
              <a:rPr lang="en-US" sz="2400" spc="5" dirty="0">
                <a:effectLst/>
                <a:ea typeface="Arial" panose="020B0604020202020204" pitchFamily="34" charset="0"/>
              </a:rPr>
              <a:t> </a:t>
            </a:r>
            <a:r>
              <a:rPr lang="en-US" sz="2400" dirty="0">
                <a:effectLst/>
                <a:ea typeface="Arial" panose="020B0604020202020204" pitchFamily="34" charset="0"/>
              </a:rPr>
              <a:t>duration</a:t>
            </a:r>
            <a:r>
              <a:rPr lang="en-US" sz="2400" spc="55" dirty="0">
                <a:effectLst/>
                <a:ea typeface="Arial" panose="020B0604020202020204" pitchFamily="34" charset="0"/>
              </a:rPr>
              <a:t> </a:t>
            </a:r>
            <a:r>
              <a:rPr lang="en-US" sz="2400" dirty="0">
                <a:effectLst/>
                <a:ea typeface="Arial" panose="020B0604020202020204" pitchFamily="34" charset="0"/>
              </a:rPr>
              <a:t>and</a:t>
            </a:r>
            <a:r>
              <a:rPr lang="en-US" sz="2400" spc="20" dirty="0">
                <a:effectLst/>
                <a:ea typeface="Arial" panose="020B0604020202020204" pitchFamily="34" charset="0"/>
              </a:rPr>
              <a:t> </a:t>
            </a:r>
            <a:r>
              <a:rPr lang="en-US" sz="2400" dirty="0">
                <a:effectLst/>
                <a:ea typeface="Arial" panose="020B0604020202020204" pitchFamily="34" charset="0"/>
              </a:rPr>
              <a:t>functional</a:t>
            </a:r>
            <a:r>
              <a:rPr lang="en-US" sz="2400" spc="130" dirty="0">
                <a:effectLst/>
                <a:ea typeface="Arial" panose="020B0604020202020204" pitchFamily="34" charset="0"/>
              </a:rPr>
              <a:t> </a:t>
            </a:r>
            <a:r>
              <a:rPr lang="en-US" sz="2400" dirty="0">
                <a:effectLst/>
                <a:ea typeface="Arial" panose="020B0604020202020204" pitchFamily="34" charset="0"/>
              </a:rPr>
              <a:t>effects</a:t>
            </a:r>
            <a:r>
              <a:rPr lang="en-US" sz="2400" spc="35" dirty="0">
                <a:effectLst/>
                <a:ea typeface="Arial" panose="020B0604020202020204" pitchFamily="34" charset="0"/>
              </a:rPr>
              <a:t> </a:t>
            </a:r>
            <a:r>
              <a:rPr lang="en-US" sz="2400" dirty="0">
                <a:effectLst/>
                <a:ea typeface="Arial" panose="020B0604020202020204" pitchFamily="34" charset="0"/>
              </a:rPr>
              <a:t>of</a:t>
            </a:r>
            <a:r>
              <a:rPr lang="en-US" sz="2400" spc="85" dirty="0">
                <a:effectLst/>
                <a:ea typeface="Arial" panose="020B0604020202020204" pitchFamily="34" charset="0"/>
              </a:rPr>
              <a:t> </a:t>
            </a:r>
            <a:r>
              <a:rPr lang="en-US" sz="2400" dirty="0">
                <a:effectLst/>
                <a:ea typeface="Arial" panose="020B0604020202020204" pitchFamily="34" charset="0"/>
              </a:rPr>
              <a:t>the</a:t>
            </a:r>
            <a:r>
              <a:rPr lang="en-US" sz="2400" spc="80" dirty="0">
                <a:effectLst/>
                <a:ea typeface="Arial" panose="020B0604020202020204" pitchFamily="34" charset="0"/>
              </a:rPr>
              <a:t> </a:t>
            </a:r>
            <a:r>
              <a:rPr lang="en-US" sz="2400" dirty="0">
                <a:effectLst/>
                <a:ea typeface="Arial" panose="020B0604020202020204" pitchFamily="34" charset="0"/>
              </a:rPr>
              <a:t>episodes</a:t>
            </a:r>
            <a:r>
              <a:rPr lang="en-US" sz="2400" spc="105" dirty="0">
                <a:effectLst/>
                <a:ea typeface="Arial" panose="020B0604020202020204" pitchFamily="34" charset="0"/>
              </a:rPr>
              <a:t> </a:t>
            </a:r>
            <a:r>
              <a:rPr lang="en-US" sz="2400" dirty="0">
                <a:effectLst/>
                <a:ea typeface="Arial" panose="020B0604020202020204" pitchFamily="34" charset="0"/>
              </a:rPr>
              <a:t>are</a:t>
            </a:r>
            <a:r>
              <a:rPr lang="en-US" sz="2400" spc="50" dirty="0">
                <a:effectLst/>
                <a:ea typeface="Arial" panose="020B0604020202020204" pitchFamily="34" charset="0"/>
              </a:rPr>
              <a:t> </a:t>
            </a:r>
            <a:r>
              <a:rPr lang="en-US" sz="2400" dirty="0">
                <a:effectLst/>
                <a:ea typeface="Arial" panose="020B0604020202020204" pitchFamily="34" charset="0"/>
              </a:rPr>
              <a:t>of</a:t>
            </a:r>
            <a:r>
              <a:rPr lang="en-US" sz="2400" spc="60" dirty="0">
                <a:effectLst/>
                <a:ea typeface="Arial" panose="020B0604020202020204" pitchFamily="34" charset="0"/>
              </a:rPr>
              <a:t> </a:t>
            </a:r>
            <a:r>
              <a:rPr lang="en-US" sz="2400" dirty="0">
                <a:effectLst/>
                <a:ea typeface="Arial" panose="020B0604020202020204" pitchFamily="34" charset="0"/>
              </a:rPr>
              <a:t>equal</a:t>
            </a:r>
            <a:r>
              <a:rPr lang="en-US" sz="2400" spc="55" dirty="0">
                <a:effectLst/>
                <a:ea typeface="Arial" panose="020B0604020202020204" pitchFamily="34" charset="0"/>
              </a:rPr>
              <a:t> </a:t>
            </a:r>
            <a:r>
              <a:rPr lang="en-US" sz="2400" dirty="0">
                <a:effectLst/>
                <a:ea typeface="Arial" panose="020B0604020202020204" pitchFamily="34" charset="0"/>
              </a:rPr>
              <a:t>severity</a:t>
            </a:r>
            <a:r>
              <a:rPr lang="en-US" sz="2400" spc="70" dirty="0">
                <a:effectLst/>
                <a:ea typeface="Arial" panose="020B0604020202020204" pitchFamily="34" charset="0"/>
              </a:rPr>
              <a:t> </a:t>
            </a:r>
            <a:r>
              <a:rPr lang="en-US" sz="2400" dirty="0">
                <a:effectLst/>
                <a:ea typeface="Arial" panose="020B0604020202020204" pitchFamily="34" charset="0"/>
              </a:rPr>
              <a:t>and</a:t>
            </a:r>
            <a:r>
              <a:rPr lang="en-US" sz="2400" spc="20" dirty="0">
                <a:effectLst/>
                <a:ea typeface="Arial" panose="020B0604020202020204" pitchFamily="34" charset="0"/>
              </a:rPr>
              <a:t> </a:t>
            </a:r>
            <a:r>
              <a:rPr lang="en-US" sz="2400" dirty="0">
                <a:effectLst/>
                <a:ea typeface="Arial" panose="020B0604020202020204" pitchFamily="34" charset="0"/>
              </a:rPr>
              <a:t>may</a:t>
            </a:r>
            <a:r>
              <a:rPr lang="en-US" sz="2400" spc="55" dirty="0">
                <a:effectLst/>
                <a:ea typeface="Arial" panose="020B0604020202020204" pitchFamily="34" charset="0"/>
              </a:rPr>
              <a:t> </a:t>
            </a:r>
            <a:r>
              <a:rPr lang="en-US" sz="2400" dirty="0">
                <a:effectLst/>
                <a:ea typeface="Arial" panose="020B0604020202020204" pitchFamily="34" charset="0"/>
              </a:rPr>
              <a:t>be used</a:t>
            </a:r>
            <a:r>
              <a:rPr lang="en-US" sz="2400" spc="60" dirty="0">
                <a:effectLst/>
                <a:ea typeface="Arial" panose="020B0604020202020204" pitchFamily="34" charset="0"/>
              </a:rPr>
              <a:t> </a:t>
            </a:r>
            <a:r>
              <a:rPr lang="en-US" sz="2400" dirty="0">
                <a:effectLst/>
                <a:ea typeface="Arial" panose="020B0604020202020204" pitchFamily="34" charset="0"/>
              </a:rPr>
              <a:t>to</a:t>
            </a:r>
            <a:r>
              <a:rPr lang="en-US" sz="2400" spc="5" dirty="0">
                <a:effectLst/>
                <a:ea typeface="Arial" panose="020B0604020202020204" pitchFamily="34" charset="0"/>
              </a:rPr>
              <a:t> </a:t>
            </a:r>
            <a:r>
              <a:rPr lang="en-US" sz="2400" dirty="0">
                <a:effectLst/>
                <a:ea typeface="Arial" panose="020B0604020202020204" pitchFamily="34" charset="0"/>
              </a:rPr>
              <a:t>substitute</a:t>
            </a:r>
            <a:r>
              <a:rPr lang="en-US" sz="2400" spc="115" dirty="0">
                <a:effectLst/>
                <a:ea typeface="Arial" panose="020B0604020202020204" pitchFamily="34" charset="0"/>
              </a:rPr>
              <a:t> </a:t>
            </a:r>
            <a:r>
              <a:rPr lang="en-US" sz="2400" dirty="0">
                <a:effectLst/>
                <a:ea typeface="Arial" panose="020B0604020202020204" pitchFamily="34" charset="0"/>
              </a:rPr>
              <a:t>for</a:t>
            </a:r>
            <a:r>
              <a:rPr lang="en-US" sz="2400" spc="50" dirty="0">
                <a:effectLst/>
                <a:ea typeface="Arial" panose="020B0604020202020204" pitchFamily="34" charset="0"/>
              </a:rPr>
              <a:t> </a:t>
            </a:r>
            <a:r>
              <a:rPr lang="en-US" sz="2400" dirty="0">
                <a:effectLst/>
                <a:ea typeface="Arial" panose="020B0604020202020204" pitchFamily="34" charset="0"/>
              </a:rPr>
              <a:t>the</a:t>
            </a:r>
            <a:r>
              <a:rPr lang="en-US" sz="2400" spc="20" dirty="0">
                <a:effectLst/>
                <a:ea typeface="Arial" panose="020B0604020202020204" pitchFamily="34" charset="0"/>
              </a:rPr>
              <a:t> </a:t>
            </a:r>
            <a:r>
              <a:rPr lang="en-US" sz="2400" dirty="0">
                <a:effectLst/>
                <a:ea typeface="Arial" panose="020B0604020202020204" pitchFamily="34" charset="0"/>
              </a:rPr>
              <a:t>listed</a:t>
            </a:r>
            <a:r>
              <a:rPr lang="en-US" sz="2400" spc="40" dirty="0">
                <a:effectLst/>
                <a:ea typeface="Arial" panose="020B0604020202020204" pitchFamily="34" charset="0"/>
              </a:rPr>
              <a:t> </a:t>
            </a:r>
            <a:r>
              <a:rPr lang="en-US" sz="2400" dirty="0">
                <a:effectLst/>
                <a:ea typeface="Arial" panose="020B0604020202020204" pitchFamily="34" charset="0"/>
              </a:rPr>
              <a:t>finding</a:t>
            </a:r>
            <a:r>
              <a:rPr lang="en-US" sz="2400" spc="40" dirty="0">
                <a:effectLst/>
                <a:ea typeface="Arial" panose="020B0604020202020204" pitchFamily="34" charset="0"/>
              </a:rPr>
              <a:t> </a:t>
            </a:r>
            <a:r>
              <a:rPr lang="en-US" sz="2400" dirty="0">
                <a:effectLst/>
                <a:ea typeface="Arial" panose="020B0604020202020204" pitchFamily="34" charset="0"/>
              </a:rPr>
              <a:t>in</a:t>
            </a:r>
            <a:r>
              <a:rPr lang="en-US" sz="2400" spc="35" dirty="0">
                <a:effectLst/>
                <a:ea typeface="Arial" panose="020B0604020202020204" pitchFamily="34" charset="0"/>
              </a:rPr>
              <a:t> </a:t>
            </a:r>
            <a:r>
              <a:rPr lang="en-US" sz="2400" dirty="0">
                <a:effectLst/>
                <a:ea typeface="Arial" panose="020B0604020202020204" pitchFamily="34" charset="0"/>
              </a:rPr>
              <a:t>a</a:t>
            </a:r>
            <a:r>
              <a:rPr lang="en-US" sz="2400" spc="65" dirty="0">
                <a:effectLst/>
                <a:ea typeface="Arial" panose="020B0604020202020204" pitchFamily="34" charset="0"/>
              </a:rPr>
              <a:t> </a:t>
            </a:r>
            <a:r>
              <a:rPr lang="en-US" sz="2400" dirty="0">
                <a:effectLst/>
                <a:ea typeface="Arial" panose="020B0604020202020204" pitchFamily="34" charset="0"/>
              </a:rPr>
              <a:t>determination</a:t>
            </a:r>
            <a:r>
              <a:rPr lang="en-US" sz="2400" spc="165" dirty="0">
                <a:effectLst/>
                <a:ea typeface="Arial" panose="020B0604020202020204" pitchFamily="34" charset="0"/>
              </a:rPr>
              <a:t> </a:t>
            </a:r>
            <a:r>
              <a:rPr lang="en-US" sz="2400" dirty="0">
                <a:effectLst/>
                <a:ea typeface="Arial" panose="020B0604020202020204" pitchFamily="34" charset="0"/>
              </a:rPr>
              <a:t>of</a:t>
            </a:r>
            <a:r>
              <a:rPr lang="en-US" sz="2400" spc="45" dirty="0">
                <a:effectLst/>
                <a:ea typeface="Arial" panose="020B0604020202020204" pitchFamily="34" charset="0"/>
              </a:rPr>
              <a:t> </a:t>
            </a:r>
            <a:r>
              <a:rPr lang="en-US" sz="2400" dirty="0">
                <a:effectLst/>
                <a:ea typeface="Arial" panose="020B0604020202020204" pitchFamily="34" charset="0"/>
              </a:rPr>
              <a:t>equivalence.</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1937378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oman holding breath">
            <a:extLst>
              <a:ext uri="{FF2B5EF4-FFF2-40B4-BE49-F238E27FC236}">
                <a16:creationId xmlns:a16="http://schemas.microsoft.com/office/drawing/2014/main" id="{05EFB07D-757A-4840-89F1-937EEFBA9B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402" b="14642"/>
          <a:stretch/>
        </p:blipFill>
        <p:spPr>
          <a:xfrm>
            <a:off x="457200" y="457200"/>
            <a:ext cx="11277600" cy="5943600"/>
          </a:xfrm>
          <a:prstGeom prst="rect">
            <a:avLst/>
          </a:prstGeom>
        </p:spPr>
      </p:pic>
    </p:spTree>
    <p:extLst>
      <p:ext uri="{BB962C8B-B14F-4D97-AF65-F5344CB8AC3E}">
        <p14:creationId xmlns:p14="http://schemas.microsoft.com/office/powerpoint/2010/main" val="890390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7" y="609601"/>
            <a:ext cx="7765321" cy="662940"/>
          </a:xfrm>
        </p:spPr>
        <p:txBody>
          <a:bodyPr vert="horz" lIns="91440" tIns="45720" rIns="91440" bIns="45720" rtlCol="0" anchor="ctr">
            <a:normAutofit/>
          </a:bodyPr>
          <a:lstStyle/>
          <a:p>
            <a:r>
              <a:rPr lang="en-US" dirty="0" err="1"/>
              <a:t>Ssa</a:t>
            </a:r>
            <a:r>
              <a:rPr lang="en-US" dirty="0"/>
              <a:t> listing</a:t>
            </a:r>
          </a:p>
        </p:txBody>
      </p:sp>
      <p:sp>
        <p:nvSpPr>
          <p:cNvPr id="5" name="Rectangle 1">
            <a:extLst>
              <a:ext uri="{FF2B5EF4-FFF2-40B4-BE49-F238E27FC236}">
                <a16:creationId xmlns:a16="http://schemas.microsoft.com/office/drawing/2014/main" id="{AAF2F8DC-6479-4562-AB6F-CE9924F65BCB}"/>
              </a:ext>
            </a:extLst>
          </p:cNvPr>
          <p:cNvSpPr>
            <a:spLocks noChangeArrowheads="1"/>
          </p:cNvSpPr>
          <p:nvPr/>
        </p:nvSpPr>
        <p:spPr bwMode="auto">
          <a:xfrm>
            <a:off x="2119420" y="1409701"/>
            <a:ext cx="7977080" cy="13049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fontScale="92500" lnSpcReduction="20000"/>
          </a:bodyPr>
          <a:lstStyle/>
          <a:p>
            <a:pPr marR="0" lvl="0" defTabSz="914400" fontAlgn="base">
              <a:lnSpc>
                <a:spcPct val="120000"/>
              </a:lnSpc>
              <a:spcBef>
                <a:spcPct val="0"/>
              </a:spcBef>
              <a:spcAft>
                <a:spcPts val="600"/>
              </a:spcAft>
              <a:buClrTx/>
              <a:buSzTx/>
              <a:tabLst/>
            </a:pPr>
            <a:r>
              <a:rPr kumimoji="0" lang="en-US" altLang="en-US" sz="1800" b="0" i="0" u="none" strike="noStrike" cap="none" normalizeH="0" baseline="0" dirty="0">
                <a:ln>
                  <a:noFill/>
                </a:ln>
                <a:effectLst>
                  <a:outerShdw blurRad="50800" dist="38100" dir="2700000" algn="tl" rotWithShape="0">
                    <a:srgbClr val="000000">
                      <a:alpha val="48000"/>
                    </a:srgbClr>
                  </a:outerShdw>
                </a:effectLst>
              </a:rPr>
              <a:t>The following sections contain medical criteria that apply to the evaluation of impairments in adults aged 18 and over and that may apply to the evaluation of impairments in children under age 18 if the disease processes have a similar effect on adults and younger children.</a:t>
            </a:r>
          </a:p>
          <a:p>
            <a:pPr marL="0" marR="0" lvl="0" indent="-228600" defTabSz="914400" fontAlgn="base">
              <a:lnSpc>
                <a:spcPct val="120000"/>
              </a:lnSpc>
              <a:spcBef>
                <a:spcPct val="0"/>
              </a:spcBef>
              <a:spcAft>
                <a:spcPts val="600"/>
              </a:spcAft>
              <a:buClrTx/>
              <a:buSzTx/>
              <a:buFont typeface="Arial" panose="020B0604020202020204" pitchFamily="34" charset="0"/>
              <a:buChar char="•"/>
              <a:tabLst/>
            </a:pPr>
            <a:endParaRPr kumimoji="0" lang="en-US" altLang="en-US" sz="1800" b="0" i="0" u="none" strike="noStrike" cap="none" normalizeH="0" baseline="0" dirty="0">
              <a:ln>
                <a:noFill/>
              </a:ln>
              <a:effectLst>
                <a:outerShdw blurRad="50800" dist="38100" dir="2700000" algn="tl" rotWithShape="0">
                  <a:srgbClr val="000000">
                    <a:alpha val="48000"/>
                  </a:srgbClr>
                </a:outerShdw>
              </a:effectLst>
            </a:endParaRPr>
          </a:p>
        </p:txBody>
      </p:sp>
      <p:graphicFrame>
        <p:nvGraphicFramePr>
          <p:cNvPr id="4" name="Content Placeholder 3">
            <a:extLst>
              <a:ext uri="{FF2B5EF4-FFF2-40B4-BE49-F238E27FC236}">
                <a16:creationId xmlns:a16="http://schemas.microsoft.com/office/drawing/2014/main" id="{6387D473-CA91-4B5D-90B8-044D597CF8E0}"/>
              </a:ext>
            </a:extLst>
          </p:cNvPr>
          <p:cNvGraphicFramePr>
            <a:graphicFrameLocks noGrp="1"/>
          </p:cNvGraphicFramePr>
          <p:nvPr>
            <p:ph idx="1"/>
          </p:nvPr>
        </p:nvGraphicFramePr>
        <p:xfrm>
          <a:off x="2143126" y="2790825"/>
          <a:ext cx="7991474" cy="3820300"/>
        </p:xfrm>
        <a:graphic>
          <a:graphicData uri="http://schemas.openxmlformats.org/drawingml/2006/table">
            <a:tbl>
              <a:tblPr/>
              <a:tblGrid>
                <a:gridCol w="2891113">
                  <a:extLst>
                    <a:ext uri="{9D8B030D-6E8A-4147-A177-3AD203B41FA5}">
                      <a16:colId xmlns:a16="http://schemas.microsoft.com/office/drawing/2014/main" val="135453734"/>
                    </a:ext>
                  </a:extLst>
                </a:gridCol>
                <a:gridCol w="2641097">
                  <a:extLst>
                    <a:ext uri="{9D8B030D-6E8A-4147-A177-3AD203B41FA5}">
                      <a16:colId xmlns:a16="http://schemas.microsoft.com/office/drawing/2014/main" val="725274041"/>
                    </a:ext>
                  </a:extLst>
                </a:gridCol>
                <a:gridCol w="2459264">
                  <a:extLst>
                    <a:ext uri="{9D8B030D-6E8A-4147-A177-3AD203B41FA5}">
                      <a16:colId xmlns:a16="http://schemas.microsoft.com/office/drawing/2014/main" val="4162923496"/>
                    </a:ext>
                  </a:extLst>
                </a:gridCol>
              </a:tblGrid>
              <a:tr h="690358">
                <a:tc>
                  <a:txBody>
                    <a:bodyPr/>
                    <a:lstStyle/>
                    <a:p>
                      <a:pPr algn="ctr" fontAlgn="ctr">
                        <a:spcBef>
                          <a:spcPts val="0"/>
                        </a:spcBef>
                        <a:spcAft>
                          <a:spcPts val="0"/>
                        </a:spcAft>
                      </a:pPr>
                      <a:endParaRPr lang="en-US" sz="1000" b="1" i="0" u="none" strike="noStrike" dirty="0">
                        <a:effectLst/>
                        <a:latin typeface="Arial" panose="020B0604020202020204" pitchFamily="34" charset="0"/>
                        <a:hlinkClick r:id="rId3"/>
                      </a:endParaRPr>
                    </a:p>
                    <a:p>
                      <a:pPr algn="ctr" fontAlgn="ctr">
                        <a:spcBef>
                          <a:spcPts val="0"/>
                        </a:spcBef>
                        <a:spcAft>
                          <a:spcPts val="0"/>
                        </a:spcAft>
                      </a:pPr>
                      <a:r>
                        <a:rPr lang="en-US" sz="1000" b="1" i="0" u="none" strike="noStrike" dirty="0">
                          <a:effectLst/>
                          <a:latin typeface="Arial" panose="020B0604020202020204" pitchFamily="34" charset="0"/>
                          <a:hlinkClick r:id="rId3"/>
                        </a:rPr>
                        <a:t>1.00</a:t>
                      </a:r>
                      <a:br>
                        <a:rPr lang="en-US" sz="1000" b="1" i="0" u="none" strike="noStrike" dirty="0">
                          <a:effectLst/>
                          <a:latin typeface="Arial" panose="020B0604020202020204" pitchFamily="34" charset="0"/>
                          <a:hlinkClick r:id="rId3"/>
                        </a:rPr>
                      </a:br>
                      <a:r>
                        <a:rPr lang="en-US" sz="1000" b="1" i="0" u="none" strike="noStrike" dirty="0">
                          <a:effectLst/>
                          <a:latin typeface="Arial" panose="020B0604020202020204" pitchFamily="34" charset="0"/>
                          <a:hlinkClick r:id="rId3"/>
                        </a:rPr>
                        <a:t>Musculoskeletal Disorders</a:t>
                      </a:r>
                      <a:br>
                        <a:rPr lang="en-US" sz="1000" b="0" i="0" u="none" strike="noStrike" dirty="0">
                          <a:effectLst/>
                          <a:latin typeface="Arial" panose="020B0604020202020204" pitchFamily="34" charset="0"/>
                        </a:rPr>
                      </a:br>
                      <a:endParaRPr lang="en-US" sz="1000" b="0" i="0" u="none" strike="noStrike" dirty="0">
                        <a:effectLst/>
                        <a:latin typeface="Arial" panose="020B0604020202020204" pitchFamily="34" charset="0"/>
                      </a:endParaRPr>
                    </a:p>
                  </a:txBody>
                  <a:tcPr marL="61859" marR="61859" marT="61859" marB="61859" anchor="ctr">
                    <a:lnL>
                      <a:noFill/>
                    </a:lnL>
                    <a:lnR>
                      <a:noFill/>
                    </a:lnR>
                    <a:lnT>
                      <a:noFill/>
                    </a:lnT>
                    <a:lnB>
                      <a:noFill/>
                    </a:lnB>
                  </a:tcPr>
                </a:tc>
                <a:tc>
                  <a:txBody>
                    <a:bodyPr/>
                    <a:lstStyle/>
                    <a:p>
                      <a:pPr algn="ctr" fontAlgn="ctr">
                        <a:spcBef>
                          <a:spcPts val="0"/>
                        </a:spcBef>
                        <a:spcAft>
                          <a:spcPts val="0"/>
                        </a:spcAft>
                      </a:pPr>
                      <a:endParaRPr lang="en-US" sz="1000" b="1" i="0" u="none" strike="noStrike" dirty="0">
                        <a:effectLst/>
                        <a:latin typeface="Arial" panose="020B0604020202020204" pitchFamily="34" charset="0"/>
                        <a:hlinkClick r:id="rId4"/>
                      </a:endParaRPr>
                    </a:p>
                    <a:p>
                      <a:pPr algn="ctr" fontAlgn="ctr">
                        <a:spcBef>
                          <a:spcPts val="0"/>
                        </a:spcBef>
                        <a:spcAft>
                          <a:spcPts val="0"/>
                        </a:spcAft>
                      </a:pPr>
                      <a:r>
                        <a:rPr lang="en-US" sz="1000" b="1" i="0" u="none" strike="noStrike" dirty="0">
                          <a:effectLst/>
                          <a:latin typeface="Arial" panose="020B0604020202020204" pitchFamily="34" charset="0"/>
                          <a:hlinkClick r:id="rId4"/>
                        </a:rPr>
                        <a:t>2.00</a:t>
                      </a:r>
                      <a:br>
                        <a:rPr lang="en-US" sz="1000" b="1" i="0" u="none" strike="noStrike" dirty="0">
                          <a:effectLst/>
                          <a:latin typeface="Arial" panose="020B0604020202020204" pitchFamily="34" charset="0"/>
                          <a:hlinkClick r:id="rId4"/>
                        </a:rPr>
                      </a:br>
                      <a:r>
                        <a:rPr lang="en-US" sz="1000" b="1" i="0" u="none" strike="noStrike" dirty="0">
                          <a:effectLst/>
                          <a:latin typeface="Arial" panose="020B0604020202020204" pitchFamily="34" charset="0"/>
                          <a:hlinkClick r:id="rId4"/>
                        </a:rPr>
                        <a:t>Special Senses and Speech</a:t>
                      </a:r>
                      <a:br>
                        <a:rPr lang="en-US" sz="1000" b="0" i="0" u="none" strike="noStrike" dirty="0">
                          <a:effectLst/>
                          <a:latin typeface="Arial" panose="020B0604020202020204" pitchFamily="34" charset="0"/>
                        </a:rPr>
                      </a:br>
                      <a:endParaRPr lang="en-US" sz="1000" b="0" i="0" u="none" strike="noStrike" dirty="0">
                        <a:effectLst/>
                        <a:latin typeface="Arial" panose="020B0604020202020204" pitchFamily="34" charset="0"/>
                      </a:endParaRPr>
                    </a:p>
                  </a:txBody>
                  <a:tcPr marL="61859" marR="61859" marT="61859" marB="61859" anchor="ctr">
                    <a:lnL>
                      <a:noFill/>
                    </a:lnL>
                    <a:lnR>
                      <a:noFill/>
                    </a:lnR>
                    <a:lnT>
                      <a:noFill/>
                    </a:lnT>
                    <a:lnB>
                      <a:noFill/>
                    </a:lnB>
                  </a:tcPr>
                </a:tc>
                <a:tc>
                  <a:txBody>
                    <a:bodyPr/>
                    <a:lstStyle/>
                    <a:p>
                      <a:pPr algn="ctr" fontAlgn="ctr">
                        <a:spcBef>
                          <a:spcPts val="0"/>
                        </a:spcBef>
                        <a:spcAft>
                          <a:spcPts val="0"/>
                        </a:spcAft>
                      </a:pPr>
                      <a:r>
                        <a:rPr lang="en-US" sz="1000" b="1" i="0" u="none" strike="noStrike" dirty="0">
                          <a:effectLst/>
                          <a:latin typeface="Arial" panose="020B0604020202020204" pitchFamily="34" charset="0"/>
                          <a:hlinkClick r:id="rId5"/>
                        </a:rPr>
                        <a:t>3.00</a:t>
                      </a:r>
                      <a:br>
                        <a:rPr lang="en-US" sz="1000" b="1" i="0" u="none" strike="noStrike" dirty="0">
                          <a:effectLst/>
                          <a:latin typeface="Arial" panose="020B0604020202020204" pitchFamily="34" charset="0"/>
                          <a:hlinkClick r:id="rId5"/>
                        </a:rPr>
                      </a:br>
                      <a:r>
                        <a:rPr lang="en-US" sz="1000" b="1" i="0" u="none" strike="noStrike" dirty="0">
                          <a:effectLst/>
                          <a:latin typeface="Arial" panose="020B0604020202020204" pitchFamily="34" charset="0"/>
                          <a:hlinkClick r:id="rId5"/>
                        </a:rPr>
                        <a:t>Respiratory Disorders</a:t>
                      </a:r>
                      <a:r>
                        <a:rPr lang="en-US" sz="1000" b="0" i="0" u="none" strike="noStrike" dirty="0">
                          <a:effectLst/>
                          <a:latin typeface="Arial" panose="020B0604020202020204" pitchFamily="34" charset="0"/>
                        </a:rPr>
                        <a:t> </a:t>
                      </a:r>
                    </a:p>
                  </a:txBody>
                  <a:tcPr marL="61859" marR="61859" marT="61859" marB="61859" anchor="ctr">
                    <a:lnL>
                      <a:noFill/>
                    </a:lnL>
                    <a:lnR>
                      <a:noFill/>
                    </a:lnR>
                    <a:lnT>
                      <a:noFill/>
                    </a:lnT>
                    <a:lnB>
                      <a:noFill/>
                    </a:lnB>
                  </a:tcPr>
                </a:tc>
                <a:extLst>
                  <a:ext uri="{0D108BD9-81ED-4DB2-BD59-A6C34878D82A}">
                    <a16:rowId xmlns:a16="http://schemas.microsoft.com/office/drawing/2014/main" val="1457352534"/>
                  </a:ext>
                </a:extLst>
              </a:tr>
              <a:tr h="707293">
                <a:tc>
                  <a:txBody>
                    <a:bodyPr/>
                    <a:lstStyle/>
                    <a:p>
                      <a:pPr algn="ctr" fontAlgn="ctr">
                        <a:spcBef>
                          <a:spcPts val="0"/>
                        </a:spcBef>
                        <a:spcAft>
                          <a:spcPts val="0"/>
                        </a:spcAft>
                      </a:pPr>
                      <a:r>
                        <a:rPr lang="en-US" sz="1000" b="1" i="0" u="none" strike="noStrike" dirty="0">
                          <a:effectLst/>
                          <a:latin typeface="Arial" panose="020B0604020202020204" pitchFamily="34" charset="0"/>
                          <a:hlinkClick r:id="rId6"/>
                        </a:rPr>
                        <a:t>4.00</a:t>
                      </a:r>
                      <a:br>
                        <a:rPr lang="en-US" sz="1000" b="1" i="0" u="none" strike="noStrike" dirty="0">
                          <a:effectLst/>
                          <a:latin typeface="Arial" panose="020B0604020202020204" pitchFamily="34" charset="0"/>
                          <a:hlinkClick r:id="rId6"/>
                        </a:rPr>
                      </a:br>
                      <a:r>
                        <a:rPr lang="en-US" sz="1000" b="1" i="0" u="none" strike="noStrike" dirty="0">
                          <a:effectLst/>
                          <a:latin typeface="Arial" panose="020B0604020202020204" pitchFamily="34" charset="0"/>
                          <a:hlinkClick r:id="rId6"/>
                        </a:rPr>
                        <a:t>Cardiovascular System</a:t>
                      </a:r>
                      <a:br>
                        <a:rPr lang="en-US" sz="1000" b="0" i="0" u="none" strike="noStrike" dirty="0">
                          <a:effectLst/>
                          <a:latin typeface="Arial" panose="020B0604020202020204" pitchFamily="34" charset="0"/>
                        </a:rPr>
                      </a:br>
                      <a:endParaRPr lang="en-US" sz="1000" b="0" i="0" u="none" strike="noStrike" dirty="0">
                        <a:effectLst/>
                        <a:latin typeface="Arial" panose="020B0604020202020204" pitchFamily="34" charset="0"/>
                      </a:endParaRPr>
                    </a:p>
                  </a:txBody>
                  <a:tcPr marL="61859" marR="61859" marT="61859" marB="61859" anchor="ctr">
                    <a:lnL>
                      <a:noFill/>
                    </a:lnL>
                    <a:lnR>
                      <a:noFill/>
                    </a:lnR>
                    <a:lnT>
                      <a:noFill/>
                    </a:lnT>
                    <a:lnB>
                      <a:noFill/>
                    </a:lnB>
                  </a:tcPr>
                </a:tc>
                <a:tc>
                  <a:txBody>
                    <a:bodyPr/>
                    <a:lstStyle/>
                    <a:p>
                      <a:pPr algn="ctr" fontAlgn="ctr">
                        <a:spcBef>
                          <a:spcPts val="0"/>
                        </a:spcBef>
                        <a:spcAft>
                          <a:spcPts val="0"/>
                        </a:spcAft>
                      </a:pPr>
                      <a:r>
                        <a:rPr lang="en-US" sz="1000" b="1" i="0" u="none" strike="noStrike" dirty="0">
                          <a:effectLst/>
                          <a:latin typeface="Arial" panose="020B0604020202020204" pitchFamily="34" charset="0"/>
                          <a:hlinkClick r:id="rId7"/>
                        </a:rPr>
                        <a:t>5.00</a:t>
                      </a:r>
                      <a:br>
                        <a:rPr lang="en-US" sz="1000" b="1" i="0" u="none" strike="noStrike" dirty="0">
                          <a:effectLst/>
                          <a:latin typeface="Arial" panose="020B0604020202020204" pitchFamily="34" charset="0"/>
                          <a:hlinkClick r:id="rId7"/>
                        </a:rPr>
                      </a:br>
                      <a:r>
                        <a:rPr lang="en-US" sz="1000" b="1" i="0" u="none" strike="noStrike" dirty="0">
                          <a:effectLst/>
                          <a:latin typeface="Arial" panose="020B0604020202020204" pitchFamily="34" charset="0"/>
                          <a:hlinkClick r:id="rId7"/>
                        </a:rPr>
                        <a:t>Digestive System</a:t>
                      </a:r>
                      <a:br>
                        <a:rPr lang="en-US" sz="1000" b="0" i="0" u="none" strike="noStrike" dirty="0">
                          <a:effectLst/>
                          <a:latin typeface="Arial" panose="020B0604020202020204" pitchFamily="34" charset="0"/>
                        </a:rPr>
                      </a:br>
                      <a:endParaRPr lang="en-US" sz="1000" b="0" i="0" u="none" strike="noStrike" dirty="0">
                        <a:effectLst/>
                        <a:latin typeface="Arial" panose="020B0604020202020204" pitchFamily="34" charset="0"/>
                      </a:endParaRPr>
                    </a:p>
                  </a:txBody>
                  <a:tcPr marL="61859" marR="61859" marT="61859" marB="61859" anchor="ctr">
                    <a:lnL>
                      <a:noFill/>
                    </a:lnL>
                    <a:lnR>
                      <a:noFill/>
                    </a:lnR>
                    <a:lnT>
                      <a:noFill/>
                    </a:lnT>
                    <a:lnB>
                      <a:noFill/>
                    </a:lnB>
                  </a:tcPr>
                </a:tc>
                <a:tc>
                  <a:txBody>
                    <a:bodyPr/>
                    <a:lstStyle/>
                    <a:p>
                      <a:pPr algn="ctr" fontAlgn="ctr">
                        <a:spcBef>
                          <a:spcPts val="0"/>
                        </a:spcBef>
                        <a:spcAft>
                          <a:spcPts val="0"/>
                        </a:spcAft>
                      </a:pPr>
                      <a:r>
                        <a:rPr lang="en-US" sz="1000" b="1" i="0" u="none" strike="noStrike" dirty="0">
                          <a:effectLst/>
                          <a:latin typeface="Arial" panose="020B0604020202020204" pitchFamily="34" charset="0"/>
                          <a:hlinkClick r:id="rId8"/>
                        </a:rPr>
                        <a:t>6.00 </a:t>
                      </a:r>
                      <a:br>
                        <a:rPr lang="en-US" sz="1000" b="1" i="0" u="none" strike="noStrike" dirty="0">
                          <a:effectLst/>
                          <a:latin typeface="Arial" panose="020B0604020202020204" pitchFamily="34" charset="0"/>
                          <a:hlinkClick r:id="rId8"/>
                        </a:rPr>
                      </a:br>
                      <a:r>
                        <a:rPr lang="en-US" sz="1000" b="1" i="0" u="none" strike="noStrike" dirty="0">
                          <a:effectLst/>
                          <a:latin typeface="Arial" panose="020B0604020202020204" pitchFamily="34" charset="0"/>
                          <a:hlinkClick r:id="rId8"/>
                        </a:rPr>
                        <a:t>Genitourinary Disorders</a:t>
                      </a:r>
                      <a:br>
                        <a:rPr lang="en-US" sz="1000" b="0" i="0" u="none" strike="noStrike" dirty="0">
                          <a:effectLst/>
                          <a:latin typeface="Arial" panose="020B0604020202020204" pitchFamily="34" charset="0"/>
                        </a:rPr>
                      </a:br>
                      <a:endParaRPr lang="en-US" sz="1000" b="0" i="0" u="none" strike="noStrike" dirty="0">
                        <a:effectLst/>
                        <a:latin typeface="Arial" panose="020B0604020202020204" pitchFamily="34" charset="0"/>
                      </a:endParaRPr>
                    </a:p>
                  </a:txBody>
                  <a:tcPr marL="61859" marR="61859" marT="61859" marB="61859" anchor="ctr">
                    <a:lnL>
                      <a:noFill/>
                    </a:lnL>
                    <a:lnR>
                      <a:noFill/>
                    </a:lnR>
                    <a:lnT>
                      <a:noFill/>
                    </a:lnT>
                    <a:lnB>
                      <a:noFill/>
                    </a:lnB>
                  </a:tcPr>
                </a:tc>
                <a:extLst>
                  <a:ext uri="{0D108BD9-81ED-4DB2-BD59-A6C34878D82A}">
                    <a16:rowId xmlns:a16="http://schemas.microsoft.com/office/drawing/2014/main" val="4114572843"/>
                  </a:ext>
                </a:extLst>
              </a:tr>
              <a:tr h="833830">
                <a:tc>
                  <a:txBody>
                    <a:bodyPr/>
                    <a:lstStyle/>
                    <a:p>
                      <a:pPr algn="ctr" fontAlgn="ctr">
                        <a:spcBef>
                          <a:spcPts val="0"/>
                        </a:spcBef>
                        <a:spcAft>
                          <a:spcPts val="0"/>
                        </a:spcAft>
                      </a:pPr>
                      <a:r>
                        <a:rPr lang="en-US" sz="1000" b="1" i="0" u="none" strike="noStrike">
                          <a:effectLst/>
                          <a:latin typeface="Arial" panose="020B0604020202020204" pitchFamily="34" charset="0"/>
                          <a:hlinkClick r:id="rId9"/>
                        </a:rPr>
                        <a:t>7.00</a:t>
                      </a:r>
                      <a:br>
                        <a:rPr lang="en-US" sz="1000" b="1" i="0" u="none" strike="noStrike">
                          <a:effectLst/>
                          <a:latin typeface="Arial" panose="020B0604020202020204" pitchFamily="34" charset="0"/>
                          <a:hlinkClick r:id="rId9"/>
                        </a:rPr>
                      </a:br>
                      <a:r>
                        <a:rPr lang="en-US" sz="1000" b="1" i="0" u="none" strike="noStrike">
                          <a:effectLst/>
                          <a:latin typeface="Arial" panose="020B0604020202020204" pitchFamily="34" charset="0"/>
                          <a:hlinkClick r:id="rId9"/>
                        </a:rPr>
                        <a:t>Hematological Disorders </a:t>
                      </a:r>
                      <a:endParaRPr lang="en-US" sz="1000" b="0" i="0" u="none" strike="noStrike">
                        <a:effectLst/>
                        <a:latin typeface="Arial" panose="020B0604020202020204" pitchFamily="34" charset="0"/>
                      </a:endParaRPr>
                    </a:p>
                  </a:txBody>
                  <a:tcPr marL="61859" marR="61859" marT="61859" marB="61859" anchor="ctr">
                    <a:lnL>
                      <a:noFill/>
                    </a:lnL>
                    <a:lnR>
                      <a:noFill/>
                    </a:lnR>
                    <a:lnT>
                      <a:noFill/>
                    </a:lnT>
                    <a:lnB>
                      <a:noFill/>
                    </a:lnB>
                  </a:tcPr>
                </a:tc>
                <a:tc>
                  <a:txBody>
                    <a:bodyPr/>
                    <a:lstStyle/>
                    <a:p>
                      <a:pPr algn="ctr" fontAlgn="ctr">
                        <a:spcBef>
                          <a:spcPts val="0"/>
                        </a:spcBef>
                        <a:spcAft>
                          <a:spcPts val="0"/>
                        </a:spcAft>
                      </a:pPr>
                      <a:r>
                        <a:rPr lang="en-US" sz="1000" b="1" i="0" u="none" strike="noStrike" dirty="0">
                          <a:effectLst/>
                          <a:latin typeface="Arial" panose="020B0604020202020204" pitchFamily="34" charset="0"/>
                          <a:hlinkClick r:id="rId10"/>
                        </a:rPr>
                        <a:t>8.00</a:t>
                      </a:r>
                      <a:br>
                        <a:rPr lang="en-US" sz="1000" b="1" i="0" u="none" strike="noStrike" dirty="0">
                          <a:effectLst/>
                          <a:latin typeface="Arial" panose="020B0604020202020204" pitchFamily="34" charset="0"/>
                          <a:hlinkClick r:id="rId10"/>
                        </a:rPr>
                      </a:br>
                      <a:r>
                        <a:rPr lang="en-US" sz="1000" b="1" i="0" u="none" strike="noStrike" dirty="0">
                          <a:effectLst/>
                          <a:latin typeface="Arial" panose="020B0604020202020204" pitchFamily="34" charset="0"/>
                          <a:hlinkClick r:id="rId10"/>
                        </a:rPr>
                        <a:t>Skin Disorders</a:t>
                      </a:r>
                      <a:endParaRPr lang="en-US" sz="1000" b="0" i="0" u="none" strike="noStrike" dirty="0">
                        <a:effectLst/>
                        <a:latin typeface="Arial" panose="020B0604020202020204" pitchFamily="34" charset="0"/>
                      </a:endParaRPr>
                    </a:p>
                  </a:txBody>
                  <a:tcPr marL="61859" marR="61859" marT="61859" marB="61859" anchor="ctr">
                    <a:lnL>
                      <a:noFill/>
                    </a:lnL>
                    <a:lnR>
                      <a:noFill/>
                    </a:lnR>
                    <a:lnT>
                      <a:noFill/>
                    </a:lnT>
                    <a:lnB>
                      <a:noFill/>
                    </a:lnB>
                  </a:tcPr>
                </a:tc>
                <a:tc>
                  <a:txBody>
                    <a:bodyPr/>
                    <a:lstStyle/>
                    <a:p>
                      <a:pPr algn="ctr" fontAlgn="ctr">
                        <a:spcBef>
                          <a:spcPts val="0"/>
                        </a:spcBef>
                        <a:spcAft>
                          <a:spcPts val="0"/>
                        </a:spcAft>
                      </a:pPr>
                      <a:br>
                        <a:rPr lang="en-US" sz="1000" b="1" i="0" u="none" strike="noStrike" dirty="0">
                          <a:effectLst/>
                          <a:latin typeface="Arial" panose="020B0604020202020204" pitchFamily="34" charset="0"/>
                          <a:hlinkClick r:id="rId11"/>
                        </a:rPr>
                      </a:br>
                      <a:r>
                        <a:rPr lang="en-US" sz="1000" b="1" i="0" u="none" strike="noStrike" dirty="0">
                          <a:effectLst/>
                          <a:latin typeface="Arial" panose="020B0604020202020204" pitchFamily="34" charset="0"/>
                          <a:hlinkClick r:id="rId11"/>
                        </a:rPr>
                        <a:t>9.00</a:t>
                      </a:r>
                      <a:br>
                        <a:rPr lang="en-US" sz="1000" b="1" i="0" u="none" strike="noStrike" dirty="0">
                          <a:effectLst/>
                          <a:latin typeface="Arial" panose="020B0604020202020204" pitchFamily="34" charset="0"/>
                          <a:hlinkClick r:id="rId11"/>
                        </a:rPr>
                      </a:br>
                      <a:r>
                        <a:rPr lang="en-US" sz="1000" b="1" i="0" u="none" strike="noStrike" dirty="0">
                          <a:effectLst/>
                          <a:latin typeface="Arial" panose="020B0604020202020204" pitchFamily="34" charset="0"/>
                          <a:hlinkClick r:id="rId11"/>
                        </a:rPr>
                        <a:t>Endocrine Disorders </a:t>
                      </a:r>
                      <a:br>
                        <a:rPr lang="en-US" sz="1000" b="0" i="0" u="none" strike="noStrike" dirty="0">
                          <a:effectLst/>
                          <a:latin typeface="Arial" panose="020B0604020202020204" pitchFamily="34" charset="0"/>
                        </a:rPr>
                      </a:br>
                      <a:br>
                        <a:rPr lang="en-US" sz="1000" b="0" i="0" u="none" strike="noStrike" dirty="0">
                          <a:effectLst/>
                          <a:latin typeface="Arial" panose="020B0604020202020204" pitchFamily="34" charset="0"/>
                        </a:rPr>
                      </a:br>
                      <a:endParaRPr lang="en-US" sz="1000" b="0" i="0" u="none" strike="noStrike" dirty="0">
                        <a:effectLst/>
                        <a:latin typeface="Arial" panose="020B0604020202020204" pitchFamily="34" charset="0"/>
                      </a:endParaRPr>
                    </a:p>
                  </a:txBody>
                  <a:tcPr marL="61859" marR="61859" marT="61859" marB="61859" anchor="ctr">
                    <a:lnL>
                      <a:noFill/>
                    </a:lnL>
                    <a:lnR>
                      <a:noFill/>
                    </a:lnR>
                    <a:lnT>
                      <a:noFill/>
                    </a:lnT>
                    <a:lnB>
                      <a:noFill/>
                    </a:lnB>
                  </a:tcPr>
                </a:tc>
                <a:extLst>
                  <a:ext uri="{0D108BD9-81ED-4DB2-BD59-A6C34878D82A}">
                    <a16:rowId xmlns:a16="http://schemas.microsoft.com/office/drawing/2014/main" val="1653945099"/>
                  </a:ext>
                </a:extLst>
              </a:tr>
              <a:tr h="833830">
                <a:tc>
                  <a:txBody>
                    <a:bodyPr/>
                    <a:lstStyle/>
                    <a:p>
                      <a:pPr algn="ctr" fontAlgn="ctr">
                        <a:spcBef>
                          <a:spcPts val="0"/>
                        </a:spcBef>
                        <a:spcAft>
                          <a:spcPts val="0"/>
                        </a:spcAft>
                      </a:pPr>
                      <a:br>
                        <a:rPr lang="en-US" sz="1000" b="1" i="0" u="none" strike="noStrike">
                          <a:effectLst/>
                          <a:latin typeface="Arial" panose="020B0604020202020204" pitchFamily="34" charset="0"/>
                          <a:hlinkClick r:id="rId12"/>
                        </a:rPr>
                      </a:br>
                      <a:r>
                        <a:rPr lang="en-US" sz="1000" b="1" i="0" u="none" strike="noStrike">
                          <a:effectLst/>
                          <a:latin typeface="Arial" panose="020B0604020202020204" pitchFamily="34" charset="0"/>
                          <a:hlinkClick r:id="rId12"/>
                        </a:rPr>
                        <a:t>10.00</a:t>
                      </a:r>
                      <a:br>
                        <a:rPr lang="en-US" sz="1000" b="1" i="0" u="none" strike="noStrike">
                          <a:effectLst/>
                          <a:latin typeface="Arial" panose="020B0604020202020204" pitchFamily="34" charset="0"/>
                          <a:hlinkClick r:id="rId12"/>
                        </a:rPr>
                      </a:br>
                      <a:r>
                        <a:rPr lang="en-US" sz="1000" b="1" i="0" u="none" strike="noStrike">
                          <a:effectLst/>
                          <a:latin typeface="Arial" panose="020B0604020202020204" pitchFamily="34" charset="0"/>
                          <a:hlinkClick r:id="rId12"/>
                        </a:rPr>
                        <a:t>Congenital Disorders that Affect Multiple Body Systems</a:t>
                      </a:r>
                      <a:r>
                        <a:rPr lang="en-US" sz="1000" b="0" i="0" u="none" strike="noStrike">
                          <a:effectLst/>
                          <a:latin typeface="Arial" panose="020B0604020202020204" pitchFamily="34" charset="0"/>
                        </a:rPr>
                        <a:t> </a:t>
                      </a:r>
                      <a:br>
                        <a:rPr lang="en-US" sz="1000" b="0" i="0" u="none" strike="noStrike">
                          <a:effectLst/>
                          <a:latin typeface="Arial" panose="020B0604020202020204" pitchFamily="34" charset="0"/>
                        </a:rPr>
                      </a:br>
                      <a:endParaRPr lang="en-US" sz="1000" b="0" i="0" u="none" strike="noStrike">
                        <a:effectLst/>
                        <a:latin typeface="Arial" panose="020B0604020202020204" pitchFamily="34" charset="0"/>
                      </a:endParaRPr>
                    </a:p>
                  </a:txBody>
                  <a:tcPr marL="61859" marR="61859" marT="61859" marB="61859" anchor="ctr">
                    <a:lnL>
                      <a:noFill/>
                    </a:lnL>
                    <a:lnR>
                      <a:noFill/>
                    </a:lnR>
                    <a:lnT>
                      <a:noFill/>
                    </a:lnT>
                    <a:lnB>
                      <a:noFill/>
                    </a:lnB>
                  </a:tcPr>
                </a:tc>
                <a:tc>
                  <a:txBody>
                    <a:bodyPr/>
                    <a:lstStyle/>
                    <a:p>
                      <a:pPr algn="ctr" fontAlgn="ctr">
                        <a:spcBef>
                          <a:spcPts val="0"/>
                        </a:spcBef>
                        <a:spcAft>
                          <a:spcPts val="0"/>
                        </a:spcAft>
                      </a:pPr>
                      <a:r>
                        <a:rPr lang="en-US" sz="1000" b="1" i="0" u="none" strike="noStrike" baseline="0" dirty="0">
                          <a:effectLst/>
                          <a:latin typeface="Arial" panose="020B0604020202020204" pitchFamily="34" charset="0"/>
                          <a:hlinkClick r:id="rId13"/>
                        </a:rPr>
                        <a:t>11.00</a:t>
                      </a:r>
                      <a:br>
                        <a:rPr lang="en-US" sz="1000" b="1" i="0" u="none" strike="noStrike" dirty="0">
                          <a:effectLst/>
                          <a:latin typeface="Arial" panose="020B0604020202020204" pitchFamily="34" charset="0"/>
                          <a:hlinkClick r:id="rId13"/>
                        </a:rPr>
                      </a:br>
                      <a:r>
                        <a:rPr lang="en-US" sz="1000" b="1" i="0" u="none" strike="noStrike" dirty="0">
                          <a:effectLst/>
                          <a:latin typeface="Arial" panose="020B0604020202020204" pitchFamily="34" charset="0"/>
                          <a:hlinkClick r:id="rId13"/>
                        </a:rPr>
                        <a:t>Neurological Disorders</a:t>
                      </a:r>
                      <a:br>
                        <a:rPr lang="en-US" sz="1000" b="1" i="0" u="none" strike="noStrike" dirty="0">
                          <a:effectLst/>
                          <a:latin typeface="Arial" panose="020B0604020202020204" pitchFamily="34" charset="0"/>
                        </a:rPr>
                      </a:br>
                      <a:endParaRPr lang="en-US" sz="1000" b="0" i="0" u="none" strike="noStrike" dirty="0">
                        <a:effectLst/>
                        <a:latin typeface="Arial" panose="020B0604020202020204" pitchFamily="34" charset="0"/>
                      </a:endParaRPr>
                    </a:p>
                  </a:txBody>
                  <a:tcPr marL="61859" marR="61859" marT="61859" marB="61859" anchor="ctr">
                    <a:lnL>
                      <a:noFill/>
                    </a:lnL>
                    <a:lnR>
                      <a:noFill/>
                    </a:lnR>
                    <a:lnT>
                      <a:noFill/>
                    </a:lnT>
                    <a:lnB>
                      <a:noFill/>
                    </a:lnB>
                  </a:tcPr>
                </a:tc>
                <a:tc>
                  <a:txBody>
                    <a:bodyPr/>
                    <a:lstStyle/>
                    <a:p>
                      <a:pPr algn="ctr" fontAlgn="ctr">
                        <a:spcBef>
                          <a:spcPts val="0"/>
                        </a:spcBef>
                        <a:spcAft>
                          <a:spcPts val="0"/>
                        </a:spcAft>
                      </a:pPr>
                      <a:r>
                        <a:rPr lang="en-US" sz="1000" b="1" i="0" u="none" strike="noStrike" dirty="0">
                          <a:effectLst/>
                          <a:latin typeface="Arial" panose="020B0604020202020204" pitchFamily="34" charset="0"/>
                          <a:hlinkClick r:id="rId14"/>
                        </a:rPr>
                        <a:t>12.00</a:t>
                      </a:r>
                      <a:br>
                        <a:rPr lang="en-US" sz="1000" b="1" i="0" u="none" strike="noStrike" dirty="0">
                          <a:effectLst/>
                          <a:latin typeface="Arial" panose="020B0604020202020204" pitchFamily="34" charset="0"/>
                          <a:hlinkClick r:id="rId14"/>
                        </a:rPr>
                      </a:br>
                      <a:r>
                        <a:rPr lang="en-US" sz="1000" b="1" i="0" u="none" strike="noStrike" dirty="0">
                          <a:effectLst/>
                          <a:latin typeface="Arial" panose="020B0604020202020204" pitchFamily="34" charset="0"/>
                          <a:hlinkClick r:id="rId14"/>
                        </a:rPr>
                        <a:t>Mental Disorders</a:t>
                      </a:r>
                      <a:r>
                        <a:rPr lang="en-US" sz="1000" b="0" i="0" u="none" strike="noStrike" dirty="0">
                          <a:effectLst/>
                          <a:latin typeface="Arial" panose="020B0604020202020204" pitchFamily="34" charset="0"/>
                        </a:rPr>
                        <a:t> </a:t>
                      </a:r>
                      <a:br>
                        <a:rPr lang="en-US" sz="1000" b="0" i="0" u="none" strike="noStrike" dirty="0">
                          <a:effectLst/>
                          <a:latin typeface="Arial" panose="020B0604020202020204" pitchFamily="34" charset="0"/>
                        </a:rPr>
                      </a:br>
                      <a:endParaRPr lang="en-US" sz="1000" b="0" i="0" u="none" strike="noStrike" dirty="0">
                        <a:effectLst/>
                        <a:latin typeface="Arial" panose="020B0604020202020204" pitchFamily="34" charset="0"/>
                      </a:endParaRPr>
                    </a:p>
                  </a:txBody>
                  <a:tcPr marL="61859" marR="61859" marT="61859" marB="61859" anchor="ctr">
                    <a:lnL>
                      <a:noFill/>
                    </a:lnL>
                    <a:lnR>
                      <a:noFill/>
                    </a:lnR>
                    <a:lnT>
                      <a:noFill/>
                    </a:lnT>
                    <a:lnB>
                      <a:noFill/>
                    </a:lnB>
                  </a:tcPr>
                </a:tc>
                <a:extLst>
                  <a:ext uri="{0D108BD9-81ED-4DB2-BD59-A6C34878D82A}">
                    <a16:rowId xmlns:a16="http://schemas.microsoft.com/office/drawing/2014/main" val="1787507372"/>
                  </a:ext>
                </a:extLst>
              </a:tr>
              <a:tr h="608253">
                <a:tc>
                  <a:txBody>
                    <a:bodyPr/>
                    <a:lstStyle/>
                    <a:p>
                      <a:pPr algn="ctr" fontAlgn="ctr">
                        <a:spcBef>
                          <a:spcPts val="0"/>
                        </a:spcBef>
                        <a:spcAft>
                          <a:spcPts val="0"/>
                        </a:spcAft>
                      </a:pPr>
                      <a:r>
                        <a:rPr lang="en-US" sz="1000" b="1" i="0" u="none" strike="noStrike">
                          <a:effectLst/>
                          <a:latin typeface="Arial" panose="020B0604020202020204" pitchFamily="34" charset="0"/>
                          <a:hlinkClick r:id="rId15"/>
                        </a:rPr>
                        <a:t>13.00</a:t>
                      </a:r>
                      <a:br>
                        <a:rPr lang="en-US" sz="1000" b="1" i="0" u="none" strike="noStrike">
                          <a:effectLst/>
                          <a:latin typeface="Arial" panose="020B0604020202020204" pitchFamily="34" charset="0"/>
                          <a:hlinkClick r:id="rId15"/>
                        </a:rPr>
                      </a:br>
                      <a:r>
                        <a:rPr lang="en-US" sz="1000" b="1" i="0" u="none" strike="noStrike">
                          <a:effectLst/>
                          <a:latin typeface="Arial" panose="020B0604020202020204" pitchFamily="34" charset="0"/>
                          <a:hlinkClick r:id="rId15"/>
                        </a:rPr>
                        <a:t>Cancer (Malignant Neoplastic Diseases)</a:t>
                      </a:r>
                      <a:br>
                        <a:rPr lang="en-US" sz="1000" b="1" i="0" u="none" strike="noStrike">
                          <a:effectLst/>
                          <a:latin typeface="Arial" panose="020B0604020202020204" pitchFamily="34" charset="0"/>
                          <a:hlinkClick r:id="rId15"/>
                        </a:rPr>
                      </a:br>
                      <a:endParaRPr lang="en-US" sz="1000" b="0" i="0" u="none" strike="noStrike">
                        <a:effectLst/>
                        <a:latin typeface="Arial" panose="020B0604020202020204" pitchFamily="34" charset="0"/>
                      </a:endParaRPr>
                    </a:p>
                  </a:txBody>
                  <a:tcPr marL="61859" marR="61859" marT="61859" marB="61859" anchor="ctr">
                    <a:lnL>
                      <a:noFill/>
                    </a:lnL>
                    <a:lnR>
                      <a:noFill/>
                    </a:lnR>
                    <a:lnT>
                      <a:noFill/>
                    </a:lnT>
                    <a:lnB>
                      <a:noFill/>
                    </a:lnB>
                  </a:tcPr>
                </a:tc>
                <a:tc>
                  <a:txBody>
                    <a:bodyPr/>
                    <a:lstStyle/>
                    <a:p>
                      <a:pPr algn="ctr" fontAlgn="ctr">
                        <a:spcBef>
                          <a:spcPts val="0"/>
                        </a:spcBef>
                        <a:spcAft>
                          <a:spcPts val="0"/>
                        </a:spcAft>
                      </a:pPr>
                      <a:r>
                        <a:rPr lang="en-US" sz="1000" b="1" i="0" u="none" strike="noStrike" dirty="0">
                          <a:effectLst/>
                          <a:latin typeface="Arial" panose="020B0604020202020204" pitchFamily="34" charset="0"/>
                          <a:hlinkClick r:id="rId16"/>
                        </a:rPr>
                        <a:t>14.00 </a:t>
                      </a:r>
                      <a:br>
                        <a:rPr lang="en-US" sz="1000" b="1" i="0" u="none" strike="noStrike" dirty="0">
                          <a:effectLst/>
                          <a:latin typeface="Arial" panose="020B0604020202020204" pitchFamily="34" charset="0"/>
                          <a:hlinkClick r:id="rId16"/>
                        </a:rPr>
                      </a:br>
                      <a:r>
                        <a:rPr lang="en-US" sz="1000" b="1" i="0" u="none" strike="noStrike" dirty="0">
                          <a:effectLst/>
                          <a:latin typeface="Arial" panose="020B0604020202020204" pitchFamily="34" charset="0"/>
                          <a:hlinkClick r:id="rId16"/>
                        </a:rPr>
                        <a:t>Immune System Disorders </a:t>
                      </a:r>
                      <a:br>
                        <a:rPr lang="en-US" sz="1000" b="0" i="0" u="none" strike="noStrike" dirty="0">
                          <a:effectLst/>
                          <a:latin typeface="Arial" panose="020B0604020202020204" pitchFamily="34" charset="0"/>
                        </a:rPr>
                      </a:br>
                      <a:endParaRPr lang="en-US" sz="1000" b="0" i="0" u="none" strike="noStrike" dirty="0">
                        <a:effectLst/>
                        <a:latin typeface="Arial" panose="020B0604020202020204" pitchFamily="34" charset="0"/>
                      </a:endParaRPr>
                    </a:p>
                  </a:txBody>
                  <a:tcPr marL="61859" marR="61859" marT="61859" marB="61859" anchor="ctr">
                    <a:lnL>
                      <a:noFill/>
                    </a:lnL>
                    <a:lnR>
                      <a:noFill/>
                    </a:lnR>
                    <a:lnT>
                      <a:noFill/>
                    </a:lnT>
                    <a:lnB>
                      <a:noFill/>
                    </a:lnB>
                  </a:tcPr>
                </a:tc>
                <a:tc>
                  <a:txBody>
                    <a:bodyPr/>
                    <a:lstStyle/>
                    <a:p>
                      <a:pPr algn="ctr" fontAlgn="ctr">
                        <a:spcBef>
                          <a:spcPts val="0"/>
                        </a:spcBef>
                        <a:spcAft>
                          <a:spcPts val="0"/>
                        </a:spcAft>
                      </a:pPr>
                      <a:endParaRPr lang="en-US" sz="1000" b="0" i="0" u="none" strike="noStrike" dirty="0">
                        <a:effectLst/>
                        <a:latin typeface="Arial" panose="020B0604020202020204" pitchFamily="34" charset="0"/>
                      </a:endParaRPr>
                    </a:p>
                  </a:txBody>
                  <a:tcPr marL="61859" marR="61859" marT="61859" marB="61859" anchor="ctr">
                    <a:lnL>
                      <a:noFill/>
                    </a:lnL>
                    <a:lnR>
                      <a:noFill/>
                    </a:lnR>
                    <a:lnT>
                      <a:noFill/>
                    </a:lnT>
                    <a:lnB>
                      <a:noFill/>
                    </a:lnB>
                  </a:tcPr>
                </a:tc>
                <a:extLst>
                  <a:ext uri="{0D108BD9-81ED-4DB2-BD59-A6C34878D82A}">
                    <a16:rowId xmlns:a16="http://schemas.microsoft.com/office/drawing/2014/main" val="1903505058"/>
                  </a:ext>
                </a:extLst>
              </a:tr>
            </a:tbl>
          </a:graphicData>
        </a:graphic>
      </p:graphicFrame>
    </p:spTree>
    <p:extLst>
      <p:ext uri="{BB962C8B-B14F-4D97-AF65-F5344CB8AC3E}">
        <p14:creationId xmlns:p14="http://schemas.microsoft.com/office/powerpoint/2010/main" val="15832380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nSpc>
                <a:spcPct val="100000"/>
              </a:lnSpc>
              <a:spcBef>
                <a:spcPts val="0"/>
              </a:spcBef>
              <a:buNone/>
            </a:pPr>
            <a:r>
              <a:rPr lang="en-US" sz="2400" b="1" spc="-5" dirty="0">
                <a:effectLst/>
                <a:ea typeface="Arial" panose="020B0604020202020204" pitchFamily="34" charset="0"/>
                <a:cs typeface="Arial" panose="020B0604020202020204" pitchFamily="34" charset="0"/>
              </a:rPr>
              <a:t>Documentation: </a:t>
            </a:r>
          </a:p>
          <a:p>
            <a:pPr marL="0" marR="908050" indent="0">
              <a:lnSpc>
                <a:spcPct val="100000"/>
              </a:lnSpc>
              <a:spcBef>
                <a:spcPts val="0"/>
              </a:spcBef>
              <a:buNone/>
            </a:pPr>
            <a:endParaRPr lang="en-US" sz="2400" b="1" spc="-5" dirty="0">
              <a:effectLst/>
              <a:ea typeface="Arial" panose="020B0604020202020204" pitchFamily="34" charset="0"/>
              <a:cs typeface="Arial" panose="020B0604020202020204" pitchFamily="34" charset="0"/>
            </a:endParaRPr>
          </a:p>
          <a:p>
            <a:pPr marL="0" marR="908050" indent="0" algn="just">
              <a:lnSpc>
                <a:spcPct val="100000"/>
              </a:lnSpc>
              <a:spcBef>
                <a:spcPts val="0"/>
              </a:spcBef>
              <a:buNone/>
            </a:pPr>
            <a:r>
              <a:rPr lang="en-US" sz="2400" spc="-5" dirty="0">
                <a:effectLst/>
                <a:ea typeface="Arial" panose="020B0604020202020204" pitchFamily="34" charset="0"/>
              </a:rPr>
              <a:t>The evaluation</a:t>
            </a:r>
            <a:r>
              <a:rPr lang="en-US" sz="2400" spc="5" dirty="0">
                <a:effectLst/>
                <a:ea typeface="Arial" panose="020B0604020202020204" pitchFamily="34" charset="0"/>
              </a:rPr>
              <a:t> </a:t>
            </a:r>
            <a:r>
              <a:rPr lang="en-US" sz="2400" spc="-5" dirty="0">
                <a:effectLst/>
                <a:ea typeface="Arial" panose="020B0604020202020204" pitchFamily="34" charset="0"/>
              </a:rPr>
              <a:t>of disability based on a mental disorder requires</a:t>
            </a:r>
            <a:r>
              <a:rPr lang="en-US" sz="2400" spc="5" dirty="0">
                <a:effectLst/>
                <a:ea typeface="Arial" panose="020B0604020202020204" pitchFamily="34" charset="0"/>
              </a:rPr>
              <a:t> </a:t>
            </a:r>
            <a:r>
              <a:rPr lang="en-US" sz="2400" spc="-5" dirty="0">
                <a:effectLst/>
                <a:ea typeface="Arial" panose="020B0604020202020204" pitchFamily="34" charset="0"/>
              </a:rPr>
              <a:t>sufficient evidence to (1) establish the presence of a medically determinable mental</a:t>
            </a:r>
            <a:r>
              <a:rPr lang="en-US" sz="2400" spc="5" dirty="0">
                <a:effectLst/>
                <a:ea typeface="Arial" panose="020B0604020202020204" pitchFamily="34" charset="0"/>
              </a:rPr>
              <a:t> </a:t>
            </a:r>
            <a:r>
              <a:rPr lang="en-US" sz="2400" spc="-5" dirty="0">
                <a:effectLst/>
                <a:ea typeface="Arial" panose="020B0604020202020204" pitchFamily="34" charset="0"/>
              </a:rPr>
              <a:t>impairment(s), (2)</a:t>
            </a:r>
            <a:r>
              <a:rPr lang="en-US" sz="2400" spc="5" dirty="0">
                <a:effectLst/>
                <a:ea typeface="Arial" panose="020B0604020202020204" pitchFamily="34" charset="0"/>
              </a:rPr>
              <a:t> </a:t>
            </a:r>
            <a:r>
              <a:rPr lang="en-US" sz="2400" spc="-5" dirty="0">
                <a:effectLst/>
                <a:ea typeface="Arial" panose="020B0604020202020204" pitchFamily="34" charset="0"/>
              </a:rPr>
              <a:t>assess</a:t>
            </a:r>
            <a:r>
              <a:rPr lang="en-US" sz="2400" spc="5" dirty="0">
                <a:effectLst/>
                <a:ea typeface="Arial" panose="020B0604020202020204" pitchFamily="34" charset="0"/>
              </a:rPr>
              <a:t> </a:t>
            </a:r>
            <a:r>
              <a:rPr lang="en-US" sz="2400" spc="-5" dirty="0">
                <a:effectLst/>
                <a:ea typeface="Arial" panose="020B0604020202020204" pitchFamily="34" charset="0"/>
              </a:rPr>
              <a:t>the</a:t>
            </a:r>
            <a:r>
              <a:rPr lang="en-US" sz="2400" spc="5" dirty="0">
                <a:effectLst/>
                <a:ea typeface="Arial" panose="020B0604020202020204" pitchFamily="34" charset="0"/>
              </a:rPr>
              <a:t> </a:t>
            </a:r>
            <a:r>
              <a:rPr lang="en-US" sz="2400" spc="-5" dirty="0">
                <a:effectLst/>
                <a:ea typeface="Arial" panose="020B0604020202020204" pitchFamily="34" charset="0"/>
              </a:rPr>
              <a:t>degree</a:t>
            </a:r>
            <a:r>
              <a:rPr lang="en-US" sz="2400" spc="315" dirty="0">
                <a:effectLst/>
                <a:ea typeface="Arial" panose="020B0604020202020204" pitchFamily="34" charset="0"/>
              </a:rPr>
              <a:t> </a:t>
            </a:r>
            <a:r>
              <a:rPr lang="en-US" sz="2400" spc="-5" dirty="0">
                <a:effectLst/>
                <a:ea typeface="Arial" panose="020B0604020202020204" pitchFamily="34" charset="0"/>
              </a:rPr>
              <a:t>of functional</a:t>
            </a:r>
            <a:r>
              <a:rPr lang="en-US" sz="2400" spc="320" dirty="0">
                <a:effectLst/>
                <a:ea typeface="Arial" panose="020B0604020202020204" pitchFamily="34" charset="0"/>
              </a:rPr>
              <a:t> </a:t>
            </a:r>
            <a:r>
              <a:rPr lang="en-US" sz="2400" spc="-5" dirty="0">
                <a:effectLst/>
                <a:ea typeface="Arial" panose="020B0604020202020204" pitchFamily="34" charset="0"/>
              </a:rPr>
              <a:t>limitation</a:t>
            </a:r>
            <a:r>
              <a:rPr lang="en-US" sz="2400" spc="320" dirty="0">
                <a:effectLst/>
                <a:ea typeface="Arial" panose="020B0604020202020204" pitchFamily="34" charset="0"/>
              </a:rPr>
              <a:t> </a:t>
            </a:r>
            <a:r>
              <a:rPr lang="en-US" sz="2400" spc="-5" dirty="0">
                <a:effectLst/>
                <a:ea typeface="Arial" panose="020B0604020202020204" pitchFamily="34" charset="0"/>
              </a:rPr>
              <a:t>the impairment(s)</a:t>
            </a:r>
            <a:r>
              <a:rPr lang="en-US" sz="2400" spc="320" dirty="0">
                <a:effectLst/>
                <a:ea typeface="Arial" panose="020B0604020202020204" pitchFamily="34" charset="0"/>
              </a:rPr>
              <a:t> </a:t>
            </a:r>
            <a:r>
              <a:rPr lang="en-US" sz="2400" spc="-5" dirty="0">
                <a:effectLst/>
                <a:ea typeface="Arial" panose="020B0604020202020204" pitchFamily="34" charset="0"/>
              </a:rPr>
              <a:t>imposes,</a:t>
            </a:r>
            <a:r>
              <a:rPr lang="en-US" sz="2400" spc="5" dirty="0">
                <a:effectLst/>
                <a:ea typeface="Arial" panose="020B0604020202020204" pitchFamily="34" charset="0"/>
              </a:rPr>
              <a:t> </a:t>
            </a:r>
            <a:r>
              <a:rPr lang="en-US" sz="2400" spc="-5" dirty="0">
                <a:effectLst/>
                <a:ea typeface="Arial" panose="020B0604020202020204" pitchFamily="34" charset="0"/>
              </a:rPr>
              <a:t>and (3)</a:t>
            </a:r>
            <a:r>
              <a:rPr lang="en-US" sz="2400" spc="5" dirty="0">
                <a:effectLst/>
                <a:ea typeface="Arial" panose="020B0604020202020204" pitchFamily="34" charset="0"/>
              </a:rPr>
              <a:t> </a:t>
            </a:r>
            <a:r>
              <a:rPr lang="en-US" sz="2400" spc="-5" dirty="0">
                <a:effectLst/>
                <a:ea typeface="Arial" panose="020B0604020202020204" pitchFamily="34" charset="0"/>
              </a:rPr>
              <a:t>project the</a:t>
            </a:r>
            <a:r>
              <a:rPr lang="en-US" sz="2400" spc="5" dirty="0">
                <a:effectLst/>
                <a:ea typeface="Arial" panose="020B0604020202020204" pitchFamily="34" charset="0"/>
              </a:rPr>
              <a:t> </a:t>
            </a:r>
            <a:r>
              <a:rPr lang="en-US" sz="2400" spc="-5" dirty="0">
                <a:effectLst/>
                <a:ea typeface="Arial" panose="020B0604020202020204" pitchFamily="34" charset="0"/>
              </a:rPr>
              <a:t>probable</a:t>
            </a:r>
            <a:r>
              <a:rPr lang="en-US" sz="2400" spc="315" dirty="0">
                <a:effectLst/>
                <a:ea typeface="Arial" panose="020B0604020202020204" pitchFamily="34" charset="0"/>
              </a:rPr>
              <a:t> </a:t>
            </a:r>
            <a:r>
              <a:rPr lang="en-US" sz="2400" spc="-5" dirty="0">
                <a:effectLst/>
                <a:ea typeface="Arial" panose="020B0604020202020204" pitchFamily="34" charset="0"/>
              </a:rPr>
              <a:t>duration</a:t>
            </a:r>
            <a:r>
              <a:rPr lang="en-US" sz="2400" spc="320" dirty="0">
                <a:effectLst/>
                <a:ea typeface="Arial" panose="020B0604020202020204" pitchFamily="34" charset="0"/>
              </a:rPr>
              <a:t> </a:t>
            </a:r>
            <a:r>
              <a:rPr lang="en-US" sz="2400" spc="-5" dirty="0">
                <a:effectLst/>
                <a:ea typeface="Arial" panose="020B0604020202020204" pitchFamily="34" charset="0"/>
              </a:rPr>
              <a:t>of the impairment(s). See §§</a:t>
            </a:r>
            <a:r>
              <a:rPr lang="en-US" sz="2400" spc="320" dirty="0">
                <a:effectLst/>
                <a:ea typeface="Arial" panose="020B0604020202020204" pitchFamily="34" charset="0"/>
              </a:rPr>
              <a:t> </a:t>
            </a:r>
            <a:r>
              <a:rPr lang="en-US" sz="2400" spc="-5" dirty="0">
                <a:effectLst/>
                <a:ea typeface="Arial" panose="020B0604020202020204" pitchFamily="34" charset="0"/>
              </a:rPr>
              <a:t>404.1512</a:t>
            </a:r>
            <a:r>
              <a:rPr lang="en-US" sz="2400" spc="320" dirty="0">
                <a:effectLst/>
                <a:ea typeface="Arial" panose="020B0604020202020204" pitchFamily="34" charset="0"/>
              </a:rPr>
              <a:t> </a:t>
            </a:r>
            <a:r>
              <a:rPr lang="en-US" sz="2400" spc="-5" dirty="0">
                <a:effectLst/>
                <a:ea typeface="Arial" panose="020B0604020202020204" pitchFamily="34" charset="0"/>
              </a:rPr>
              <a:t>and 416.912</a:t>
            </a:r>
            <a:r>
              <a:rPr lang="en-US" sz="2400" spc="5" dirty="0">
                <a:effectLst/>
                <a:ea typeface="Arial" panose="020B0604020202020204" pitchFamily="34" charset="0"/>
              </a:rPr>
              <a:t> </a:t>
            </a:r>
            <a:r>
              <a:rPr lang="en-US" sz="2400" spc="-5" dirty="0">
                <a:effectLst/>
                <a:ea typeface="Arial" panose="020B0604020202020204" pitchFamily="34" charset="0"/>
              </a:rPr>
              <a:t>for</a:t>
            </a:r>
            <a:r>
              <a:rPr lang="en-US" sz="2400" spc="30" dirty="0">
                <a:effectLst/>
                <a:ea typeface="Arial" panose="020B0604020202020204" pitchFamily="34" charset="0"/>
              </a:rPr>
              <a:t> </a:t>
            </a:r>
            <a:r>
              <a:rPr lang="en-US" sz="2400" spc="-5" dirty="0">
                <a:effectLst/>
                <a:ea typeface="Arial" panose="020B0604020202020204" pitchFamily="34" charset="0"/>
              </a:rPr>
              <a:t>a</a:t>
            </a:r>
            <a:r>
              <a:rPr lang="en-US" sz="2400" spc="40" dirty="0">
                <a:effectLst/>
                <a:ea typeface="Arial" panose="020B0604020202020204" pitchFamily="34" charset="0"/>
              </a:rPr>
              <a:t> </a:t>
            </a:r>
            <a:r>
              <a:rPr lang="en-US" sz="2400" spc="-5" dirty="0">
                <a:effectLst/>
                <a:ea typeface="Arial" panose="020B0604020202020204" pitchFamily="34" charset="0"/>
              </a:rPr>
              <a:t>discussion</a:t>
            </a:r>
            <a:r>
              <a:rPr lang="en-US" sz="2400" spc="135" dirty="0">
                <a:effectLst/>
                <a:ea typeface="Arial" panose="020B0604020202020204" pitchFamily="34" charset="0"/>
              </a:rPr>
              <a:t> </a:t>
            </a:r>
            <a:r>
              <a:rPr lang="en-US" sz="2400" spc="-5" dirty="0">
                <a:effectLst/>
                <a:ea typeface="Arial" panose="020B0604020202020204" pitchFamily="34" charset="0"/>
              </a:rPr>
              <a:t>of</a:t>
            </a:r>
            <a:r>
              <a:rPr lang="en-US" sz="2400" spc="65" dirty="0">
                <a:effectLst/>
                <a:ea typeface="Arial" panose="020B0604020202020204" pitchFamily="34" charset="0"/>
              </a:rPr>
              <a:t> </a:t>
            </a:r>
            <a:r>
              <a:rPr lang="en-US" sz="2400" spc="-5" dirty="0">
                <a:effectLst/>
                <a:ea typeface="Arial" panose="020B0604020202020204" pitchFamily="34" charset="0"/>
              </a:rPr>
              <a:t>what</a:t>
            </a:r>
            <a:r>
              <a:rPr lang="en-US" sz="2400" spc="45" dirty="0">
                <a:effectLst/>
                <a:ea typeface="Arial" panose="020B0604020202020204" pitchFamily="34" charset="0"/>
              </a:rPr>
              <a:t> </a:t>
            </a:r>
            <a:r>
              <a:rPr lang="en-US" sz="2400" spc="-5" dirty="0">
                <a:effectLst/>
                <a:ea typeface="Arial" panose="020B0604020202020204" pitchFamily="34" charset="0"/>
              </a:rPr>
              <a:t>DDS</a:t>
            </a:r>
            <a:r>
              <a:rPr lang="en-US" sz="2400" spc="10" dirty="0">
                <a:effectLst/>
                <a:ea typeface="Arial" panose="020B0604020202020204" pitchFamily="34" charset="0"/>
              </a:rPr>
              <a:t> </a:t>
            </a:r>
            <a:r>
              <a:rPr lang="en-US" sz="2400" spc="-5" dirty="0">
                <a:effectLst/>
                <a:ea typeface="Arial" panose="020B0604020202020204" pitchFamily="34" charset="0"/>
              </a:rPr>
              <a:t>means</a:t>
            </a:r>
            <a:r>
              <a:rPr lang="en-US" sz="2400" spc="85" dirty="0">
                <a:effectLst/>
                <a:ea typeface="Arial" panose="020B0604020202020204" pitchFamily="34" charset="0"/>
              </a:rPr>
              <a:t> </a:t>
            </a:r>
            <a:r>
              <a:rPr lang="en-US" sz="2400" spc="-5" dirty="0">
                <a:effectLst/>
                <a:ea typeface="Arial" panose="020B0604020202020204" pitchFamily="34" charset="0"/>
              </a:rPr>
              <a:t>by</a:t>
            </a:r>
            <a:r>
              <a:rPr lang="en-US" sz="2400" spc="75" dirty="0">
                <a:effectLst/>
                <a:ea typeface="Arial" panose="020B0604020202020204" pitchFamily="34" charset="0"/>
              </a:rPr>
              <a:t> </a:t>
            </a:r>
            <a:r>
              <a:rPr lang="en-US" sz="2400" spc="-5" dirty="0">
                <a:effectLst/>
                <a:ea typeface="Arial" panose="020B0604020202020204" pitchFamily="34" charset="0"/>
              </a:rPr>
              <a:t>"evidence"</a:t>
            </a:r>
            <a:r>
              <a:rPr lang="en-US" sz="2400" spc="115" dirty="0">
                <a:effectLst/>
                <a:ea typeface="Arial" panose="020B0604020202020204" pitchFamily="34" charset="0"/>
              </a:rPr>
              <a:t> </a:t>
            </a:r>
            <a:r>
              <a:rPr lang="en-US" sz="2400" spc="-5" dirty="0">
                <a:effectLst/>
                <a:ea typeface="Arial" panose="020B0604020202020204" pitchFamily="34" charset="0"/>
              </a:rPr>
              <a:t>and</a:t>
            </a:r>
            <a:r>
              <a:rPr lang="en-US" sz="2400" spc="60" dirty="0">
                <a:effectLst/>
                <a:ea typeface="Arial" panose="020B0604020202020204" pitchFamily="34" charset="0"/>
              </a:rPr>
              <a:t> </a:t>
            </a:r>
            <a:r>
              <a:rPr lang="en-US" sz="2400" spc="-5" dirty="0">
                <a:effectLst/>
                <a:ea typeface="Arial" panose="020B0604020202020204" pitchFamily="34" charset="0"/>
              </a:rPr>
              <a:t>how</a:t>
            </a:r>
            <a:r>
              <a:rPr lang="en-US" sz="2400" spc="75" dirty="0">
                <a:effectLst/>
                <a:ea typeface="Arial" panose="020B0604020202020204" pitchFamily="34" charset="0"/>
              </a:rPr>
              <a:t> </a:t>
            </a:r>
            <a:r>
              <a:rPr lang="en-US" sz="2400" spc="-5" dirty="0">
                <a:effectLst/>
                <a:ea typeface="Arial" panose="020B0604020202020204" pitchFamily="34" charset="0"/>
              </a:rPr>
              <a:t>DDS</a:t>
            </a:r>
            <a:r>
              <a:rPr lang="en-US" sz="2400" spc="5" dirty="0">
                <a:effectLst/>
                <a:ea typeface="Arial" panose="020B0604020202020204" pitchFamily="34" charset="0"/>
              </a:rPr>
              <a:t> </a:t>
            </a:r>
            <a:r>
              <a:rPr lang="en-US" sz="2400" spc="-5" dirty="0">
                <a:effectLst/>
                <a:ea typeface="Arial" panose="020B0604020202020204" pitchFamily="34" charset="0"/>
              </a:rPr>
              <a:t>will</a:t>
            </a:r>
            <a:r>
              <a:rPr lang="en-US" sz="2400" spc="20" dirty="0">
                <a:effectLst/>
                <a:ea typeface="Arial" panose="020B0604020202020204" pitchFamily="34" charset="0"/>
              </a:rPr>
              <a:t> </a:t>
            </a:r>
            <a:r>
              <a:rPr lang="en-US" sz="2400" spc="-5" dirty="0">
                <a:effectLst/>
                <a:ea typeface="Arial" panose="020B0604020202020204" pitchFamily="34" charset="0"/>
              </a:rPr>
              <a:t>assist</a:t>
            </a:r>
            <a:r>
              <a:rPr lang="en-US" sz="2400" spc="5" dirty="0">
                <a:effectLst/>
                <a:ea typeface="Arial" panose="020B0604020202020204" pitchFamily="34" charset="0"/>
              </a:rPr>
              <a:t> </a:t>
            </a:r>
            <a:r>
              <a:rPr lang="en-US" sz="2400" spc="-5" dirty="0">
                <a:effectLst/>
                <a:ea typeface="Arial" panose="020B0604020202020204" pitchFamily="34" charset="0"/>
              </a:rPr>
              <a:t>in</a:t>
            </a:r>
            <a:r>
              <a:rPr lang="en-US" sz="2400" spc="25" dirty="0">
                <a:effectLst/>
                <a:ea typeface="Arial" panose="020B0604020202020204" pitchFamily="34" charset="0"/>
              </a:rPr>
              <a:t> </a:t>
            </a:r>
            <a:r>
              <a:rPr lang="en-US" sz="2400" spc="-5" dirty="0">
                <a:effectLst/>
                <a:ea typeface="Arial" panose="020B0604020202020204" pitchFamily="34" charset="0"/>
              </a:rPr>
              <a:t>developing</a:t>
            </a:r>
            <a:r>
              <a:rPr lang="en-US" sz="2400" spc="5" dirty="0">
                <a:effectLst/>
                <a:ea typeface="Arial" panose="020B0604020202020204" pitchFamily="34" charset="0"/>
              </a:rPr>
              <a:t> </a:t>
            </a:r>
            <a:r>
              <a:rPr lang="en-US" sz="2400" spc="-5" dirty="0">
                <a:effectLst/>
                <a:ea typeface="Arial" panose="020B0604020202020204" pitchFamily="34" charset="0"/>
              </a:rPr>
              <a:t>the</a:t>
            </a:r>
            <a:r>
              <a:rPr lang="en-US" sz="2400" spc="5" dirty="0">
                <a:effectLst/>
                <a:ea typeface="Arial" panose="020B0604020202020204" pitchFamily="34" charset="0"/>
              </a:rPr>
              <a:t> </a:t>
            </a:r>
            <a:r>
              <a:rPr lang="en-US" sz="2400" spc="-5" dirty="0">
                <a:effectLst/>
                <a:ea typeface="Arial" panose="020B0604020202020204" pitchFamily="34" charset="0"/>
              </a:rPr>
              <a:t>claim. Medical</a:t>
            </a:r>
            <a:r>
              <a:rPr lang="en-US" sz="2400" spc="5" dirty="0">
                <a:effectLst/>
                <a:ea typeface="Arial" panose="020B0604020202020204" pitchFamily="34" charset="0"/>
              </a:rPr>
              <a:t> </a:t>
            </a:r>
            <a:r>
              <a:rPr lang="en-US" sz="2400" spc="-5" dirty="0">
                <a:effectLst/>
                <a:ea typeface="Arial" panose="020B0604020202020204" pitchFamily="34" charset="0"/>
              </a:rPr>
              <a:t>evidence</a:t>
            </a:r>
            <a:r>
              <a:rPr lang="en-US" sz="2400" spc="5" dirty="0">
                <a:effectLst/>
                <a:ea typeface="Arial" panose="020B0604020202020204" pitchFamily="34" charset="0"/>
              </a:rPr>
              <a:t> </a:t>
            </a:r>
            <a:r>
              <a:rPr lang="en-US" sz="2400" spc="-5" dirty="0">
                <a:effectLst/>
                <a:ea typeface="Arial" panose="020B0604020202020204" pitchFamily="34" charset="0"/>
              </a:rPr>
              <a:t>must be sufficiently</a:t>
            </a:r>
            <a:r>
              <a:rPr lang="en-US" sz="2400" spc="5" dirty="0">
                <a:effectLst/>
                <a:ea typeface="Arial" panose="020B0604020202020204" pitchFamily="34" charset="0"/>
              </a:rPr>
              <a:t> </a:t>
            </a:r>
            <a:r>
              <a:rPr lang="en-US" sz="2400" spc="-5" dirty="0">
                <a:effectLst/>
                <a:ea typeface="Arial" panose="020B0604020202020204" pitchFamily="34" charset="0"/>
              </a:rPr>
              <a:t>complete and detailed as to</a:t>
            </a:r>
            <a:r>
              <a:rPr lang="en-US" sz="2400" spc="5" dirty="0">
                <a:effectLst/>
                <a:ea typeface="Arial" panose="020B0604020202020204" pitchFamily="34" charset="0"/>
              </a:rPr>
              <a:t> </a:t>
            </a:r>
            <a:r>
              <a:rPr lang="en-US" sz="2400" spc="-5" dirty="0">
                <a:effectLst/>
                <a:ea typeface="Arial" panose="020B0604020202020204" pitchFamily="34" charset="0"/>
              </a:rPr>
              <a:t>symptoms,</a:t>
            </a:r>
            <a:r>
              <a:rPr lang="en-US" sz="2400" spc="5" dirty="0">
                <a:effectLst/>
                <a:ea typeface="Arial" panose="020B0604020202020204" pitchFamily="34" charset="0"/>
              </a:rPr>
              <a:t> </a:t>
            </a:r>
            <a:r>
              <a:rPr lang="en-US" sz="2400" spc="-5" dirty="0">
                <a:effectLst/>
                <a:ea typeface="Arial" panose="020B0604020202020204" pitchFamily="34" charset="0"/>
              </a:rPr>
              <a:t>signs, and</a:t>
            </a:r>
            <a:r>
              <a:rPr lang="en-US" sz="2400" spc="5" dirty="0">
                <a:effectLst/>
                <a:ea typeface="Arial" panose="020B0604020202020204" pitchFamily="34" charset="0"/>
              </a:rPr>
              <a:t> </a:t>
            </a:r>
            <a:r>
              <a:rPr lang="en-US" sz="2400" spc="-5" dirty="0">
                <a:effectLst/>
                <a:ea typeface="Arial" panose="020B0604020202020204" pitchFamily="34" charset="0"/>
              </a:rPr>
              <a:t>laboratory</a:t>
            </a:r>
            <a:r>
              <a:rPr lang="en-US" sz="2400" spc="5" dirty="0">
                <a:effectLst/>
                <a:ea typeface="Arial" panose="020B0604020202020204" pitchFamily="34" charset="0"/>
              </a:rPr>
              <a:t> </a:t>
            </a:r>
            <a:r>
              <a:rPr lang="en-US" sz="2400" spc="-5" dirty="0">
                <a:effectLst/>
                <a:ea typeface="Arial" panose="020B0604020202020204" pitchFamily="34" charset="0"/>
              </a:rPr>
              <a:t>findings</a:t>
            </a:r>
            <a:r>
              <a:rPr lang="en-US" sz="2400" spc="5" dirty="0">
                <a:effectLst/>
                <a:ea typeface="Arial" panose="020B0604020202020204" pitchFamily="34" charset="0"/>
              </a:rPr>
              <a:t> </a:t>
            </a:r>
            <a:r>
              <a:rPr lang="en-US" sz="2400" spc="-5" dirty="0">
                <a:effectLst/>
                <a:ea typeface="Arial" panose="020B0604020202020204" pitchFamily="34" charset="0"/>
              </a:rPr>
              <a:t>to permit</a:t>
            </a:r>
            <a:r>
              <a:rPr lang="en-US" sz="2400" spc="5" dirty="0">
                <a:effectLst/>
                <a:ea typeface="Arial" panose="020B0604020202020204" pitchFamily="34" charset="0"/>
              </a:rPr>
              <a:t> </a:t>
            </a:r>
            <a:r>
              <a:rPr lang="en-US" sz="2400" spc="-5" dirty="0">
                <a:effectLst/>
                <a:ea typeface="Arial" panose="020B0604020202020204" pitchFamily="34" charset="0"/>
              </a:rPr>
              <a:t>an independent</a:t>
            </a:r>
            <a:r>
              <a:rPr lang="en-US" sz="2400" spc="5" dirty="0">
                <a:effectLst/>
                <a:ea typeface="Arial" panose="020B0604020202020204" pitchFamily="34" charset="0"/>
              </a:rPr>
              <a:t> </a:t>
            </a:r>
            <a:r>
              <a:rPr lang="en-US" sz="2400" spc="-5" dirty="0">
                <a:effectLst/>
                <a:ea typeface="Arial" panose="020B0604020202020204" pitchFamily="34" charset="0"/>
              </a:rPr>
              <a:t>determination. In</a:t>
            </a:r>
            <a:r>
              <a:rPr lang="en-US" sz="2400" spc="5" dirty="0">
                <a:effectLst/>
                <a:ea typeface="Arial" panose="020B0604020202020204" pitchFamily="34" charset="0"/>
              </a:rPr>
              <a:t> </a:t>
            </a:r>
            <a:r>
              <a:rPr lang="en-US" sz="2400" spc="-5" dirty="0">
                <a:effectLst/>
                <a:ea typeface="Arial" panose="020B0604020202020204" pitchFamily="34" charset="0"/>
              </a:rPr>
              <a:t>addition, DDS will</a:t>
            </a:r>
            <a:r>
              <a:rPr lang="en-US" sz="2400" spc="-305" dirty="0">
                <a:effectLst/>
                <a:ea typeface="Arial" panose="020B0604020202020204" pitchFamily="34" charset="0"/>
              </a:rPr>
              <a:t> </a:t>
            </a:r>
            <a:r>
              <a:rPr lang="en-US" sz="2400" spc="-5" dirty="0">
                <a:effectLst/>
                <a:ea typeface="Arial" panose="020B0604020202020204" pitchFamily="34" charset="0"/>
              </a:rPr>
              <a:t>consider information provided from other sources when determining how the</a:t>
            </a:r>
            <a:r>
              <a:rPr lang="en-US" sz="2400" spc="5" dirty="0">
                <a:effectLst/>
                <a:ea typeface="Arial" panose="020B0604020202020204" pitchFamily="34" charset="0"/>
              </a:rPr>
              <a:t> </a:t>
            </a:r>
            <a:r>
              <a:rPr lang="en-US" sz="2400" spc="-5" dirty="0">
                <a:effectLst/>
                <a:ea typeface="Arial" panose="020B0604020202020204" pitchFamily="34" charset="0"/>
              </a:rPr>
              <a:t>established impairment(s) affects their ability to function. DDS will consider all relevant</a:t>
            </a:r>
            <a:r>
              <a:rPr lang="en-US" sz="2400" spc="5" dirty="0">
                <a:effectLst/>
                <a:ea typeface="Arial" panose="020B0604020202020204" pitchFamily="34" charset="0"/>
              </a:rPr>
              <a:t> </a:t>
            </a:r>
            <a:r>
              <a:rPr lang="en-US" sz="2400" spc="-5" dirty="0">
                <a:effectLst/>
                <a:ea typeface="Arial" panose="020B0604020202020204" pitchFamily="34" charset="0"/>
              </a:rPr>
              <a:t>evidence</a:t>
            </a:r>
            <a:r>
              <a:rPr lang="en-US" sz="2400" spc="65" dirty="0">
                <a:effectLst/>
                <a:ea typeface="Arial" panose="020B0604020202020204" pitchFamily="34" charset="0"/>
              </a:rPr>
              <a:t> </a:t>
            </a:r>
            <a:r>
              <a:rPr lang="en-US" sz="2400" spc="-5" dirty="0">
                <a:effectLst/>
                <a:ea typeface="Arial" panose="020B0604020202020204" pitchFamily="34" charset="0"/>
              </a:rPr>
              <a:t>in</a:t>
            </a:r>
            <a:r>
              <a:rPr lang="en-US" sz="2400" spc="55" dirty="0">
                <a:effectLst/>
                <a:ea typeface="Arial" panose="020B0604020202020204" pitchFamily="34" charset="0"/>
              </a:rPr>
              <a:t> </a:t>
            </a:r>
            <a:r>
              <a:rPr lang="en-US" sz="2400" spc="-5" dirty="0">
                <a:effectLst/>
                <a:ea typeface="Arial" panose="020B0604020202020204" pitchFamily="34" charset="0"/>
              </a:rPr>
              <a:t>their</a:t>
            </a:r>
            <a:r>
              <a:rPr lang="en-US" sz="2400" spc="20" dirty="0">
                <a:effectLst/>
                <a:ea typeface="Arial" panose="020B0604020202020204" pitchFamily="34" charset="0"/>
              </a:rPr>
              <a:t> </a:t>
            </a:r>
            <a:r>
              <a:rPr lang="en-US" sz="2400" spc="-5" dirty="0">
                <a:effectLst/>
                <a:ea typeface="Arial" panose="020B0604020202020204" pitchFamily="34" charset="0"/>
              </a:rPr>
              <a:t>case</a:t>
            </a:r>
            <a:r>
              <a:rPr lang="en-US" sz="2400" spc="-20" dirty="0">
                <a:effectLst/>
                <a:ea typeface="Arial" panose="020B0604020202020204" pitchFamily="34" charset="0"/>
              </a:rPr>
              <a:t> </a:t>
            </a:r>
            <a:r>
              <a:rPr lang="en-US" sz="2400" spc="-5" dirty="0">
                <a:effectLst/>
                <a:ea typeface="Arial" panose="020B0604020202020204" pitchFamily="34" charset="0"/>
              </a:rPr>
              <a:t>record.</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4286730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42975" lvl="4" indent="0">
              <a:lnSpc>
                <a:spcPct val="100000"/>
              </a:lnSpc>
              <a:spcBef>
                <a:spcPts val="0"/>
              </a:spcBef>
              <a:spcAft>
                <a:spcPts val="0"/>
              </a:spcAft>
              <a:buNone/>
              <a:tabLst>
                <a:tab pos="614045" algn="l"/>
              </a:tabLst>
            </a:pPr>
            <a:r>
              <a:rPr lang="en-US" sz="2200" b="1" dirty="0">
                <a:effectLst/>
                <a:ea typeface="Arial" panose="020B0604020202020204" pitchFamily="34" charset="0"/>
                <a:cs typeface="Arial" panose="020B0604020202020204" pitchFamily="34" charset="0"/>
              </a:rPr>
              <a:t>Medical Evidence: </a:t>
            </a:r>
          </a:p>
          <a:p>
            <a:pPr marL="0" marR="942975" lvl="4" indent="0">
              <a:lnSpc>
                <a:spcPct val="100000"/>
              </a:lnSpc>
              <a:spcBef>
                <a:spcPts val="0"/>
              </a:spcBef>
              <a:spcAft>
                <a:spcPts val="0"/>
              </a:spcAft>
              <a:buNone/>
              <a:tabLst>
                <a:tab pos="614045" algn="l"/>
              </a:tabLst>
            </a:pPr>
            <a:endParaRPr lang="en-US" sz="2200" b="1" dirty="0">
              <a:effectLst/>
              <a:ea typeface="Arial" panose="020B0604020202020204" pitchFamily="34" charset="0"/>
              <a:cs typeface="Arial" panose="020B0604020202020204" pitchFamily="34" charset="0"/>
            </a:endParaRPr>
          </a:p>
          <a:p>
            <a:pPr marL="0" marR="942975" lvl="4" indent="0" algn="just">
              <a:lnSpc>
                <a:spcPct val="100000"/>
              </a:lnSpc>
              <a:spcBef>
                <a:spcPts val="0"/>
              </a:spcBef>
              <a:spcAft>
                <a:spcPts val="0"/>
              </a:spcAft>
              <a:buNone/>
              <a:tabLst>
                <a:tab pos="614045" algn="l"/>
              </a:tabLst>
            </a:pPr>
            <a:r>
              <a:rPr lang="en-US" sz="2200" dirty="0">
                <a:effectLst/>
                <a:ea typeface="Arial" panose="020B0604020202020204" pitchFamily="34" charset="0"/>
              </a:rPr>
              <a:t>There must be evidence from an acceptable medical source showing the individual has a medically determinable mental impairment. See §§ 404.1508, 404.1513, 416.908, and 416.913. DDS will make every reasonable effort to obtain all relevant and available medical evidence about their mental impairment(s), including its history, and any records of mental status examinations, psychological testing, and hospitalizations and treatment. Whenever possible, and appropriate, medical source evidence should reflect the medical source's considerations of information from the individual and other concerned persons who are aware of their activities of daily living; social functioning; concentration, persistence, or pace; or episodes of decompensation.</a:t>
            </a:r>
          </a:p>
          <a:p>
            <a:pPr marL="0" marR="908050" indent="0" algn="just">
              <a:lnSpc>
                <a:spcPct val="100000"/>
              </a:lnSpc>
              <a:spcBef>
                <a:spcPts val="0"/>
              </a:spcBef>
              <a:spcAft>
                <a:spcPts val="0"/>
              </a:spcAft>
              <a:buNone/>
            </a:pPr>
            <a:r>
              <a:rPr lang="en-US" sz="2200" dirty="0">
                <a:effectLst/>
                <a:ea typeface="Arial" panose="020B0604020202020204" pitchFamily="34" charset="0"/>
              </a:rPr>
              <a:t>Also, in accordance with standard clinical practice, any medical source assessment of their mental functioning should consider any sensory, motor, or communication abnormalities, as well as their cultural and ethnic background.</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9702074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nSpc>
                <a:spcPct val="100000"/>
              </a:lnSpc>
              <a:spcBef>
                <a:spcPts val="0"/>
              </a:spcBef>
              <a:buNone/>
            </a:pPr>
            <a:r>
              <a:rPr lang="en-US" sz="2400" b="1" dirty="0">
                <a:effectLst/>
                <a:ea typeface="Arial" panose="020B0604020202020204" pitchFamily="34" charset="0"/>
                <a:cs typeface="Arial" panose="020B0604020202020204" pitchFamily="34" charset="0"/>
              </a:rPr>
              <a:t>Information</a:t>
            </a:r>
            <a:r>
              <a:rPr lang="en-US" sz="2400" b="1" spc="5" dirty="0">
                <a:effectLst/>
                <a:ea typeface="Arial" panose="020B0604020202020204" pitchFamily="34" charset="0"/>
                <a:cs typeface="Arial" panose="020B0604020202020204" pitchFamily="34" charset="0"/>
              </a:rPr>
              <a:t> </a:t>
            </a:r>
            <a:r>
              <a:rPr lang="en-US" sz="2400" b="1" dirty="0">
                <a:effectLst/>
                <a:ea typeface="Arial" panose="020B0604020202020204" pitchFamily="34" charset="0"/>
                <a:cs typeface="Arial" panose="020B0604020202020204" pitchFamily="34" charset="0"/>
              </a:rPr>
              <a:t>from</a:t>
            </a:r>
            <a:r>
              <a:rPr lang="en-US" sz="2400" b="1" spc="5" dirty="0">
                <a:effectLst/>
                <a:ea typeface="Arial" panose="020B0604020202020204" pitchFamily="34" charset="0"/>
                <a:cs typeface="Arial" panose="020B0604020202020204" pitchFamily="34" charset="0"/>
              </a:rPr>
              <a:t> </a:t>
            </a:r>
            <a:r>
              <a:rPr lang="en-US" sz="2400" b="1" dirty="0">
                <a:effectLst/>
                <a:ea typeface="Arial" panose="020B0604020202020204" pitchFamily="34" charset="0"/>
                <a:cs typeface="Arial" panose="020B0604020202020204" pitchFamily="34" charset="0"/>
              </a:rPr>
              <a:t>the individual</a:t>
            </a:r>
            <a:r>
              <a:rPr lang="en-US" sz="2400" b="1" i="1" dirty="0">
                <a:ea typeface="Arial" panose="020B0604020202020204" pitchFamily="34" charset="0"/>
                <a:cs typeface="Arial" panose="020B0604020202020204" pitchFamily="34" charset="0"/>
              </a:rPr>
              <a:t>:</a:t>
            </a:r>
            <a:r>
              <a:rPr lang="en-US" sz="2400" i="1" dirty="0">
                <a:effectLst/>
                <a:ea typeface="Arial" panose="020B0604020202020204" pitchFamily="34" charset="0"/>
                <a:cs typeface="Arial" panose="020B0604020202020204" pitchFamily="34" charset="0"/>
              </a:rPr>
              <a:t> </a:t>
            </a:r>
          </a:p>
          <a:p>
            <a:pPr marL="0" marR="908050" indent="0">
              <a:lnSpc>
                <a:spcPct val="100000"/>
              </a:lnSpc>
              <a:spcBef>
                <a:spcPts val="0"/>
              </a:spcBef>
              <a:buNone/>
            </a:pPr>
            <a:endParaRPr lang="en-US" sz="2400" i="1" dirty="0">
              <a:effectLst/>
              <a:ea typeface="Arial" panose="020B0604020202020204" pitchFamily="34" charset="0"/>
              <a:cs typeface="Arial" panose="020B0604020202020204" pitchFamily="34" charset="0"/>
            </a:endParaRPr>
          </a:p>
          <a:p>
            <a:pPr marL="0" marR="908050" indent="0" algn="just">
              <a:lnSpc>
                <a:spcPct val="100000"/>
              </a:lnSpc>
              <a:spcBef>
                <a:spcPts val="0"/>
              </a:spcBef>
              <a:buNone/>
            </a:pPr>
            <a:r>
              <a:rPr lang="en-US" sz="2400" dirty="0">
                <a:effectLst/>
                <a:ea typeface="Arial" panose="020B0604020202020204" pitchFamily="34" charset="0"/>
              </a:rPr>
              <a:t>Individuals</a:t>
            </a:r>
            <a:r>
              <a:rPr lang="en-US" sz="2400" spc="5" dirty="0">
                <a:effectLst/>
                <a:ea typeface="Arial" panose="020B0604020202020204" pitchFamily="34" charset="0"/>
              </a:rPr>
              <a:t> </a:t>
            </a:r>
            <a:r>
              <a:rPr lang="en-US" sz="2400" dirty="0">
                <a:effectLst/>
                <a:ea typeface="Arial" panose="020B0604020202020204" pitchFamily="34" charset="0"/>
              </a:rPr>
              <a:t>with</a:t>
            </a:r>
            <a:r>
              <a:rPr lang="en-US" sz="2400" spc="5" dirty="0">
                <a:effectLst/>
                <a:ea typeface="Arial" panose="020B0604020202020204" pitchFamily="34" charset="0"/>
              </a:rPr>
              <a:t> </a:t>
            </a:r>
            <a:r>
              <a:rPr lang="en-US" sz="2400" dirty="0">
                <a:effectLst/>
                <a:ea typeface="Arial" panose="020B0604020202020204" pitchFamily="34" charset="0"/>
              </a:rPr>
              <a:t>mental impairments</a:t>
            </a:r>
            <a:r>
              <a:rPr lang="en-US" sz="2400" spc="5" dirty="0">
                <a:effectLst/>
                <a:ea typeface="Arial" panose="020B0604020202020204" pitchFamily="34" charset="0"/>
              </a:rPr>
              <a:t> </a:t>
            </a:r>
            <a:r>
              <a:rPr lang="en-US" sz="2400" dirty="0">
                <a:effectLst/>
                <a:ea typeface="Arial" panose="020B0604020202020204" pitchFamily="34" charset="0"/>
              </a:rPr>
              <a:t>can often provide</a:t>
            </a:r>
            <a:r>
              <a:rPr lang="en-US" sz="2400" spc="5" dirty="0">
                <a:effectLst/>
                <a:ea typeface="Arial" panose="020B0604020202020204" pitchFamily="34" charset="0"/>
              </a:rPr>
              <a:t> </a:t>
            </a:r>
            <a:r>
              <a:rPr lang="en-US" sz="2400" dirty="0">
                <a:effectLst/>
                <a:ea typeface="Arial" panose="020B0604020202020204" pitchFamily="34" charset="0"/>
              </a:rPr>
              <a:t>accurate descriptions</a:t>
            </a:r>
            <a:r>
              <a:rPr lang="en-US" sz="2400" spc="5" dirty="0">
                <a:effectLst/>
                <a:ea typeface="Arial" panose="020B0604020202020204" pitchFamily="34" charset="0"/>
              </a:rPr>
              <a:t> </a:t>
            </a:r>
            <a:r>
              <a:rPr lang="en-US" sz="2400" dirty="0">
                <a:effectLst/>
                <a:ea typeface="Arial" panose="020B0604020202020204" pitchFamily="34" charset="0"/>
              </a:rPr>
              <a:t>of their limitations.</a:t>
            </a:r>
            <a:r>
              <a:rPr lang="en-US" sz="2400" spc="5" dirty="0">
                <a:effectLst/>
                <a:ea typeface="Arial" panose="020B0604020202020204" pitchFamily="34" charset="0"/>
              </a:rPr>
              <a:t> </a:t>
            </a:r>
            <a:r>
              <a:rPr lang="en-US" sz="2400" dirty="0">
                <a:effectLst/>
                <a:ea typeface="Arial" panose="020B0604020202020204" pitchFamily="34" charset="0"/>
              </a:rPr>
              <a:t>The presence</a:t>
            </a:r>
            <a:r>
              <a:rPr lang="en-US" sz="2400" spc="5" dirty="0">
                <a:effectLst/>
                <a:ea typeface="Arial" panose="020B0604020202020204" pitchFamily="34" charset="0"/>
              </a:rPr>
              <a:t> </a:t>
            </a:r>
            <a:r>
              <a:rPr lang="en-US" sz="2400" dirty="0">
                <a:effectLst/>
                <a:ea typeface="Arial" panose="020B0604020202020204" pitchFamily="34" charset="0"/>
              </a:rPr>
              <a:t>of a mental impairment does not</a:t>
            </a:r>
            <a:r>
              <a:rPr lang="en-US" sz="2400" spc="5" dirty="0">
                <a:effectLst/>
                <a:ea typeface="Arial" panose="020B0604020202020204" pitchFamily="34" charset="0"/>
              </a:rPr>
              <a:t> </a:t>
            </a:r>
            <a:r>
              <a:rPr lang="en-US" sz="2400" dirty="0">
                <a:effectLst/>
                <a:ea typeface="Arial" panose="020B0604020202020204" pitchFamily="34" charset="0"/>
              </a:rPr>
              <a:t>automatically rule them out as a reliable source of information about their own functional</a:t>
            </a:r>
            <a:r>
              <a:rPr lang="en-US" sz="2400" spc="5" dirty="0">
                <a:effectLst/>
                <a:ea typeface="Arial" panose="020B0604020202020204" pitchFamily="34" charset="0"/>
              </a:rPr>
              <a:t> </a:t>
            </a:r>
            <a:r>
              <a:rPr lang="en-US" sz="2400" dirty="0">
                <a:effectLst/>
                <a:ea typeface="Arial" panose="020B0604020202020204" pitchFamily="34" charset="0"/>
              </a:rPr>
              <a:t>limitations.</a:t>
            </a:r>
            <a:r>
              <a:rPr lang="en-US" sz="2400" spc="50" dirty="0">
                <a:effectLst/>
                <a:ea typeface="Arial" panose="020B0604020202020204" pitchFamily="34" charset="0"/>
              </a:rPr>
              <a:t> </a:t>
            </a:r>
            <a:r>
              <a:rPr lang="en-US" sz="2400" dirty="0">
                <a:effectLst/>
                <a:ea typeface="Arial" panose="020B0604020202020204" pitchFamily="34" charset="0"/>
              </a:rPr>
              <a:t>When</a:t>
            </a:r>
            <a:r>
              <a:rPr lang="en-US" sz="2400" spc="55" dirty="0">
                <a:effectLst/>
                <a:ea typeface="Arial" panose="020B0604020202020204" pitchFamily="34" charset="0"/>
              </a:rPr>
              <a:t> </a:t>
            </a:r>
            <a:r>
              <a:rPr lang="en-US" sz="2400" dirty="0">
                <a:effectLst/>
                <a:ea typeface="Arial" panose="020B0604020202020204" pitchFamily="34" charset="0"/>
              </a:rPr>
              <a:t>you</a:t>
            </a:r>
            <a:r>
              <a:rPr lang="en-US" sz="2400" spc="30" dirty="0">
                <a:effectLst/>
                <a:ea typeface="Arial" panose="020B0604020202020204" pitchFamily="34" charset="0"/>
              </a:rPr>
              <a:t> </a:t>
            </a:r>
            <a:r>
              <a:rPr lang="en-US" sz="2400" dirty="0">
                <a:effectLst/>
                <a:ea typeface="Arial" panose="020B0604020202020204" pitchFamily="34" charset="0"/>
              </a:rPr>
              <a:t>have</a:t>
            </a:r>
            <a:r>
              <a:rPr lang="en-US" sz="2400" spc="70" dirty="0">
                <a:effectLst/>
                <a:ea typeface="Arial" panose="020B0604020202020204" pitchFamily="34" charset="0"/>
              </a:rPr>
              <a:t> </a:t>
            </a:r>
            <a:r>
              <a:rPr lang="en-US" sz="2400" dirty="0">
                <a:effectLst/>
                <a:ea typeface="Arial" panose="020B0604020202020204" pitchFamily="34" charset="0"/>
              </a:rPr>
              <a:t>a</a:t>
            </a:r>
            <a:r>
              <a:rPr lang="en-US" sz="2400" spc="60" dirty="0">
                <a:effectLst/>
                <a:ea typeface="Arial" panose="020B0604020202020204" pitchFamily="34" charset="0"/>
              </a:rPr>
              <a:t> </a:t>
            </a:r>
            <a:r>
              <a:rPr lang="en-US" sz="2400" dirty="0">
                <a:effectLst/>
                <a:ea typeface="Arial" panose="020B0604020202020204" pitchFamily="34" charset="0"/>
              </a:rPr>
              <a:t>mental</a:t>
            </a:r>
            <a:r>
              <a:rPr lang="en-US" sz="2400" spc="110" dirty="0">
                <a:effectLst/>
                <a:ea typeface="Arial" panose="020B0604020202020204" pitchFamily="34" charset="0"/>
              </a:rPr>
              <a:t> </a:t>
            </a:r>
            <a:r>
              <a:rPr lang="en-US" sz="2400" dirty="0">
                <a:effectLst/>
                <a:ea typeface="Arial" panose="020B0604020202020204" pitchFamily="34" charset="0"/>
              </a:rPr>
              <a:t>impairment</a:t>
            </a:r>
            <a:r>
              <a:rPr lang="en-US" sz="2400" spc="205" dirty="0">
                <a:effectLst/>
                <a:ea typeface="Arial" panose="020B0604020202020204" pitchFamily="34" charset="0"/>
              </a:rPr>
              <a:t> </a:t>
            </a:r>
            <a:r>
              <a:rPr lang="en-US" sz="2400" dirty="0">
                <a:effectLst/>
                <a:ea typeface="Arial" panose="020B0604020202020204" pitchFamily="34" charset="0"/>
              </a:rPr>
              <a:t>and</a:t>
            </a:r>
            <a:r>
              <a:rPr lang="en-US" sz="2400" spc="90" dirty="0">
                <a:effectLst/>
                <a:ea typeface="Arial" panose="020B0604020202020204" pitchFamily="34" charset="0"/>
              </a:rPr>
              <a:t> </a:t>
            </a:r>
            <a:r>
              <a:rPr lang="en-US" sz="2400" dirty="0">
                <a:effectLst/>
                <a:ea typeface="Arial" panose="020B0604020202020204" pitchFamily="34" charset="0"/>
              </a:rPr>
              <a:t>are</a:t>
            </a:r>
            <a:r>
              <a:rPr lang="en-US" sz="2400" spc="75" dirty="0">
                <a:effectLst/>
                <a:ea typeface="Arial" panose="020B0604020202020204" pitchFamily="34" charset="0"/>
              </a:rPr>
              <a:t> </a:t>
            </a:r>
            <a:r>
              <a:rPr lang="en-US" sz="2400" dirty="0">
                <a:effectLst/>
                <a:ea typeface="Arial" panose="020B0604020202020204" pitchFamily="34" charset="0"/>
              </a:rPr>
              <a:t>willing</a:t>
            </a:r>
            <a:r>
              <a:rPr lang="en-US" sz="2400" spc="90" dirty="0">
                <a:effectLst/>
                <a:ea typeface="Arial" panose="020B0604020202020204" pitchFamily="34" charset="0"/>
              </a:rPr>
              <a:t> </a:t>
            </a:r>
            <a:r>
              <a:rPr lang="en-US" sz="2400" dirty="0">
                <a:effectLst/>
                <a:ea typeface="Arial" panose="020B0604020202020204" pitchFamily="34" charset="0"/>
              </a:rPr>
              <a:t>and</a:t>
            </a:r>
            <a:r>
              <a:rPr lang="en-US" sz="2400" spc="50" dirty="0">
                <a:effectLst/>
                <a:ea typeface="Arial" panose="020B0604020202020204" pitchFamily="34" charset="0"/>
              </a:rPr>
              <a:t> </a:t>
            </a:r>
            <a:r>
              <a:rPr lang="en-US" sz="2400" dirty="0">
                <a:effectLst/>
                <a:ea typeface="Arial" panose="020B0604020202020204" pitchFamily="34" charset="0"/>
              </a:rPr>
              <a:t>able</a:t>
            </a:r>
            <a:r>
              <a:rPr lang="en-US" sz="2400" spc="65" dirty="0">
                <a:effectLst/>
                <a:ea typeface="Arial" panose="020B0604020202020204" pitchFamily="34" charset="0"/>
              </a:rPr>
              <a:t> </a:t>
            </a:r>
            <a:r>
              <a:rPr lang="en-US" sz="2400" dirty="0">
                <a:effectLst/>
                <a:ea typeface="Arial" panose="020B0604020202020204" pitchFamily="34" charset="0"/>
              </a:rPr>
              <a:t>to</a:t>
            </a:r>
            <a:r>
              <a:rPr lang="en-US" sz="2400" spc="205" dirty="0">
                <a:effectLst/>
                <a:ea typeface="Arial" panose="020B0604020202020204" pitchFamily="34" charset="0"/>
              </a:rPr>
              <a:t> </a:t>
            </a:r>
            <a:r>
              <a:rPr lang="en-US" sz="2400" dirty="0">
                <a:effectLst/>
                <a:ea typeface="Arial" panose="020B0604020202020204" pitchFamily="34" charset="0"/>
              </a:rPr>
              <a:t>describe</a:t>
            </a:r>
            <a:r>
              <a:rPr lang="en-US" sz="2400" spc="105" dirty="0">
                <a:effectLst/>
                <a:ea typeface="Arial" panose="020B0604020202020204" pitchFamily="34" charset="0"/>
              </a:rPr>
              <a:t> your </a:t>
            </a:r>
            <a:r>
              <a:rPr lang="en-US" sz="2400" dirty="0">
                <a:effectLst/>
                <a:ea typeface="Arial" panose="020B0604020202020204" pitchFamily="34" charset="0"/>
              </a:rPr>
              <a:t>imitations,</a:t>
            </a:r>
            <a:r>
              <a:rPr lang="en-US" sz="2400" spc="5" dirty="0">
                <a:effectLst/>
                <a:ea typeface="Arial" panose="020B0604020202020204" pitchFamily="34" charset="0"/>
              </a:rPr>
              <a:t> </a:t>
            </a:r>
            <a:r>
              <a:rPr lang="en-US" sz="2400" dirty="0">
                <a:effectLst/>
                <a:ea typeface="Arial" panose="020B0604020202020204" pitchFamily="34" charset="0"/>
              </a:rPr>
              <a:t>DDS will</a:t>
            </a:r>
            <a:r>
              <a:rPr lang="en-US" sz="2400" spc="5" dirty="0">
                <a:effectLst/>
                <a:ea typeface="Arial" panose="020B0604020202020204" pitchFamily="34" charset="0"/>
              </a:rPr>
              <a:t> </a:t>
            </a:r>
            <a:r>
              <a:rPr lang="en-US" sz="2400" dirty="0">
                <a:effectLst/>
                <a:ea typeface="Arial" panose="020B0604020202020204" pitchFamily="34" charset="0"/>
              </a:rPr>
              <a:t>try to</a:t>
            </a:r>
            <a:r>
              <a:rPr lang="en-US" sz="2400" spc="5" dirty="0">
                <a:effectLst/>
                <a:ea typeface="Arial" panose="020B0604020202020204" pitchFamily="34" charset="0"/>
              </a:rPr>
              <a:t> </a:t>
            </a:r>
            <a:r>
              <a:rPr lang="en-US" sz="2400" dirty="0">
                <a:effectLst/>
                <a:ea typeface="Arial" panose="020B0604020202020204" pitchFamily="34" charset="0"/>
              </a:rPr>
              <a:t>obtain</a:t>
            </a:r>
            <a:r>
              <a:rPr lang="en-US" sz="2400" spc="5" dirty="0">
                <a:effectLst/>
                <a:ea typeface="Arial" panose="020B0604020202020204" pitchFamily="34" charset="0"/>
              </a:rPr>
              <a:t> </a:t>
            </a:r>
            <a:r>
              <a:rPr lang="en-US" sz="2400" dirty="0">
                <a:effectLst/>
                <a:ea typeface="Arial" panose="020B0604020202020204" pitchFamily="34" charset="0"/>
              </a:rPr>
              <a:t>such information.</a:t>
            </a:r>
            <a:r>
              <a:rPr lang="en-US" sz="2400" spc="5" dirty="0">
                <a:effectLst/>
                <a:ea typeface="Arial" panose="020B0604020202020204" pitchFamily="34" charset="0"/>
              </a:rPr>
              <a:t> </a:t>
            </a:r>
            <a:r>
              <a:rPr lang="en-US" sz="2400" dirty="0">
                <a:effectLst/>
                <a:ea typeface="Arial" panose="020B0604020202020204" pitchFamily="34" charset="0"/>
              </a:rPr>
              <a:t>However,</a:t>
            </a:r>
            <a:r>
              <a:rPr lang="en-US" sz="2400" spc="5" dirty="0">
                <a:effectLst/>
                <a:ea typeface="Arial" panose="020B0604020202020204" pitchFamily="34" charset="0"/>
              </a:rPr>
              <a:t> </a:t>
            </a:r>
            <a:r>
              <a:rPr lang="en-US" sz="2400" dirty="0">
                <a:effectLst/>
                <a:ea typeface="Arial" panose="020B0604020202020204" pitchFamily="34" charset="0"/>
              </a:rPr>
              <a:t>the individual may</a:t>
            </a:r>
            <a:r>
              <a:rPr lang="en-US" sz="2400" spc="315" dirty="0">
                <a:effectLst/>
                <a:ea typeface="Arial" panose="020B0604020202020204" pitchFamily="34" charset="0"/>
              </a:rPr>
              <a:t> </a:t>
            </a:r>
            <a:r>
              <a:rPr lang="en-US" sz="2400" dirty="0">
                <a:effectLst/>
                <a:ea typeface="Arial" panose="020B0604020202020204" pitchFamily="34" charset="0"/>
              </a:rPr>
              <a:t>not</a:t>
            </a:r>
            <a:r>
              <a:rPr lang="en-US" sz="2400" spc="320" dirty="0">
                <a:effectLst/>
                <a:ea typeface="Arial" panose="020B0604020202020204" pitchFamily="34" charset="0"/>
              </a:rPr>
              <a:t> </a:t>
            </a:r>
            <a:r>
              <a:rPr lang="en-US" sz="2400" dirty="0">
                <a:effectLst/>
                <a:ea typeface="Arial" panose="020B0604020202020204" pitchFamily="34" charset="0"/>
              </a:rPr>
              <a:t>be</a:t>
            </a:r>
            <a:r>
              <a:rPr lang="en-US" sz="2400" spc="5" dirty="0">
                <a:effectLst/>
                <a:ea typeface="Arial" panose="020B0604020202020204" pitchFamily="34" charset="0"/>
              </a:rPr>
              <a:t> </a:t>
            </a:r>
            <a:r>
              <a:rPr lang="en-US" sz="2400" dirty="0">
                <a:effectLst/>
                <a:ea typeface="Arial" panose="020B0604020202020204" pitchFamily="34" charset="0"/>
              </a:rPr>
              <a:t>willing</a:t>
            </a:r>
            <a:r>
              <a:rPr lang="en-US" sz="2400" spc="5" dirty="0">
                <a:effectLst/>
                <a:ea typeface="Arial" panose="020B0604020202020204" pitchFamily="34" charset="0"/>
              </a:rPr>
              <a:t> </a:t>
            </a:r>
            <a:r>
              <a:rPr lang="en-US" sz="2400" dirty="0">
                <a:effectLst/>
                <a:ea typeface="Arial" panose="020B0604020202020204" pitchFamily="34" charset="0"/>
              </a:rPr>
              <a:t>or</a:t>
            </a:r>
            <a:r>
              <a:rPr lang="en-US" sz="2400" spc="-10" dirty="0">
                <a:effectLst/>
                <a:ea typeface="Arial" panose="020B0604020202020204" pitchFamily="34" charset="0"/>
              </a:rPr>
              <a:t> </a:t>
            </a:r>
            <a:r>
              <a:rPr lang="en-US" sz="2400" dirty="0">
                <a:effectLst/>
                <a:ea typeface="Arial" panose="020B0604020202020204" pitchFamily="34" charset="0"/>
              </a:rPr>
              <a:t>able to</a:t>
            </a:r>
            <a:r>
              <a:rPr lang="en-US" sz="2400" spc="-35" dirty="0">
                <a:effectLst/>
                <a:ea typeface="Arial" panose="020B0604020202020204" pitchFamily="34" charset="0"/>
              </a:rPr>
              <a:t> </a:t>
            </a:r>
            <a:r>
              <a:rPr lang="en-US" sz="2400" dirty="0">
                <a:effectLst/>
                <a:ea typeface="Arial" panose="020B0604020202020204" pitchFamily="34" charset="0"/>
              </a:rPr>
              <a:t>fully</a:t>
            </a:r>
            <a:r>
              <a:rPr lang="en-US" sz="2400" spc="25" dirty="0">
                <a:effectLst/>
                <a:ea typeface="Arial" panose="020B0604020202020204" pitchFamily="34" charset="0"/>
              </a:rPr>
              <a:t> </a:t>
            </a:r>
            <a:r>
              <a:rPr lang="en-US" sz="2400" dirty="0">
                <a:effectLst/>
                <a:ea typeface="Arial" panose="020B0604020202020204" pitchFamily="34" charset="0"/>
              </a:rPr>
              <a:t>or</a:t>
            </a:r>
            <a:r>
              <a:rPr lang="en-US" sz="2400" spc="-35" dirty="0">
                <a:effectLst/>
                <a:ea typeface="Arial" panose="020B0604020202020204" pitchFamily="34" charset="0"/>
              </a:rPr>
              <a:t> </a:t>
            </a:r>
            <a:r>
              <a:rPr lang="en-US" sz="2400" dirty="0">
                <a:effectLst/>
                <a:ea typeface="Arial" panose="020B0604020202020204" pitchFamily="34" charset="0"/>
              </a:rPr>
              <a:t>accurately</a:t>
            </a:r>
            <a:r>
              <a:rPr lang="en-US" sz="2400" spc="65" dirty="0">
                <a:effectLst/>
                <a:ea typeface="Arial" panose="020B0604020202020204" pitchFamily="34" charset="0"/>
              </a:rPr>
              <a:t> </a:t>
            </a:r>
            <a:r>
              <a:rPr lang="en-US" sz="2400" dirty="0">
                <a:effectLst/>
                <a:ea typeface="Arial" panose="020B0604020202020204" pitchFamily="34" charset="0"/>
              </a:rPr>
              <a:t>describe</a:t>
            </a:r>
            <a:r>
              <a:rPr lang="en-US" sz="2400" spc="5" dirty="0">
                <a:effectLst/>
                <a:ea typeface="Arial" panose="020B0604020202020204" pitchFamily="34" charset="0"/>
              </a:rPr>
              <a:t> </a:t>
            </a:r>
            <a:r>
              <a:rPr lang="en-US" sz="2400" dirty="0">
                <a:effectLst/>
                <a:ea typeface="Arial" panose="020B0604020202020204" pitchFamily="34" charset="0"/>
              </a:rPr>
              <a:t>the</a:t>
            </a:r>
            <a:r>
              <a:rPr lang="en-US" sz="2400" spc="-15" dirty="0">
                <a:effectLst/>
                <a:ea typeface="Arial" panose="020B0604020202020204" pitchFamily="34" charset="0"/>
              </a:rPr>
              <a:t> </a:t>
            </a:r>
            <a:r>
              <a:rPr lang="en-US" sz="2400" dirty="0">
                <a:effectLst/>
                <a:ea typeface="Arial" panose="020B0604020202020204" pitchFamily="34" charset="0"/>
              </a:rPr>
              <a:t>limitations</a:t>
            </a:r>
            <a:r>
              <a:rPr lang="en-US" sz="2400" spc="65" dirty="0">
                <a:effectLst/>
                <a:ea typeface="Arial" panose="020B0604020202020204" pitchFamily="34" charset="0"/>
              </a:rPr>
              <a:t> </a:t>
            </a:r>
            <a:r>
              <a:rPr lang="en-US" sz="2400" dirty="0">
                <a:effectLst/>
                <a:ea typeface="Arial" panose="020B0604020202020204" pitchFamily="34" charset="0"/>
              </a:rPr>
              <a:t>resulting</a:t>
            </a:r>
            <a:r>
              <a:rPr lang="en-US" sz="2400" spc="15" dirty="0">
                <a:effectLst/>
                <a:ea typeface="Arial" panose="020B0604020202020204" pitchFamily="34" charset="0"/>
              </a:rPr>
              <a:t> </a:t>
            </a:r>
            <a:r>
              <a:rPr lang="en-US" sz="2400" dirty="0">
                <a:effectLst/>
                <a:ea typeface="Arial" panose="020B0604020202020204" pitchFamily="34" charset="0"/>
              </a:rPr>
              <a:t>from</a:t>
            </a:r>
            <a:r>
              <a:rPr lang="en-US" sz="2400" spc="-35" dirty="0">
                <a:effectLst/>
                <a:ea typeface="Arial" panose="020B0604020202020204" pitchFamily="34" charset="0"/>
              </a:rPr>
              <a:t> </a:t>
            </a:r>
            <a:r>
              <a:rPr lang="en-US" sz="2400" spc="-35" dirty="0">
                <a:ea typeface="Arial" panose="020B0604020202020204" pitchFamily="34" charset="0"/>
              </a:rPr>
              <a:t>their</a:t>
            </a:r>
            <a:r>
              <a:rPr lang="en-US" sz="2400" spc="5" dirty="0">
                <a:effectLst/>
                <a:ea typeface="Arial" panose="020B0604020202020204" pitchFamily="34" charset="0"/>
              </a:rPr>
              <a:t> </a:t>
            </a:r>
            <a:r>
              <a:rPr lang="en-US" sz="2400" dirty="0">
                <a:effectLst/>
                <a:ea typeface="Arial" panose="020B0604020202020204" pitchFamily="34" charset="0"/>
              </a:rPr>
              <a:t>impairment(s).</a:t>
            </a:r>
            <a:r>
              <a:rPr lang="en-US" sz="2400" spc="-30" dirty="0">
                <a:effectLst/>
                <a:ea typeface="Arial" panose="020B0604020202020204" pitchFamily="34" charset="0"/>
              </a:rPr>
              <a:t> </a:t>
            </a:r>
            <a:r>
              <a:rPr lang="en-US" sz="2400" dirty="0">
                <a:effectLst/>
                <a:ea typeface="Arial" panose="020B0604020202020204" pitchFamily="34" charset="0"/>
              </a:rPr>
              <a:t>Thus,</a:t>
            </a:r>
            <a:r>
              <a:rPr lang="en-US" sz="2400" spc="80" dirty="0">
                <a:effectLst/>
                <a:ea typeface="Arial" panose="020B0604020202020204" pitchFamily="34" charset="0"/>
              </a:rPr>
              <a:t> </a:t>
            </a:r>
            <a:r>
              <a:rPr lang="en-US" sz="2400" dirty="0">
                <a:effectLst/>
                <a:ea typeface="Arial" panose="020B0604020202020204" pitchFamily="34" charset="0"/>
              </a:rPr>
              <a:t>DDS</a:t>
            </a:r>
            <a:r>
              <a:rPr lang="en-US" sz="2400" spc="60" dirty="0">
                <a:effectLst/>
                <a:ea typeface="Arial" panose="020B0604020202020204" pitchFamily="34" charset="0"/>
              </a:rPr>
              <a:t> </a:t>
            </a:r>
            <a:r>
              <a:rPr lang="en-US" sz="2400" dirty="0">
                <a:effectLst/>
                <a:ea typeface="Arial" panose="020B0604020202020204" pitchFamily="34" charset="0"/>
              </a:rPr>
              <a:t>will</a:t>
            </a:r>
            <a:r>
              <a:rPr lang="en-US" sz="2400" spc="70" dirty="0">
                <a:effectLst/>
                <a:ea typeface="Arial" panose="020B0604020202020204" pitchFamily="34" charset="0"/>
              </a:rPr>
              <a:t> </a:t>
            </a:r>
            <a:r>
              <a:rPr lang="en-US" sz="2400" dirty="0">
                <a:effectLst/>
                <a:ea typeface="Arial" panose="020B0604020202020204" pitchFamily="34" charset="0"/>
              </a:rPr>
              <a:t>carefully</a:t>
            </a:r>
            <a:r>
              <a:rPr lang="en-US" sz="2400" spc="100" dirty="0">
                <a:effectLst/>
                <a:ea typeface="Arial" panose="020B0604020202020204" pitchFamily="34" charset="0"/>
              </a:rPr>
              <a:t> </a:t>
            </a:r>
            <a:r>
              <a:rPr lang="en-US" sz="2400" dirty="0">
                <a:effectLst/>
                <a:ea typeface="Arial" panose="020B0604020202020204" pitchFamily="34" charset="0"/>
              </a:rPr>
              <a:t>examine</a:t>
            </a:r>
            <a:r>
              <a:rPr lang="en-US" sz="2400" spc="105" dirty="0">
                <a:effectLst/>
                <a:ea typeface="Arial" panose="020B0604020202020204" pitchFamily="34" charset="0"/>
              </a:rPr>
              <a:t> </a:t>
            </a:r>
            <a:r>
              <a:rPr lang="en-US" sz="2400" dirty="0">
                <a:effectLst/>
                <a:ea typeface="Arial" panose="020B0604020202020204" pitchFamily="34" charset="0"/>
              </a:rPr>
              <a:t>the</a:t>
            </a:r>
            <a:r>
              <a:rPr lang="en-US" sz="2400" spc="70" dirty="0">
                <a:effectLst/>
                <a:ea typeface="Arial" panose="020B0604020202020204" pitchFamily="34" charset="0"/>
              </a:rPr>
              <a:t> </a:t>
            </a:r>
            <a:r>
              <a:rPr lang="en-US" sz="2400" dirty="0">
                <a:effectLst/>
                <a:ea typeface="Arial" panose="020B0604020202020204" pitchFamily="34" charset="0"/>
              </a:rPr>
              <a:t>statements</a:t>
            </a:r>
            <a:r>
              <a:rPr lang="en-US" sz="2400" spc="30" dirty="0">
                <a:effectLst/>
                <a:ea typeface="Arial" panose="020B0604020202020204" pitchFamily="34" charset="0"/>
              </a:rPr>
              <a:t> </a:t>
            </a:r>
            <a:r>
              <a:rPr lang="en-US" sz="2400" dirty="0">
                <a:effectLst/>
                <a:ea typeface="Arial" panose="020B0604020202020204" pitchFamily="34" charset="0"/>
              </a:rPr>
              <a:t>provided</a:t>
            </a:r>
            <a:r>
              <a:rPr lang="en-US" sz="2400" spc="75" dirty="0">
                <a:effectLst/>
                <a:ea typeface="Arial" panose="020B0604020202020204" pitchFamily="34" charset="0"/>
              </a:rPr>
              <a:t> </a:t>
            </a:r>
            <a:r>
              <a:rPr lang="en-US" sz="2400" dirty="0">
                <a:effectLst/>
                <a:ea typeface="Arial" panose="020B0604020202020204" pitchFamily="34" charset="0"/>
              </a:rPr>
              <a:t>to</a:t>
            </a:r>
            <a:r>
              <a:rPr lang="en-US" sz="2400" spc="200" dirty="0">
                <a:effectLst/>
                <a:ea typeface="Arial" panose="020B0604020202020204" pitchFamily="34" charset="0"/>
              </a:rPr>
              <a:t> </a:t>
            </a:r>
            <a:r>
              <a:rPr lang="en-US" sz="2400" dirty="0">
                <a:effectLst/>
                <a:ea typeface="Arial" panose="020B0604020202020204" pitchFamily="34" charset="0"/>
              </a:rPr>
              <a:t>determine</a:t>
            </a:r>
            <a:r>
              <a:rPr lang="en-US" sz="2400" spc="125" dirty="0">
                <a:effectLst/>
                <a:ea typeface="Arial" panose="020B0604020202020204" pitchFamily="34" charset="0"/>
              </a:rPr>
              <a:t> </a:t>
            </a:r>
            <a:r>
              <a:rPr lang="en-US" sz="2400" dirty="0">
                <a:effectLst/>
                <a:ea typeface="Arial" panose="020B0604020202020204" pitchFamily="34" charset="0"/>
              </a:rPr>
              <a:t>if</a:t>
            </a:r>
            <a:r>
              <a:rPr lang="en-US" sz="2400" spc="5" dirty="0">
                <a:effectLst/>
                <a:ea typeface="Arial" panose="020B0604020202020204" pitchFamily="34" charset="0"/>
              </a:rPr>
              <a:t> </a:t>
            </a:r>
            <a:r>
              <a:rPr lang="en-US" sz="2400" spc="-5" dirty="0">
                <a:effectLst/>
                <a:ea typeface="Arial" panose="020B0604020202020204" pitchFamily="34" charset="0"/>
              </a:rPr>
              <a:t>they are consistent with the information </a:t>
            </a:r>
            <a:r>
              <a:rPr lang="en-US" sz="2400" dirty="0">
                <a:effectLst/>
                <a:ea typeface="Arial" panose="020B0604020202020204" pitchFamily="34" charset="0"/>
              </a:rPr>
              <a:t>about, or general pattern of, the impairment as</a:t>
            </a:r>
            <a:r>
              <a:rPr lang="en-US" sz="2400" spc="5" dirty="0">
                <a:effectLst/>
                <a:ea typeface="Arial" panose="020B0604020202020204" pitchFamily="34" charset="0"/>
              </a:rPr>
              <a:t> </a:t>
            </a:r>
            <a:r>
              <a:rPr lang="en-US" sz="2400" dirty="0">
                <a:effectLst/>
                <a:ea typeface="Arial" panose="020B0604020202020204" pitchFamily="34" charset="0"/>
              </a:rPr>
              <a:t>described by the medical and other evidence, and to determine whether additional</a:t>
            </a:r>
            <a:r>
              <a:rPr lang="en-US" sz="2400" spc="5" dirty="0">
                <a:effectLst/>
                <a:ea typeface="Arial" panose="020B0604020202020204" pitchFamily="34" charset="0"/>
              </a:rPr>
              <a:t> </a:t>
            </a:r>
            <a:r>
              <a:rPr lang="en-US" sz="2400" dirty="0">
                <a:effectLst/>
                <a:ea typeface="Arial" panose="020B0604020202020204" pitchFamily="34" charset="0"/>
              </a:rPr>
              <a:t>information</a:t>
            </a:r>
            <a:r>
              <a:rPr lang="en-US" sz="2400" spc="-35" dirty="0">
                <a:effectLst/>
                <a:ea typeface="Arial" panose="020B0604020202020204" pitchFamily="34" charset="0"/>
              </a:rPr>
              <a:t> </a:t>
            </a:r>
            <a:r>
              <a:rPr lang="en-US" sz="2400" dirty="0">
                <a:effectLst/>
                <a:ea typeface="Arial" panose="020B0604020202020204" pitchFamily="34" charset="0"/>
              </a:rPr>
              <a:t>about</a:t>
            </a:r>
            <a:r>
              <a:rPr lang="en-US" sz="2400" spc="40" dirty="0">
                <a:effectLst/>
                <a:ea typeface="Arial" panose="020B0604020202020204" pitchFamily="34" charset="0"/>
              </a:rPr>
              <a:t> </a:t>
            </a:r>
            <a:r>
              <a:rPr lang="en-US" sz="2400" dirty="0">
                <a:effectLst/>
                <a:ea typeface="Arial" panose="020B0604020202020204" pitchFamily="34" charset="0"/>
              </a:rPr>
              <a:t>their</a:t>
            </a:r>
            <a:r>
              <a:rPr lang="en-US" sz="2400" spc="-15" dirty="0">
                <a:effectLst/>
                <a:ea typeface="Arial" panose="020B0604020202020204" pitchFamily="34" charset="0"/>
              </a:rPr>
              <a:t> </a:t>
            </a:r>
            <a:r>
              <a:rPr lang="en-US" sz="2400" dirty="0">
                <a:effectLst/>
                <a:ea typeface="Arial" panose="020B0604020202020204" pitchFamily="34" charset="0"/>
              </a:rPr>
              <a:t>functioning</a:t>
            </a:r>
            <a:r>
              <a:rPr lang="en-US" sz="2400" spc="35" dirty="0">
                <a:effectLst/>
                <a:ea typeface="Arial" panose="020B0604020202020204" pitchFamily="34" charset="0"/>
              </a:rPr>
              <a:t> </a:t>
            </a:r>
            <a:r>
              <a:rPr lang="en-US" sz="2400" dirty="0">
                <a:effectLst/>
                <a:ea typeface="Arial" panose="020B0604020202020204" pitchFamily="34" charset="0"/>
              </a:rPr>
              <a:t>is</a:t>
            </a:r>
            <a:r>
              <a:rPr lang="en-US" sz="2400" spc="-15" dirty="0">
                <a:effectLst/>
                <a:ea typeface="Arial" panose="020B0604020202020204" pitchFamily="34" charset="0"/>
              </a:rPr>
              <a:t> </a:t>
            </a:r>
            <a:r>
              <a:rPr lang="en-US" sz="2400" dirty="0">
                <a:effectLst/>
                <a:ea typeface="Arial" panose="020B0604020202020204" pitchFamily="34" charset="0"/>
              </a:rPr>
              <a:t>needed</a:t>
            </a:r>
            <a:r>
              <a:rPr lang="en-US" sz="2400" spc="20" dirty="0">
                <a:effectLst/>
                <a:ea typeface="Arial" panose="020B0604020202020204" pitchFamily="34" charset="0"/>
              </a:rPr>
              <a:t> </a:t>
            </a:r>
            <a:r>
              <a:rPr lang="en-US" sz="2400" dirty="0">
                <a:effectLst/>
                <a:ea typeface="Arial" panose="020B0604020202020204" pitchFamily="34" charset="0"/>
              </a:rPr>
              <a:t>from</a:t>
            </a:r>
            <a:r>
              <a:rPr lang="en-US" sz="2400" spc="5" dirty="0">
                <a:effectLst/>
                <a:ea typeface="Arial" panose="020B0604020202020204" pitchFamily="34" charset="0"/>
              </a:rPr>
              <a:t> </a:t>
            </a:r>
            <a:r>
              <a:rPr lang="en-US" sz="2400" dirty="0">
                <a:effectLst/>
                <a:ea typeface="Arial" panose="020B0604020202020204" pitchFamily="34" charset="0"/>
              </a:rPr>
              <a:t>the individual</a:t>
            </a:r>
            <a:r>
              <a:rPr lang="en-US" sz="2400" spc="-45" dirty="0">
                <a:effectLst/>
                <a:ea typeface="Arial" panose="020B0604020202020204" pitchFamily="34" charset="0"/>
              </a:rPr>
              <a:t> </a:t>
            </a:r>
            <a:r>
              <a:rPr lang="en-US" sz="2400" dirty="0">
                <a:effectLst/>
                <a:ea typeface="Arial" panose="020B0604020202020204" pitchFamily="34" charset="0"/>
              </a:rPr>
              <a:t>or</a:t>
            </a:r>
            <a:r>
              <a:rPr lang="en-US" sz="2400" spc="5" dirty="0">
                <a:effectLst/>
                <a:ea typeface="Arial" panose="020B0604020202020204" pitchFamily="34" charset="0"/>
              </a:rPr>
              <a:t> </a:t>
            </a:r>
            <a:r>
              <a:rPr lang="en-US" sz="2400" dirty="0">
                <a:effectLst/>
                <a:ea typeface="Arial" panose="020B0604020202020204" pitchFamily="34" charset="0"/>
              </a:rPr>
              <a:t>other sources.</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8793158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16940" lvl="4" indent="0">
              <a:lnSpc>
                <a:spcPct val="100000"/>
              </a:lnSpc>
              <a:spcBef>
                <a:spcPts val="600"/>
              </a:spcBef>
              <a:spcAft>
                <a:spcPts val="0"/>
              </a:spcAft>
              <a:buNone/>
              <a:tabLst>
                <a:tab pos="658495" algn="l"/>
              </a:tabLst>
            </a:pPr>
            <a:r>
              <a:rPr lang="en-US" sz="2400" b="1" dirty="0">
                <a:effectLst/>
                <a:ea typeface="Arial" panose="020B0604020202020204" pitchFamily="34" charset="0"/>
                <a:cs typeface="Arial" panose="020B0604020202020204" pitchFamily="34" charset="0"/>
              </a:rPr>
              <a:t>Other information: </a:t>
            </a:r>
          </a:p>
          <a:p>
            <a:pPr marL="0" marR="916940" lvl="4" indent="0">
              <a:lnSpc>
                <a:spcPct val="100000"/>
              </a:lnSpc>
              <a:spcBef>
                <a:spcPts val="600"/>
              </a:spcBef>
              <a:spcAft>
                <a:spcPts val="0"/>
              </a:spcAft>
              <a:buNone/>
              <a:tabLst>
                <a:tab pos="658495" algn="l"/>
              </a:tabLst>
            </a:pPr>
            <a:endParaRPr lang="en-US" sz="2400" b="1" dirty="0">
              <a:effectLst/>
              <a:ea typeface="Arial" panose="020B0604020202020204" pitchFamily="34" charset="0"/>
              <a:cs typeface="Arial" panose="020B0604020202020204" pitchFamily="34" charset="0"/>
            </a:endParaRPr>
          </a:p>
          <a:p>
            <a:pPr marL="0" marR="916940" lvl="4" indent="0">
              <a:lnSpc>
                <a:spcPct val="100000"/>
              </a:lnSpc>
              <a:spcBef>
                <a:spcPts val="600"/>
              </a:spcBef>
              <a:spcAft>
                <a:spcPts val="0"/>
              </a:spcAft>
              <a:buNone/>
              <a:tabLst>
                <a:tab pos="658495" algn="l"/>
              </a:tabLst>
            </a:pPr>
            <a:r>
              <a:rPr lang="en-US" sz="2400" dirty="0">
                <a:effectLst/>
                <a:ea typeface="Arial" panose="020B0604020202020204" pitchFamily="34" charset="0"/>
              </a:rPr>
              <a:t>Other professional health care providers (e.g., psychiatric nurse, psychiatric social worker) can normally provide valuable functional information, which should be obtained when available and needed. If necessary, information should also be obtained from nonmedical sources, such as family members and others who know the individual, to supplement the record of their functioning in order to establish the consistency of the medical evidence and longitudinally of impairment severity, as discussed in </a:t>
            </a:r>
            <a:r>
              <a:rPr lang="en-US" sz="2400" dirty="0">
                <a:effectLst/>
                <a:ea typeface="Arial" panose="020B0604020202020204" pitchFamily="34" charset="0"/>
                <a:cs typeface="Arial" panose="020B0604020202020204" pitchFamily="34" charset="0"/>
              </a:rPr>
              <a:t>12.00D2. </a:t>
            </a:r>
            <a:r>
              <a:rPr lang="en-US" sz="2400" dirty="0">
                <a:effectLst/>
                <a:ea typeface="Arial" panose="020B0604020202020204" pitchFamily="34" charset="0"/>
              </a:rPr>
              <a:t>Other sources of information about functioning include, but are not limited to, records from work evaluations and rehabilitation progress notes.</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6656984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b="1" dirty="0">
                <a:effectLst/>
                <a:ea typeface="Arial" panose="020B0604020202020204" pitchFamily="34" charset="0"/>
                <a:cs typeface="Arial" panose="020B0604020202020204" pitchFamily="34" charset="0"/>
              </a:rPr>
              <a:t>Need for longitudinal evidence:</a:t>
            </a:r>
          </a:p>
          <a:p>
            <a:pPr marL="0" marR="908050" indent="0" algn="just">
              <a:lnSpc>
                <a:spcPct val="100000"/>
              </a:lnSpc>
              <a:spcBef>
                <a:spcPts val="0"/>
              </a:spcBef>
              <a:buNone/>
            </a:pPr>
            <a:endParaRPr lang="en-US" sz="2400" i="1" dirty="0">
              <a:ea typeface="Arial" panose="020B0604020202020204" pitchFamily="34" charset="0"/>
              <a:cs typeface="Arial" panose="020B0604020202020204" pitchFamily="34" charset="0"/>
            </a:endParaRPr>
          </a:p>
          <a:p>
            <a:pPr marL="0" marR="908050" indent="0" algn="just">
              <a:lnSpc>
                <a:spcPct val="100000"/>
              </a:lnSpc>
              <a:spcBef>
                <a:spcPts val="0"/>
              </a:spcBef>
              <a:buNone/>
            </a:pPr>
            <a:r>
              <a:rPr lang="en-US" sz="2400" dirty="0">
                <a:effectLst/>
                <a:ea typeface="Arial" panose="020B0604020202020204" pitchFamily="34" charset="0"/>
              </a:rPr>
              <a:t>The individual’s level of functioning may vary considerably over time. The level of their functioning at a specific time may seem relatively adequate or, conversely, rather poor. Proper evaluation of their impairment(s) must consider any variations in the level of their functioning in arriving at a determination of severity over time. </a:t>
            </a:r>
          </a:p>
          <a:p>
            <a:pPr marL="0" marR="908050" indent="0" algn="just">
              <a:lnSpc>
                <a:spcPct val="100000"/>
              </a:lnSpc>
              <a:spcBef>
                <a:spcPts val="0"/>
              </a:spcBef>
              <a:buNone/>
            </a:pPr>
            <a:endParaRPr lang="en-US" sz="2400" dirty="0">
              <a:ea typeface="Arial" panose="020B0604020202020204" pitchFamily="34" charset="0"/>
            </a:endParaRPr>
          </a:p>
          <a:p>
            <a:pPr marL="0" marR="908050" indent="0" algn="just">
              <a:lnSpc>
                <a:spcPct val="100000"/>
              </a:lnSpc>
              <a:spcBef>
                <a:spcPts val="0"/>
              </a:spcBef>
              <a:buNone/>
            </a:pPr>
            <a:r>
              <a:rPr lang="en-US" sz="2400" dirty="0">
                <a:effectLst/>
                <a:ea typeface="Arial" panose="020B0604020202020204" pitchFamily="34" charset="0"/>
              </a:rPr>
              <a:t>Thus, it is vital to obtain evidence from relevant sources over a sufficiently long period prior to the date of adjudication to establish their impairment severity.</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40072518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200" b="1" dirty="0">
                <a:effectLst/>
                <a:ea typeface="Arial" panose="020B0604020202020204" pitchFamily="34" charset="0"/>
                <a:cs typeface="Arial" panose="020B0604020202020204" pitchFamily="34" charset="0"/>
              </a:rPr>
              <a:t>Work attempts:</a:t>
            </a:r>
          </a:p>
          <a:p>
            <a:pPr marL="0" marR="908050" indent="0" algn="just">
              <a:lnSpc>
                <a:spcPct val="100000"/>
              </a:lnSpc>
              <a:spcBef>
                <a:spcPts val="0"/>
              </a:spcBef>
              <a:buNone/>
            </a:pPr>
            <a:endParaRPr lang="en-US" sz="2200" b="1" dirty="0">
              <a:ea typeface="Arial" panose="020B0604020202020204" pitchFamily="34" charset="0"/>
              <a:cs typeface="Arial" panose="020B0604020202020204" pitchFamily="34" charset="0"/>
            </a:endParaRPr>
          </a:p>
          <a:p>
            <a:pPr marL="0" marR="908050" indent="0" algn="just">
              <a:lnSpc>
                <a:spcPct val="100000"/>
              </a:lnSpc>
              <a:spcBef>
                <a:spcPts val="0"/>
              </a:spcBef>
              <a:buNone/>
            </a:pPr>
            <a:r>
              <a:rPr lang="en-US" sz="2200" dirty="0">
                <a:effectLst/>
                <a:ea typeface="Arial" panose="020B0604020202020204" pitchFamily="34" charset="0"/>
                <a:cs typeface="Arial" panose="020B0604020202020204" pitchFamily="34" charset="0"/>
              </a:rPr>
              <a:t>The individual </a:t>
            </a:r>
            <a:r>
              <a:rPr lang="en-US" sz="2200" dirty="0">
                <a:effectLst/>
                <a:ea typeface="Arial" panose="020B0604020202020204" pitchFamily="34" charset="0"/>
              </a:rPr>
              <a:t>may have attempted to work or may have worked during the period of time pertinent to the determination of disability. This may have been an independent attempt at work, or it may have been in conjunction with a community mental health or sheltered program, and it may have been of either short or long duration. Information concerning their behavior during any attempt to work and the circumstances surrounding termination of </a:t>
            </a:r>
            <a:r>
              <a:rPr lang="en-US" sz="2200" dirty="0">
                <a:ea typeface="Arial" panose="020B0604020202020204" pitchFamily="34" charset="0"/>
              </a:rPr>
              <a:t>thei</a:t>
            </a:r>
            <a:r>
              <a:rPr lang="en-US" sz="2200" dirty="0">
                <a:effectLst/>
                <a:ea typeface="Arial" panose="020B0604020202020204" pitchFamily="34" charset="0"/>
              </a:rPr>
              <a:t>r work effort are particularly useful in determining </a:t>
            </a:r>
            <a:r>
              <a:rPr lang="en-US" sz="2200" dirty="0">
                <a:ea typeface="Arial" panose="020B0604020202020204" pitchFamily="34" charset="0"/>
              </a:rPr>
              <a:t>thei</a:t>
            </a:r>
            <a:r>
              <a:rPr lang="en-US" sz="2200" dirty="0">
                <a:effectLst/>
                <a:ea typeface="Arial" panose="020B0604020202020204" pitchFamily="34" charset="0"/>
              </a:rPr>
              <a:t>r ability or inability to function in a work setting. </a:t>
            </a:r>
          </a:p>
          <a:p>
            <a:pPr marL="0" marR="908050" indent="0" algn="just">
              <a:lnSpc>
                <a:spcPct val="100000"/>
              </a:lnSpc>
              <a:spcBef>
                <a:spcPts val="0"/>
              </a:spcBef>
              <a:buNone/>
            </a:pPr>
            <a:endParaRPr lang="en-US" sz="2200" dirty="0">
              <a:ea typeface="Arial" panose="020B0604020202020204" pitchFamily="34" charset="0"/>
            </a:endParaRPr>
          </a:p>
          <a:p>
            <a:pPr marL="0" marR="908050" indent="0" algn="just">
              <a:lnSpc>
                <a:spcPct val="100000"/>
              </a:lnSpc>
              <a:spcBef>
                <a:spcPts val="0"/>
              </a:spcBef>
              <a:buNone/>
            </a:pPr>
            <a:r>
              <a:rPr lang="en-US" sz="2200" dirty="0">
                <a:effectLst/>
                <a:ea typeface="Arial" panose="020B0604020202020204" pitchFamily="34" charset="0"/>
              </a:rPr>
              <a:t>In addition, DDS should also examine the degree to which the individual requires special supports (such as those provided through supported employment or transitional employment programs) in order to work.</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11395678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b="1" dirty="0">
                <a:effectLst/>
                <a:ea typeface="Arial" panose="020B0604020202020204" pitchFamily="34" charset="0"/>
                <a:cs typeface="Arial" panose="020B0604020202020204" pitchFamily="34" charset="0"/>
              </a:rPr>
              <a:t>Mental status examination: </a:t>
            </a:r>
          </a:p>
          <a:p>
            <a:pPr marL="0" marR="908050" indent="0" algn="just">
              <a:lnSpc>
                <a:spcPct val="100000"/>
              </a:lnSpc>
              <a:spcBef>
                <a:spcPts val="0"/>
              </a:spcBef>
              <a:buNone/>
            </a:pPr>
            <a:endParaRPr lang="en-US" sz="2400" i="1" dirty="0">
              <a:ea typeface="Arial" panose="020B0604020202020204" pitchFamily="34" charset="0"/>
              <a:cs typeface="Arial" panose="020B0604020202020204" pitchFamily="34" charset="0"/>
            </a:endParaRPr>
          </a:p>
          <a:p>
            <a:pPr marL="0" marR="908050" indent="0" algn="just">
              <a:lnSpc>
                <a:spcPct val="100000"/>
              </a:lnSpc>
              <a:spcBef>
                <a:spcPts val="0"/>
              </a:spcBef>
              <a:buNone/>
            </a:pPr>
            <a:r>
              <a:rPr lang="en-US" sz="2400" dirty="0">
                <a:effectLst/>
                <a:ea typeface="Arial" panose="020B0604020202020204" pitchFamily="34" charset="0"/>
              </a:rPr>
              <a:t>The mental status examination is performed during a clinical interview and is often partly assessed while the history is being obtained. A comprehensive mental status examination generally includes a narrative description of the individual’s appearance, behavior, and speech; thought process (e.g., loosening of associations); thought content (e.g., delusions); perceptual abnormalities (e.g., hallucinations); mood and affect (e.g., depression, mania); sensorium and cognition (e.g., orientation, recall, memory, </a:t>
            </a:r>
            <a:r>
              <a:rPr lang="en-US" sz="2400" dirty="0">
                <a:effectLst/>
                <a:ea typeface="Arial" panose="020B0604020202020204" pitchFamily="34" charset="0"/>
                <a:cs typeface="Arial" panose="020B0604020202020204" pitchFamily="34" charset="0"/>
              </a:rPr>
              <a:t>concentration, fund of information, and intelligence); and judgment and insight. The individual case facts determine the specific areas of mental status that need to be emphasized during the examination.</a:t>
            </a:r>
            <a:endParaRPr lang="en-US" sz="2400"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5923592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0" lvl="3" indent="0" algn="just">
              <a:lnSpc>
                <a:spcPct val="100000"/>
              </a:lnSpc>
              <a:spcBef>
                <a:spcPts val="0"/>
              </a:spcBef>
              <a:spcAft>
                <a:spcPts val="0"/>
              </a:spcAft>
              <a:buNone/>
              <a:tabLst>
                <a:tab pos="687070" algn="l"/>
              </a:tabLst>
            </a:pPr>
            <a:r>
              <a:rPr lang="en-US" sz="2400" b="1" i="1" dirty="0">
                <a:effectLst/>
                <a:ea typeface="Times New Roman" panose="02020603050405020304" pitchFamily="18" charset="0"/>
              </a:rPr>
              <a:t>Psychological testing:</a:t>
            </a:r>
          </a:p>
          <a:p>
            <a:pPr marL="0" marR="0" indent="0" algn="just">
              <a:lnSpc>
                <a:spcPct val="100000"/>
              </a:lnSpc>
              <a:spcBef>
                <a:spcPts val="0"/>
              </a:spcBef>
              <a:spcAft>
                <a:spcPts val="0"/>
              </a:spcAft>
            </a:pPr>
            <a:endParaRPr lang="en-US" sz="2400" dirty="0">
              <a:effectLst/>
              <a:ea typeface="Arial" panose="020B0604020202020204" pitchFamily="34" charset="0"/>
            </a:endParaRPr>
          </a:p>
          <a:p>
            <a:pPr marL="0" marR="929005" lvl="4" indent="0" algn="just">
              <a:lnSpc>
                <a:spcPct val="100000"/>
              </a:lnSpc>
              <a:spcBef>
                <a:spcPts val="0"/>
              </a:spcBef>
              <a:spcAft>
                <a:spcPts val="0"/>
              </a:spcAft>
              <a:buNone/>
              <a:tabLst>
                <a:tab pos="680085" algn="l"/>
              </a:tabLst>
            </a:pPr>
            <a:r>
              <a:rPr lang="en-US" sz="2400" dirty="0">
                <a:effectLst/>
                <a:ea typeface="Arial" panose="020B0604020202020204" pitchFamily="34" charset="0"/>
                <a:cs typeface="Arial" panose="020B0604020202020204" pitchFamily="34" charset="0"/>
              </a:rPr>
              <a:t>A. Reference to a "standardized psychological test" indicates the use of a psychological test measure that has appropriate validity, reliability, and norms, and is individually administered by a qualified specialist. By "qualified," we mean the specialist must be currently licensed or certified in the State to administer, score, and interpret psychological tests and have the training and experience to perform the test.</a:t>
            </a:r>
            <a:endParaRPr lang="en-US" sz="2400"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99743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0" lvl="3" indent="0" algn="just">
              <a:lnSpc>
                <a:spcPct val="100000"/>
              </a:lnSpc>
              <a:spcBef>
                <a:spcPts val="0"/>
              </a:spcBef>
              <a:spcAft>
                <a:spcPts val="0"/>
              </a:spcAft>
              <a:buNone/>
              <a:tabLst>
                <a:tab pos="687070" algn="l"/>
              </a:tabLst>
            </a:pPr>
            <a:r>
              <a:rPr lang="en-US" sz="2400" b="1" i="1" dirty="0">
                <a:effectLst/>
                <a:ea typeface="Times New Roman" panose="02020603050405020304" pitchFamily="18" charset="0"/>
              </a:rPr>
              <a:t>Psychological</a:t>
            </a:r>
            <a:r>
              <a:rPr lang="en-US" sz="2400" b="1" i="1" spc="180" dirty="0">
                <a:effectLst/>
                <a:ea typeface="Times New Roman" panose="02020603050405020304" pitchFamily="18" charset="0"/>
              </a:rPr>
              <a:t> </a:t>
            </a:r>
            <a:r>
              <a:rPr lang="en-US" sz="2400" b="1" i="1" dirty="0">
                <a:effectLst/>
                <a:ea typeface="Times New Roman" panose="02020603050405020304" pitchFamily="18" charset="0"/>
              </a:rPr>
              <a:t>testing:</a:t>
            </a:r>
          </a:p>
          <a:p>
            <a:pPr marL="0" marR="0" lvl="3" indent="0" algn="just">
              <a:lnSpc>
                <a:spcPct val="100000"/>
              </a:lnSpc>
              <a:spcBef>
                <a:spcPts val="0"/>
              </a:spcBef>
              <a:spcAft>
                <a:spcPts val="0"/>
              </a:spcAft>
              <a:buNone/>
              <a:tabLst>
                <a:tab pos="687070" algn="l"/>
              </a:tabLst>
            </a:pPr>
            <a:endParaRPr lang="en-US" sz="2400" b="1" i="1" dirty="0">
              <a:effectLst/>
              <a:ea typeface="Times New Roman" panose="02020603050405020304" pitchFamily="18" charset="0"/>
            </a:endParaRPr>
          </a:p>
          <a:p>
            <a:pPr marL="0" marR="895350" lvl="4" indent="0" algn="just">
              <a:lnSpc>
                <a:spcPct val="100000"/>
              </a:lnSpc>
              <a:spcBef>
                <a:spcPts val="0"/>
              </a:spcBef>
              <a:spcAft>
                <a:spcPts val="0"/>
              </a:spcAft>
              <a:buNone/>
              <a:tabLst>
                <a:tab pos="680085" algn="l"/>
              </a:tabLst>
            </a:pPr>
            <a:r>
              <a:rPr lang="en-US" sz="2400" spc="-5" dirty="0">
                <a:effectLst/>
                <a:ea typeface="Arial" panose="020B0604020202020204" pitchFamily="34" charset="0"/>
                <a:cs typeface="Arial" panose="020B0604020202020204" pitchFamily="34" charset="0"/>
              </a:rPr>
              <a:t>B. Psychological</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tests are best considered</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as standardized</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sets of tasks or questions</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designed</a:t>
            </a:r>
            <a:r>
              <a:rPr lang="en-US" sz="2400" spc="4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to</a:t>
            </a:r>
            <a:r>
              <a:rPr lang="en-US" sz="2400" spc="-3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elicit</a:t>
            </a:r>
            <a:r>
              <a:rPr lang="en-US" sz="2400" spc="-4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range</a:t>
            </a:r>
            <a:r>
              <a:rPr lang="en-US" sz="2400" spc="-4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of</a:t>
            </a:r>
            <a:r>
              <a:rPr lang="en-US" sz="2400" spc="3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responses.</a:t>
            </a:r>
            <a:r>
              <a:rPr lang="en-US" sz="2400" spc="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Psychological</a:t>
            </a:r>
            <a:r>
              <a:rPr lang="en-US" sz="2400" spc="11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testing</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can</a:t>
            </a:r>
            <a:r>
              <a:rPr lang="en-US" sz="2400" spc="-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also</a:t>
            </a:r>
            <a:r>
              <a:rPr lang="en-US" sz="2400" spc="1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provide</a:t>
            </a:r>
            <a:r>
              <a:rPr lang="en-US" sz="2400" spc="-4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other</a:t>
            </a:r>
            <a:r>
              <a:rPr lang="en-US" sz="2400" spc="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useful</a:t>
            </a:r>
            <a:r>
              <a:rPr lang="en-US" sz="2400" spc="-31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data, such as the specialist's observations regarding your ability to</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sustain attention and</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concentration, relate appropriately to the specialist, and</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perform tasks independently</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(without</a:t>
            </a:r>
            <a:r>
              <a:rPr lang="en-US" sz="2400" spc="10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prompts</a:t>
            </a:r>
            <a:r>
              <a:rPr lang="en-US" sz="2400" spc="-4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or</a:t>
            </a:r>
            <a:r>
              <a:rPr lang="en-US" sz="2400" spc="-1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reminders).</a:t>
            </a:r>
            <a:r>
              <a:rPr lang="en-US" sz="2400" spc="-1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Therefore,</a:t>
            </a:r>
            <a:r>
              <a:rPr lang="en-US" sz="2400" spc="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a:t>
            </a:r>
            <a:r>
              <a:rPr lang="en-US" sz="2400" spc="4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report</a:t>
            </a:r>
            <a:r>
              <a:rPr lang="en-US" sz="2400" spc="-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of</a:t>
            </a:r>
            <a:r>
              <a:rPr lang="en-US" sz="2400" spc="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test</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results</a:t>
            </a:r>
            <a:r>
              <a:rPr lang="en-US" sz="2400" spc="-2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should</a:t>
            </a:r>
            <a:r>
              <a:rPr lang="en-US" sz="2400" spc="11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include</a:t>
            </a:r>
            <a:r>
              <a:rPr lang="en-US" sz="2400" spc="4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both the</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objective</a:t>
            </a:r>
            <a:r>
              <a:rPr lang="en-US" sz="2400" spc="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data</a:t>
            </a:r>
            <a:r>
              <a:rPr lang="en-US" sz="2400" spc="4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and</a:t>
            </a:r>
            <a:r>
              <a:rPr lang="en-US" sz="2400" spc="9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any</a:t>
            </a:r>
            <a:r>
              <a:rPr lang="en-US" sz="2400" spc="1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clinical</a:t>
            </a:r>
            <a:r>
              <a:rPr lang="en-US" sz="2400" spc="8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observations.</a:t>
            </a:r>
            <a:endParaRPr lang="en-US" sz="2400" spc="-5"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7295523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0" lvl="3" indent="0" algn="just">
              <a:lnSpc>
                <a:spcPct val="100000"/>
              </a:lnSpc>
              <a:spcBef>
                <a:spcPts val="0"/>
              </a:spcBef>
              <a:spcAft>
                <a:spcPts val="0"/>
              </a:spcAft>
              <a:buNone/>
              <a:tabLst>
                <a:tab pos="687070" algn="l"/>
              </a:tabLst>
            </a:pPr>
            <a:r>
              <a:rPr lang="en-US" sz="2400" b="1" i="1" dirty="0">
                <a:effectLst/>
                <a:ea typeface="Times New Roman" panose="02020603050405020304" pitchFamily="18" charset="0"/>
              </a:rPr>
              <a:t>Psychological</a:t>
            </a:r>
            <a:r>
              <a:rPr lang="en-US" sz="2400" b="1" i="1" spc="180" dirty="0">
                <a:effectLst/>
                <a:ea typeface="Times New Roman" panose="02020603050405020304" pitchFamily="18" charset="0"/>
              </a:rPr>
              <a:t> </a:t>
            </a:r>
            <a:r>
              <a:rPr lang="en-US" sz="2400" b="1" i="1" dirty="0">
                <a:effectLst/>
                <a:ea typeface="Times New Roman" panose="02020603050405020304" pitchFamily="18" charset="0"/>
              </a:rPr>
              <a:t>testing:</a:t>
            </a:r>
          </a:p>
          <a:p>
            <a:pPr marL="0" marR="0" lvl="3" indent="0" algn="just">
              <a:lnSpc>
                <a:spcPct val="100000"/>
              </a:lnSpc>
              <a:spcBef>
                <a:spcPts val="0"/>
              </a:spcBef>
              <a:spcAft>
                <a:spcPts val="0"/>
              </a:spcAft>
              <a:buNone/>
              <a:tabLst>
                <a:tab pos="687070" algn="l"/>
              </a:tabLst>
            </a:pPr>
            <a:endParaRPr lang="en-US" sz="2400" b="1" i="1" dirty="0">
              <a:effectLst/>
              <a:ea typeface="Times New Roman" panose="02020603050405020304" pitchFamily="18" charset="0"/>
            </a:endParaRPr>
          </a:p>
          <a:p>
            <a:pPr marL="0" marR="912495" lvl="4" indent="0" algn="just">
              <a:lnSpc>
                <a:spcPct val="100000"/>
              </a:lnSpc>
              <a:spcBef>
                <a:spcPts val="0"/>
              </a:spcBef>
              <a:spcAft>
                <a:spcPts val="0"/>
              </a:spcAft>
              <a:buNone/>
              <a:tabLst>
                <a:tab pos="641350" algn="l"/>
              </a:tabLst>
            </a:pPr>
            <a:r>
              <a:rPr lang="en-US" sz="2400" spc="-5" dirty="0">
                <a:effectLst/>
                <a:ea typeface="Arial" panose="020B0604020202020204" pitchFamily="34" charset="0"/>
                <a:cs typeface="Arial" panose="020B0604020202020204" pitchFamily="34" charset="0"/>
              </a:rPr>
              <a:t> C. The</a:t>
            </a:r>
            <a:r>
              <a:rPr lang="en-US" sz="2400" spc="6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salient</a:t>
            </a:r>
            <a:r>
              <a:rPr lang="en-US" sz="2400" spc="9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characteristics</a:t>
            </a:r>
            <a:r>
              <a:rPr lang="en-US" sz="2400" spc="-4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of</a:t>
            </a:r>
            <a:r>
              <a:rPr lang="en-US" sz="2400" spc="12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a:t>
            </a:r>
            <a:r>
              <a:rPr lang="en-US" sz="2400" spc="13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good</a:t>
            </a:r>
            <a:r>
              <a:rPr lang="en-US" sz="2400" spc="12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test</a:t>
            </a:r>
            <a:r>
              <a:rPr lang="en-US" sz="2400" spc="9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are:</a:t>
            </a:r>
            <a:r>
              <a:rPr lang="en-US" sz="2400" spc="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(1)</a:t>
            </a:r>
            <a:r>
              <a:rPr lang="en-US" sz="2400" spc="5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Validity,</a:t>
            </a:r>
            <a:r>
              <a:rPr lang="en-US" sz="2400" spc="17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i.e.,</a:t>
            </a:r>
            <a:r>
              <a:rPr lang="en-US" sz="2400" spc="5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the</a:t>
            </a:r>
            <a:r>
              <a:rPr lang="en-US" sz="2400" spc="6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test</a:t>
            </a:r>
            <a:r>
              <a:rPr lang="en-US" sz="2400" spc="16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measures</a:t>
            </a:r>
            <a:r>
              <a:rPr lang="en-US" sz="2400" spc="1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what</a:t>
            </a:r>
            <a:r>
              <a:rPr lang="en-US" sz="2400" spc="8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it</a:t>
            </a:r>
            <a:r>
              <a:rPr lang="en-US" sz="2400" spc="6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is</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supposed</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to measure; (2)</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reliability,</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i.e., the consistency</a:t>
            </a:r>
            <a:r>
              <a:rPr lang="en-US" sz="2400" spc="29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of</a:t>
            </a:r>
            <a:r>
              <a:rPr lang="en-US" sz="2400" spc="29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results obtained</a:t>
            </a:r>
            <a:r>
              <a:rPr lang="en-US" sz="2400" spc="29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over time with</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the same test and the same individual; (3) appropriate normative data, i.e., individual test</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scores can</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be compared</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to test data from other individuals or groups of a similar</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nature,</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representative of that population; and (4) wide scope of measurement,</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i.e., the test should</a:t>
            </a:r>
            <a:r>
              <a:rPr lang="en-US" sz="2400" spc="-31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measure</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a:t>
            </a:r>
            <a:r>
              <a:rPr lang="en-US" sz="2400" spc="13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broad</a:t>
            </a:r>
            <a:r>
              <a:rPr lang="en-US" sz="2400" spc="1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range</a:t>
            </a:r>
            <a:r>
              <a:rPr lang="en-US" sz="2400" spc="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of</a:t>
            </a:r>
            <a:r>
              <a:rPr lang="en-US" sz="2400" spc="4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facets/aspects</a:t>
            </a:r>
            <a:r>
              <a:rPr lang="en-US" sz="2400" spc="-6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of</a:t>
            </a:r>
            <a:r>
              <a:rPr lang="en-US" sz="2400" spc="11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the</a:t>
            </a:r>
            <a:r>
              <a:rPr lang="en-US" sz="2400" spc="-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domain</a:t>
            </a:r>
            <a:r>
              <a:rPr lang="en-US" sz="2400" spc="15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being</a:t>
            </a:r>
            <a:r>
              <a:rPr lang="en-US" sz="2400" spc="4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assessed.</a:t>
            </a:r>
            <a:r>
              <a:rPr lang="en-US" sz="2400" spc="-3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In</a:t>
            </a:r>
            <a:r>
              <a:rPr lang="en-US" sz="2400" spc="5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considering</a:t>
            </a:r>
            <a:r>
              <a:rPr lang="en-US" sz="2400" spc="14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the</a:t>
            </a:r>
            <a:r>
              <a:rPr lang="en-US" sz="2400" spc="-31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validity</a:t>
            </a:r>
            <a:r>
              <a:rPr lang="en-US" sz="2400" spc="-5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of</a:t>
            </a:r>
            <a:r>
              <a:rPr lang="en-US" sz="2400" spc="6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a:t>
            </a:r>
            <a:r>
              <a:rPr lang="en-US" sz="2400" spc="-3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test</a:t>
            </a:r>
            <a:r>
              <a:rPr lang="en-US" sz="2400" spc="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result,</a:t>
            </a:r>
            <a:r>
              <a:rPr lang="en-US" sz="2400" spc="-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we</a:t>
            </a:r>
            <a:r>
              <a:rPr lang="en-US" sz="2400" spc="-5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should</a:t>
            </a:r>
            <a:r>
              <a:rPr lang="en-US" sz="2400" spc="9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note</a:t>
            </a:r>
            <a:r>
              <a:rPr lang="en-US" sz="2400" spc="-5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and</a:t>
            </a:r>
            <a:r>
              <a:rPr lang="en-US" sz="2400" spc="8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resolve</a:t>
            </a:r>
            <a:r>
              <a:rPr lang="en-US" sz="2400" spc="-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any</a:t>
            </a:r>
            <a:r>
              <a:rPr lang="en-US" sz="2400" spc="-4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discrepancies</a:t>
            </a:r>
            <a:r>
              <a:rPr lang="en-US" sz="2400" spc="7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between</a:t>
            </a:r>
            <a:r>
              <a:rPr lang="en-US" sz="2400" spc="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formal</a:t>
            </a:r>
            <a:r>
              <a:rPr lang="en-US" sz="2400" spc="1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test</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results</a:t>
            </a:r>
            <a:r>
              <a:rPr lang="en-US" sz="2400" spc="-1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and</a:t>
            </a:r>
            <a:r>
              <a:rPr lang="en-US" sz="2400" spc="3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the</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individual's</a:t>
            </a:r>
            <a:r>
              <a:rPr lang="en-US" sz="2400" spc="9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customary</a:t>
            </a:r>
            <a:r>
              <a:rPr lang="en-US" sz="2400" spc="16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behavior</a:t>
            </a:r>
            <a:r>
              <a:rPr lang="en-US" sz="2400" spc="4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and</a:t>
            </a:r>
            <a:r>
              <a:rPr lang="en-US" sz="2400" spc="4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daily activities.</a:t>
            </a:r>
            <a:endParaRPr lang="en-US" sz="2400" spc="-5"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270925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err="1"/>
              <a:t>Ssa</a:t>
            </a:r>
            <a:r>
              <a:rPr lang="en-US" dirty="0"/>
              <a:t> listing</a:t>
            </a:r>
          </a:p>
        </p:txBody>
      </p:sp>
      <p:sp>
        <p:nvSpPr>
          <p:cNvPr id="3" name="Content Placeholder 2">
            <a:extLst>
              <a:ext uri="{FF2B5EF4-FFF2-40B4-BE49-F238E27FC236}">
                <a16:creationId xmlns:a16="http://schemas.microsoft.com/office/drawing/2014/main" id="{C7BA55CC-AFEA-44EB-9907-F9D4926BFC56}"/>
              </a:ext>
            </a:extLst>
          </p:cNvPr>
          <p:cNvSpPr>
            <a:spLocks noGrp="1"/>
          </p:cNvSpPr>
          <p:nvPr>
            <p:ph idx="1"/>
          </p:nvPr>
        </p:nvSpPr>
        <p:spPr>
          <a:xfrm>
            <a:off x="2209346" y="1420587"/>
            <a:ext cx="7707540" cy="4767943"/>
          </a:xfrm>
        </p:spPr>
        <p:txBody>
          <a:bodyPr>
            <a:normAutofit/>
          </a:bodyPr>
          <a:lstStyle/>
          <a:p>
            <a:pPr marL="0" indent="0">
              <a:buNone/>
            </a:pPr>
            <a:r>
              <a:rPr lang="en-US" dirty="0">
                <a:effectLst/>
              </a:rPr>
              <a:t>Most listings contain a requirement for:</a:t>
            </a:r>
          </a:p>
          <a:p>
            <a:pPr marL="0" indent="0">
              <a:buNone/>
            </a:pPr>
            <a:endParaRPr lang="en-US" sz="1000" dirty="0">
              <a:effectLst/>
            </a:endParaRPr>
          </a:p>
          <a:p>
            <a:pPr marL="457200" indent="-457200">
              <a:buFont typeface="+mj-lt"/>
              <a:buAutoNum type="arabicPeriod"/>
            </a:pPr>
            <a:r>
              <a:rPr lang="en-US" dirty="0">
                <a:effectLst/>
              </a:rPr>
              <a:t>Lab tests, and </a:t>
            </a:r>
          </a:p>
          <a:p>
            <a:pPr marL="457200" indent="-457200">
              <a:buFont typeface="+mj-lt"/>
              <a:buAutoNum type="arabicPeriod"/>
            </a:pPr>
            <a:r>
              <a:rPr lang="en-US" dirty="0">
                <a:effectLst/>
              </a:rPr>
              <a:t>Functional capacity evaluation.</a:t>
            </a:r>
          </a:p>
          <a:p>
            <a:endParaRPr lang="en-US" sz="1000" dirty="0">
              <a:effectLst/>
            </a:endParaRPr>
          </a:p>
          <a:p>
            <a:r>
              <a:rPr lang="en-US" dirty="0">
                <a:effectLst/>
              </a:rPr>
              <a:t>The SSA wants a comment or observation from your doctor about your capacity to work supported by objective testing.</a:t>
            </a:r>
          </a:p>
          <a:p>
            <a:r>
              <a:rPr lang="en-US" dirty="0">
                <a:effectLst/>
              </a:rPr>
              <a:t>For all other listings, the evidence must show that the impairment has lasted or is expected to last for a continuous period of at least 12 months.</a:t>
            </a:r>
          </a:p>
          <a:p>
            <a:pPr marL="0" indent="0">
              <a:buNone/>
            </a:pPr>
            <a:endParaRPr lang="en-US" dirty="0"/>
          </a:p>
        </p:txBody>
      </p:sp>
    </p:spTree>
    <p:extLst>
      <p:ext uri="{BB962C8B-B14F-4D97-AF65-F5344CB8AC3E}">
        <p14:creationId xmlns:p14="http://schemas.microsoft.com/office/powerpoint/2010/main" val="24162234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0" lvl="3" indent="0" algn="just">
              <a:lnSpc>
                <a:spcPct val="100000"/>
              </a:lnSpc>
              <a:spcBef>
                <a:spcPts val="1180"/>
              </a:spcBef>
              <a:spcAft>
                <a:spcPts val="0"/>
              </a:spcAft>
              <a:buNone/>
              <a:tabLst>
                <a:tab pos="652145" algn="l"/>
              </a:tabLst>
            </a:pPr>
            <a:r>
              <a:rPr lang="en-US" sz="2200" b="1" dirty="0">
                <a:effectLst/>
                <a:ea typeface="Times New Roman" panose="02020603050405020304" pitchFamily="18" charset="0"/>
              </a:rPr>
              <a:t>Intelligence</a:t>
            </a:r>
            <a:r>
              <a:rPr lang="en-US" sz="2200" b="1" spc="-40" dirty="0">
                <a:effectLst/>
                <a:ea typeface="Times New Roman" panose="02020603050405020304" pitchFamily="18" charset="0"/>
              </a:rPr>
              <a:t> </a:t>
            </a:r>
            <a:r>
              <a:rPr lang="en-US" sz="2200" b="1" dirty="0">
                <a:effectLst/>
                <a:ea typeface="Times New Roman" panose="02020603050405020304" pitchFamily="18" charset="0"/>
              </a:rPr>
              <a:t>tests:</a:t>
            </a:r>
          </a:p>
          <a:p>
            <a:pPr marL="0" marR="0" indent="0" algn="just">
              <a:lnSpc>
                <a:spcPct val="100000"/>
              </a:lnSpc>
              <a:spcBef>
                <a:spcPts val="40"/>
              </a:spcBef>
              <a:spcAft>
                <a:spcPts val="0"/>
              </a:spcAft>
            </a:pPr>
            <a:endParaRPr lang="en-US" sz="2200" dirty="0">
              <a:effectLst/>
              <a:ea typeface="Arial" panose="020B0604020202020204" pitchFamily="34" charset="0"/>
            </a:endParaRPr>
          </a:p>
          <a:p>
            <a:pPr marL="0" marR="1027430" lvl="4" indent="0" algn="just">
              <a:lnSpc>
                <a:spcPct val="100000"/>
              </a:lnSpc>
              <a:spcBef>
                <a:spcPts val="0"/>
              </a:spcBef>
              <a:spcAft>
                <a:spcPts val="0"/>
              </a:spcAft>
              <a:buNone/>
              <a:tabLst>
                <a:tab pos="632460" algn="l"/>
              </a:tabLst>
            </a:pPr>
            <a:r>
              <a:rPr lang="en-US" sz="2200" spc="-5" dirty="0">
                <a:effectLst/>
                <a:ea typeface="Arial" panose="020B0604020202020204" pitchFamily="34" charset="0"/>
                <a:cs typeface="Arial" panose="020B0604020202020204" pitchFamily="34" charset="0"/>
              </a:rPr>
              <a:t>A. The results of standardized</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intelligence tests may provide data that help verify the</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presence</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of</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intellectual</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disability or organic</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mental</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disorder, as well as the extent of</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any</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compromise</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in cognitive</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functioning.</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However, since the</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results of</a:t>
            </a:r>
            <a:r>
              <a:rPr lang="en-US" sz="2200" spc="29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intelligence</a:t>
            </a:r>
            <a:r>
              <a:rPr lang="en-US" sz="2200" spc="29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tests are</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only</a:t>
            </a:r>
            <a:r>
              <a:rPr lang="en-US" sz="2200" spc="3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part</a:t>
            </a:r>
            <a:r>
              <a:rPr lang="en-US" sz="2200" spc="1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of</a:t>
            </a:r>
            <a:r>
              <a:rPr lang="en-US" sz="2200" spc="1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the overall</a:t>
            </a:r>
            <a:r>
              <a:rPr lang="en-US" sz="2200" spc="3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assessment,</a:t>
            </a:r>
            <a:r>
              <a:rPr lang="en-US" sz="2200" spc="3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the</a:t>
            </a:r>
            <a:r>
              <a:rPr lang="en-US" sz="2200" spc="5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narrative</a:t>
            </a:r>
            <a:r>
              <a:rPr lang="en-US" sz="2200" spc="10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report</a:t>
            </a:r>
            <a:r>
              <a:rPr lang="en-US" sz="2200" spc="2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that</a:t>
            </a:r>
            <a:r>
              <a:rPr lang="en-US" sz="2200" spc="-3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accompanies</a:t>
            </a:r>
            <a:r>
              <a:rPr lang="en-US" sz="2200" spc="6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the</a:t>
            </a:r>
            <a:r>
              <a:rPr lang="en-US" sz="2200" spc="-1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test</a:t>
            </a:r>
            <a:r>
              <a:rPr lang="en-US" sz="2200" spc="8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results</a:t>
            </a:r>
            <a:r>
              <a:rPr lang="en-US" sz="2200" spc="-31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should comment on whether the IQ scores are considered</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valid and consistent with the</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developmental</a:t>
            </a:r>
            <a:r>
              <a:rPr lang="en-US" sz="2200" spc="24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history</a:t>
            </a:r>
            <a:r>
              <a:rPr lang="en-US" sz="2200" spc="4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and</a:t>
            </a:r>
            <a:r>
              <a:rPr lang="en-US" sz="2200" spc="8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the</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degree</a:t>
            </a:r>
            <a:r>
              <a:rPr lang="en-US" sz="2200" spc="1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of</a:t>
            </a:r>
            <a:r>
              <a:rPr lang="en-US" sz="2200" spc="5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functional</a:t>
            </a:r>
            <a:r>
              <a:rPr lang="en-US" sz="2200" spc="11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limitation.</a:t>
            </a:r>
            <a:endParaRPr lang="en-US" sz="2200" spc="-5" dirty="0">
              <a:effectLst/>
              <a:ea typeface="Arial" panose="020B0604020202020204" pitchFamily="34" charset="0"/>
            </a:endParaRPr>
          </a:p>
          <a:p>
            <a:pPr marL="0" marR="1100455" lvl="4" indent="0" algn="just">
              <a:lnSpc>
                <a:spcPct val="100000"/>
              </a:lnSpc>
              <a:spcBef>
                <a:spcPts val="1200"/>
              </a:spcBef>
              <a:spcAft>
                <a:spcPts val="0"/>
              </a:spcAft>
              <a:buNone/>
              <a:tabLst>
                <a:tab pos="636270" algn="l"/>
              </a:tabLst>
            </a:pPr>
            <a:r>
              <a:rPr lang="en-US" sz="2200" spc="-5" dirty="0">
                <a:effectLst/>
                <a:ea typeface="Arial" panose="020B0604020202020204" pitchFamily="34" charset="0"/>
                <a:cs typeface="Arial" panose="020B0604020202020204" pitchFamily="34" charset="0"/>
              </a:rPr>
              <a:t>B. Standardized</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intelligence test results are essential to the adjudication of all cases of</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intellectual</a:t>
            </a:r>
            <a:r>
              <a:rPr lang="en-US" sz="2200" spc="11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disability</a:t>
            </a:r>
            <a:r>
              <a:rPr lang="en-US" sz="2200" spc="9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that</a:t>
            </a:r>
            <a:r>
              <a:rPr lang="en-US" sz="2200" spc="5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are</a:t>
            </a:r>
            <a:r>
              <a:rPr lang="en-US" sz="2200" spc="7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not</a:t>
            </a:r>
            <a:r>
              <a:rPr lang="en-US" sz="2200" spc="2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covered</a:t>
            </a:r>
            <a:r>
              <a:rPr lang="en-US" sz="2200" spc="22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under</a:t>
            </a:r>
            <a:r>
              <a:rPr lang="en-US" sz="2200" spc="4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the</a:t>
            </a:r>
            <a:r>
              <a:rPr lang="en-US" sz="2200" spc="9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provisions</a:t>
            </a:r>
            <a:r>
              <a:rPr lang="en-US" sz="2200" spc="11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of</a:t>
            </a:r>
            <a:r>
              <a:rPr lang="en-US" sz="2200" spc="5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12.0SA.</a:t>
            </a:r>
            <a:r>
              <a:rPr lang="en-US" sz="2200" spc="12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Listing</a:t>
            </a:r>
            <a:r>
              <a:rPr lang="en-US" sz="2200" spc="7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12.0SA </a:t>
            </a:r>
            <a:r>
              <a:rPr lang="en-US" sz="2200" dirty="0">
                <a:effectLst/>
                <a:ea typeface="Arial" panose="020B0604020202020204" pitchFamily="34" charset="0"/>
                <a:cs typeface="Arial" panose="020B0604020202020204" pitchFamily="34" charset="0"/>
              </a:rPr>
              <a:t>may be the basis for adjudicating cases where the results of standardized</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intelligence tests</a:t>
            </a:r>
            <a:r>
              <a:rPr lang="en-US" sz="2200" spc="-31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are</a:t>
            </a:r>
            <a:r>
              <a:rPr lang="en-US" sz="2200" spc="2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unavailable,</a:t>
            </a:r>
            <a:r>
              <a:rPr lang="en-US" sz="2200" spc="6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e.g.,</a:t>
            </a:r>
            <a:r>
              <a:rPr lang="en-US" sz="2200" spc="-2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where</a:t>
            </a:r>
            <a:r>
              <a:rPr lang="en-US" sz="2200" spc="-1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your</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condition</a:t>
            </a:r>
            <a:r>
              <a:rPr lang="en-US" sz="2200" spc="15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precludes</a:t>
            </a:r>
            <a:r>
              <a:rPr lang="en-US" sz="2200" spc="1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formal</a:t>
            </a:r>
            <a:r>
              <a:rPr lang="en-US" sz="2200" spc="4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standardized</a:t>
            </a:r>
            <a:r>
              <a:rPr lang="en-US" sz="2200" spc="16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testing.</a:t>
            </a:r>
            <a:endParaRPr lang="en-US" sz="2200" dirty="0">
              <a:effectLst/>
              <a:ea typeface="Arial" panose="020B0604020202020204" pitchFamily="34" charset="0"/>
            </a:endParaRPr>
          </a:p>
          <a:p>
            <a:pPr marL="0" marR="1100455" lvl="4" indent="0" algn="just">
              <a:lnSpc>
                <a:spcPct val="100000"/>
              </a:lnSpc>
              <a:spcBef>
                <a:spcPts val="1200"/>
              </a:spcBef>
              <a:spcAft>
                <a:spcPts val="0"/>
              </a:spcAft>
              <a:buNone/>
              <a:tabLst>
                <a:tab pos="636270" algn="l"/>
              </a:tabLst>
            </a:pPr>
            <a:endParaRPr lang="en-US" sz="2000" spc="-5"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8177836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0" lvl="3" indent="0" algn="just">
              <a:lnSpc>
                <a:spcPct val="100000"/>
              </a:lnSpc>
              <a:spcBef>
                <a:spcPts val="1180"/>
              </a:spcBef>
              <a:spcAft>
                <a:spcPts val="0"/>
              </a:spcAft>
              <a:buNone/>
              <a:tabLst>
                <a:tab pos="652145" algn="l"/>
              </a:tabLst>
            </a:pPr>
            <a:r>
              <a:rPr lang="en-US" sz="2400" b="1" dirty="0">
                <a:effectLst/>
                <a:ea typeface="Times New Roman" panose="02020603050405020304" pitchFamily="18" charset="0"/>
              </a:rPr>
              <a:t>Intelligence</a:t>
            </a:r>
            <a:r>
              <a:rPr lang="en-US" sz="2400" b="1" spc="-40" dirty="0">
                <a:effectLst/>
                <a:ea typeface="Times New Roman" panose="02020603050405020304" pitchFamily="18" charset="0"/>
              </a:rPr>
              <a:t> </a:t>
            </a:r>
            <a:r>
              <a:rPr lang="en-US" sz="2400" b="1" dirty="0">
                <a:effectLst/>
                <a:ea typeface="Times New Roman" panose="02020603050405020304" pitchFamily="18" charset="0"/>
              </a:rPr>
              <a:t>tests:</a:t>
            </a:r>
          </a:p>
          <a:p>
            <a:pPr marL="0" marR="882650" lvl="4" indent="0" algn="just">
              <a:lnSpc>
                <a:spcPct val="100000"/>
              </a:lnSpc>
              <a:spcBef>
                <a:spcPts val="1180"/>
              </a:spcBef>
              <a:spcAft>
                <a:spcPts val="0"/>
              </a:spcAft>
              <a:buNone/>
              <a:tabLst>
                <a:tab pos="721360" algn="l"/>
              </a:tabLst>
            </a:pPr>
            <a:r>
              <a:rPr lang="en-US" sz="2400" spc="-5" dirty="0">
                <a:effectLst/>
                <a:ea typeface="Arial" panose="020B0604020202020204" pitchFamily="34" charset="0"/>
                <a:cs typeface="Arial" panose="020B0604020202020204" pitchFamily="34" charset="0"/>
              </a:rPr>
              <a:t>C. Due to such factors as differing means and standard</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deviations, identical IQ scores</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obtained</a:t>
            </a:r>
            <a:r>
              <a:rPr lang="en-US" sz="2400" spc="5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from</a:t>
            </a:r>
            <a:r>
              <a:rPr lang="en-US" sz="2400" spc="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different</a:t>
            </a:r>
            <a:r>
              <a:rPr lang="en-US" sz="2400" spc="4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tests</a:t>
            </a:r>
            <a:r>
              <a:rPr lang="en-US" sz="2400" spc="1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do</a:t>
            </a:r>
            <a:r>
              <a:rPr lang="en-US" sz="2400" spc="11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not</a:t>
            </a:r>
            <a:r>
              <a:rPr lang="en-US" sz="2400" spc="-4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always</a:t>
            </a:r>
            <a:r>
              <a:rPr lang="en-US" sz="2400" spc="6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reflect</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a:t>
            </a:r>
            <a:r>
              <a:rPr lang="en-US" sz="2400" spc="2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similar</a:t>
            </a:r>
            <a:r>
              <a:rPr lang="en-US" sz="2400" spc="4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degree of</a:t>
            </a:r>
            <a:r>
              <a:rPr lang="en-US" sz="2400" spc="7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intellectual</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functioning.</a:t>
            </a:r>
            <a:r>
              <a:rPr lang="en-US" sz="2400" spc="-3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The</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IQ</a:t>
            </a:r>
            <a:r>
              <a:rPr lang="en-US" sz="2400" spc="-7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scores</a:t>
            </a:r>
            <a:r>
              <a:rPr lang="en-US" sz="2400" spc="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in</a:t>
            </a:r>
            <a:r>
              <a:rPr lang="en-US" sz="2400" spc="-3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12.05</a:t>
            </a:r>
            <a:r>
              <a:rPr lang="en-US" sz="2400" spc="5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reflect values</a:t>
            </a:r>
            <a:r>
              <a:rPr lang="en-US" sz="2400" spc="-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from</a:t>
            </a:r>
            <a:r>
              <a:rPr lang="en-US" sz="2400" spc="1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tests</a:t>
            </a:r>
            <a:r>
              <a:rPr lang="en-US" sz="2400" spc="-2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of</a:t>
            </a:r>
            <a:r>
              <a:rPr lang="en-US" sz="2400" spc="5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general</a:t>
            </a:r>
            <a:r>
              <a:rPr lang="en-US" sz="2400" spc="7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intelligence</a:t>
            </a:r>
            <a:r>
              <a:rPr lang="en-US" sz="2400" spc="3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that</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have a</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mean</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of 100 and</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 standard</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deviation</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of 15; e.g., the Wechsler</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series. IQs</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obtained</a:t>
            </a:r>
            <a:r>
              <a:rPr lang="en-US" sz="2400" spc="-29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from standardized</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tests that deviate from a</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mean of 100 and a standard</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deviation of 15</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require conversion</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to</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 percentile</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rank so</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that we can determine the actual degree of</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limitation reflected by the IQ scores. In cases where more than one IQ is customarily derived</a:t>
            </a:r>
            <a:r>
              <a:rPr lang="en-US" sz="2400" spc="18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from</a:t>
            </a:r>
            <a:r>
              <a:rPr lang="en-US" sz="2400" spc="1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the</a:t>
            </a:r>
            <a:r>
              <a:rPr lang="en-US" sz="2400" spc="10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test</a:t>
            </a:r>
            <a:r>
              <a:rPr lang="en-US" sz="2400" spc="7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administered,</a:t>
            </a:r>
            <a:r>
              <a:rPr lang="en-US" sz="2400" spc="27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e.g.,</a:t>
            </a:r>
            <a:r>
              <a:rPr lang="en-US" sz="2400" spc="13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where</a:t>
            </a:r>
            <a:r>
              <a:rPr lang="en-US" sz="2400" spc="9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verbal,</a:t>
            </a:r>
            <a:r>
              <a:rPr lang="en-US" sz="2400" spc="24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performance,</a:t>
            </a:r>
            <a:r>
              <a:rPr lang="en-US" sz="2400" spc="24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and</a:t>
            </a:r>
            <a:r>
              <a:rPr lang="en-US" sz="2400" spc="15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full-scale</a:t>
            </a:r>
            <a:r>
              <a:rPr lang="en-US" sz="2400" spc="-50" dirty="0">
                <a:effectLst/>
                <a:ea typeface="Arial" panose="020B0604020202020204" pitchFamily="34" charset="0"/>
                <a:cs typeface="Arial" panose="020B0604020202020204" pitchFamily="34" charset="0"/>
              </a:rPr>
              <a:t> </a:t>
            </a:r>
            <a:r>
              <a:rPr lang="en-US" sz="2400" spc="-5" dirty="0">
                <a:ea typeface="Arial" panose="020B0604020202020204" pitchFamily="34" charset="0"/>
                <a:cs typeface="Arial" panose="020B0604020202020204" pitchFamily="34" charset="0"/>
              </a:rPr>
              <a:t>I</a:t>
            </a:r>
            <a:r>
              <a:rPr lang="en-US" sz="2400" spc="-5" dirty="0">
                <a:effectLst/>
                <a:ea typeface="Arial" panose="020B0604020202020204" pitchFamily="34" charset="0"/>
                <a:cs typeface="Arial" panose="020B0604020202020204" pitchFamily="34" charset="0"/>
              </a:rPr>
              <a:t>Qs</a:t>
            </a:r>
            <a:r>
              <a:rPr lang="en-US" sz="2400" spc="6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are</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provided</a:t>
            </a:r>
            <a:r>
              <a:rPr lang="en-US" sz="2400" spc="7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in</a:t>
            </a:r>
            <a:r>
              <a:rPr lang="en-US" sz="2400" spc="-4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the</a:t>
            </a:r>
            <a:r>
              <a:rPr lang="en-US" sz="2400" spc="-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Wechsler</a:t>
            </a:r>
            <a:r>
              <a:rPr lang="en-US" sz="2400" spc="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series,</a:t>
            </a:r>
            <a:r>
              <a:rPr lang="en-US" sz="2400" spc="-1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we</a:t>
            </a:r>
            <a:r>
              <a:rPr lang="en-US" sz="2400" spc="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use</a:t>
            </a:r>
            <a:r>
              <a:rPr lang="en-US" sz="2400" spc="-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the</a:t>
            </a:r>
            <a:r>
              <a:rPr lang="en-US" sz="2400" spc="-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lowest of</a:t>
            </a:r>
            <a:r>
              <a:rPr lang="en-US" sz="2400" spc="3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these</a:t>
            </a:r>
            <a:r>
              <a:rPr lang="en-US" sz="2400" spc="2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in</a:t>
            </a:r>
            <a:r>
              <a:rPr lang="en-US" sz="2400" spc="-15"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conjunction</a:t>
            </a:r>
            <a:r>
              <a:rPr lang="en-US" sz="2400" spc="6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with</a:t>
            </a:r>
            <a:r>
              <a:rPr lang="en-US" sz="2400" spc="-40" dirty="0">
                <a:effectLst/>
                <a:ea typeface="Arial" panose="020B0604020202020204" pitchFamily="34" charset="0"/>
                <a:cs typeface="Arial" panose="020B0604020202020204" pitchFamily="34" charset="0"/>
              </a:rPr>
              <a:t> </a:t>
            </a:r>
            <a:r>
              <a:rPr lang="en-US" sz="2400" spc="-5" dirty="0">
                <a:effectLst/>
                <a:ea typeface="Arial" panose="020B0604020202020204" pitchFamily="34" charset="0"/>
                <a:cs typeface="Arial" panose="020B0604020202020204" pitchFamily="34" charset="0"/>
              </a:rPr>
              <a:t>12.05.</a:t>
            </a:r>
            <a:endParaRPr lang="en-US" sz="2400" spc="-5"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19633513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indent="0" algn="just">
              <a:lnSpc>
                <a:spcPct val="100000"/>
              </a:lnSpc>
              <a:spcBef>
                <a:spcPts val="0"/>
              </a:spcBef>
              <a:buNone/>
            </a:pPr>
            <a:r>
              <a:rPr lang="en-US" sz="2200" dirty="0">
                <a:effectLst/>
                <a:ea typeface="Arial" panose="020B0604020202020204" pitchFamily="34" charset="0"/>
                <a:cs typeface="Arial" panose="020B0604020202020204" pitchFamily="34" charset="0"/>
              </a:rPr>
              <a:t> </a:t>
            </a:r>
            <a:r>
              <a:rPr lang="en-US" sz="2200" b="1" dirty="0">
                <a:effectLst/>
                <a:ea typeface="Times New Roman" panose="02020603050405020304" pitchFamily="18" charset="0"/>
              </a:rPr>
              <a:t>Intelligence tests:</a:t>
            </a:r>
          </a:p>
          <a:p>
            <a:pPr marL="0" marR="0" indent="0" algn="just">
              <a:lnSpc>
                <a:spcPct val="100000"/>
              </a:lnSpc>
              <a:spcBef>
                <a:spcPts val="0"/>
              </a:spcBef>
              <a:buNone/>
            </a:pPr>
            <a:endParaRPr lang="en-US" sz="2200" dirty="0">
              <a:effectLst/>
              <a:ea typeface="Arial" panose="020B0604020202020204" pitchFamily="34" charset="0"/>
            </a:endParaRPr>
          </a:p>
          <a:p>
            <a:pPr marL="0" marR="878840" lvl="4" indent="0" algn="just">
              <a:lnSpc>
                <a:spcPct val="100000"/>
              </a:lnSpc>
              <a:spcBef>
                <a:spcPts val="0"/>
              </a:spcBef>
              <a:buNone/>
              <a:tabLst>
                <a:tab pos="713740" algn="l"/>
              </a:tabLst>
            </a:pPr>
            <a:r>
              <a:rPr lang="en-US" sz="2200" dirty="0">
                <a:effectLst/>
                <a:ea typeface="Arial" panose="020B0604020202020204" pitchFamily="34" charset="0"/>
                <a:cs typeface="Arial" panose="020B0604020202020204" pitchFamily="34" charset="0"/>
              </a:rPr>
              <a:t>D. Generally, it is preferable to use IQ measures that are wide in scope and include items that test both verbal and performance abilities. However, in special circumstances, such as the assessment of individuals with sensory, motor, or communication abnormalities, or those whose culture and background are not principally English-speaking, measures such as the Test of Nonverbal Intelligence, Third Edition (TONI-3), Leiter International Performance Scale-Revised (Leiter-R), or Peabody Picture Vocabulary Test-Third Edition (PPVT-III) may be used.</a:t>
            </a:r>
          </a:p>
          <a:p>
            <a:pPr marL="0" marR="878840" lvl="4" indent="0" algn="just">
              <a:lnSpc>
                <a:spcPct val="100000"/>
              </a:lnSpc>
              <a:spcBef>
                <a:spcPts val="0"/>
              </a:spcBef>
              <a:buNone/>
              <a:tabLst>
                <a:tab pos="713740" algn="l"/>
              </a:tabLst>
            </a:pPr>
            <a:endParaRPr lang="en-US" sz="2200" dirty="0">
              <a:effectLst/>
              <a:ea typeface="Arial" panose="020B0604020202020204" pitchFamily="34" charset="0"/>
            </a:endParaRPr>
          </a:p>
          <a:p>
            <a:pPr marL="0" marR="999490" lvl="4" indent="0" algn="just">
              <a:lnSpc>
                <a:spcPct val="100000"/>
              </a:lnSpc>
              <a:spcBef>
                <a:spcPts val="0"/>
              </a:spcBef>
              <a:buNone/>
              <a:tabLst>
                <a:tab pos="694690" algn="l"/>
              </a:tabLst>
            </a:pPr>
            <a:r>
              <a:rPr lang="en-US" sz="2200" dirty="0">
                <a:effectLst/>
                <a:ea typeface="Arial" panose="020B0604020202020204" pitchFamily="34" charset="0"/>
                <a:cs typeface="Arial" panose="020B0604020202020204" pitchFamily="34" charset="0"/>
              </a:rPr>
              <a:t>E. DDS may consider exceptions to formal standardized psychological testing when an individual qualified by training and experience to perform such an evaluation is not available, or in cases where appropriate standardized measures for your social, linguistic, and cultural background are not available. In these cases, the best indicator of severity is often the level of adaptive functioning and how you perform activities of daily living and social functioning.</a:t>
            </a:r>
            <a:endParaRPr lang="en-US" sz="2200"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19801701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gn="just">
              <a:lnSpc>
                <a:spcPct val="100000"/>
              </a:lnSpc>
              <a:spcBef>
                <a:spcPts val="0"/>
              </a:spcBef>
              <a:buNone/>
            </a:pPr>
            <a:r>
              <a:rPr lang="en-US" sz="2400" b="1" dirty="0">
                <a:effectLst/>
                <a:ea typeface="Arial" panose="020B0604020202020204" pitchFamily="34" charset="0"/>
                <a:cs typeface="Arial" panose="020B0604020202020204" pitchFamily="34" charset="0"/>
              </a:rPr>
              <a:t>Personality measures and projective testing techniques:</a:t>
            </a:r>
          </a:p>
          <a:p>
            <a:pPr marL="0" marR="908050" indent="0" algn="just">
              <a:lnSpc>
                <a:spcPct val="100000"/>
              </a:lnSpc>
              <a:spcBef>
                <a:spcPts val="0"/>
              </a:spcBef>
              <a:buNone/>
            </a:pPr>
            <a:endParaRPr lang="en-US" sz="2400" i="1" dirty="0">
              <a:ea typeface="Arial" panose="020B0604020202020204" pitchFamily="34" charset="0"/>
              <a:cs typeface="Arial" panose="020B0604020202020204" pitchFamily="34" charset="0"/>
            </a:endParaRPr>
          </a:p>
          <a:p>
            <a:pPr marL="0" marR="908050" indent="0" algn="just">
              <a:lnSpc>
                <a:spcPct val="100000"/>
              </a:lnSpc>
              <a:spcBef>
                <a:spcPts val="0"/>
              </a:spcBef>
              <a:buNone/>
            </a:pPr>
            <a:r>
              <a:rPr lang="en-US" sz="2400" dirty="0">
                <a:effectLst/>
                <a:ea typeface="Arial" panose="020B0604020202020204" pitchFamily="34" charset="0"/>
                <a:cs typeface="Arial" panose="020B0604020202020204" pitchFamily="34" charset="0"/>
              </a:rPr>
              <a:t>Results from standardized</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personality</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measures, such as the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Minnesota</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Multiphasic</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Personality</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Inventory-Revised</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(MMPI-11),</a:t>
            </a:r>
            <a:r>
              <a:rPr lang="en-US" sz="2400" spc="15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or</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from</a:t>
            </a:r>
            <a:r>
              <a:rPr lang="en-US" sz="2400" spc="11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projective</a:t>
            </a:r>
            <a:r>
              <a:rPr lang="en-US" sz="2400" spc="10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types</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of</a:t>
            </a:r>
            <a:r>
              <a:rPr lang="en-US" sz="2400" spc="7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techniques,</a:t>
            </a:r>
            <a:r>
              <a:rPr lang="en-US" sz="2400" spc="6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such</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as</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a:t>
            </a:r>
            <a:r>
              <a:rPr lang="en-US" sz="2400" spc="1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Rorschach</a:t>
            </a:r>
            <a:r>
              <a:rPr lang="en-US" sz="2400" spc="1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and</a:t>
            </a:r>
            <a:r>
              <a:rPr lang="en-US" sz="2400" spc="6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 Thematic</a:t>
            </a:r>
            <a:r>
              <a:rPr lang="en-US" sz="2400" spc="-29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Apperception Test (TAT),</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may</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provide useful data for evaluating</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several types of</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mental</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disorders. Such test results may be useful for disability evaluation when corroborated by</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other</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evidence,</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including</a:t>
            </a:r>
            <a:r>
              <a:rPr lang="en-US" sz="2400" spc="6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results</a:t>
            </a:r>
            <a:r>
              <a:rPr lang="en-US" sz="2400" spc="-5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from</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other</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psychological</a:t>
            </a:r>
            <a:r>
              <a:rPr lang="en-US" sz="2400" spc="8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tests</a:t>
            </a:r>
            <a:r>
              <a:rPr lang="en-US" sz="2400" spc="-5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and</a:t>
            </a:r>
            <a:r>
              <a:rPr lang="en-US" sz="2400" spc="5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information</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obtained</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a:t>
            </a:r>
            <a:r>
              <a:rPr lang="en-US" sz="2400" spc="-2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course</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of</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the</a:t>
            </a:r>
            <a:r>
              <a:rPr lang="en-US" sz="2400" spc="-6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clinical</a:t>
            </a:r>
            <a:r>
              <a:rPr lang="en-US" sz="2400" spc="6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evaluation,</a:t>
            </a:r>
            <a:r>
              <a:rPr lang="en-US" sz="2400" spc="-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from</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treating</a:t>
            </a:r>
            <a:r>
              <a:rPr lang="en-US" sz="2400" spc="2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and</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other</a:t>
            </a:r>
            <a:r>
              <a:rPr lang="en-US" sz="2400" spc="3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medical</a:t>
            </a:r>
            <a:r>
              <a:rPr lang="en-US" sz="2400" spc="5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sources,</a:t>
            </a:r>
            <a:r>
              <a:rPr lang="en-US" sz="2400" spc="1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other</a:t>
            </a:r>
            <a:r>
              <a:rPr lang="en-US" sz="2400" spc="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professional</a:t>
            </a:r>
            <a:r>
              <a:rPr lang="en-US" sz="2400" spc="4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health care providers,</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and</a:t>
            </a:r>
            <a:r>
              <a:rPr lang="en-US" sz="2400" spc="4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nonmedical sources.</a:t>
            </a:r>
            <a:r>
              <a:rPr lang="en-US" sz="2400" spc="-60"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Any</a:t>
            </a:r>
            <a:r>
              <a:rPr lang="en-US" sz="2400" spc="-65"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cs typeface="Arial" panose="020B0604020202020204" pitchFamily="34" charset="0"/>
              </a:rPr>
              <a:t>inconsistency</a:t>
            </a:r>
            <a:r>
              <a:rPr lang="en-US" sz="2400" spc="10" dirty="0">
                <a:effectLst/>
                <a:ea typeface="Arial" panose="020B0604020202020204" pitchFamily="34" charset="0"/>
                <a:cs typeface="Arial" panose="020B0604020202020204" pitchFamily="34" charset="0"/>
              </a:rPr>
              <a:t> between test results </a:t>
            </a:r>
            <a:r>
              <a:rPr lang="en-US" sz="2400" dirty="0">
                <a:effectLst/>
                <a:ea typeface="Arial" panose="020B0604020202020204" pitchFamily="34" charset="0"/>
              </a:rPr>
              <a:t>and</a:t>
            </a:r>
            <a:r>
              <a:rPr lang="en-US" sz="2400" spc="75" dirty="0">
                <a:effectLst/>
                <a:ea typeface="Arial" panose="020B0604020202020204" pitchFamily="34" charset="0"/>
              </a:rPr>
              <a:t> </a:t>
            </a:r>
            <a:r>
              <a:rPr lang="en-US" sz="2400" dirty="0">
                <a:effectLst/>
                <a:ea typeface="Arial" panose="020B0604020202020204" pitchFamily="34" charset="0"/>
              </a:rPr>
              <a:t>clinical</a:t>
            </a:r>
            <a:r>
              <a:rPr lang="en-US" sz="2400" spc="105" dirty="0">
                <a:effectLst/>
                <a:ea typeface="Arial" panose="020B0604020202020204" pitchFamily="34" charset="0"/>
              </a:rPr>
              <a:t> </a:t>
            </a:r>
            <a:r>
              <a:rPr lang="en-US" sz="2400" dirty="0">
                <a:effectLst/>
                <a:ea typeface="Arial" panose="020B0604020202020204" pitchFamily="34" charset="0"/>
              </a:rPr>
              <a:t>history</a:t>
            </a:r>
            <a:r>
              <a:rPr lang="en-US" sz="2400" spc="100" dirty="0">
                <a:effectLst/>
                <a:ea typeface="Arial" panose="020B0604020202020204" pitchFamily="34" charset="0"/>
              </a:rPr>
              <a:t> </a:t>
            </a:r>
            <a:r>
              <a:rPr lang="en-US" sz="2400" dirty="0">
                <a:effectLst/>
                <a:ea typeface="Arial" panose="020B0604020202020204" pitchFamily="34" charset="0"/>
              </a:rPr>
              <a:t>and</a:t>
            </a:r>
            <a:r>
              <a:rPr lang="en-US" sz="2400" spc="85" dirty="0">
                <a:effectLst/>
                <a:ea typeface="Arial" panose="020B0604020202020204" pitchFamily="34" charset="0"/>
              </a:rPr>
              <a:t> </a:t>
            </a:r>
            <a:r>
              <a:rPr lang="en-US" sz="2400" dirty="0">
                <a:effectLst/>
                <a:ea typeface="Arial" panose="020B0604020202020204" pitchFamily="34" charset="0"/>
              </a:rPr>
              <a:t>observation</a:t>
            </a:r>
            <a:r>
              <a:rPr lang="en-US" sz="2400" spc="125" dirty="0">
                <a:effectLst/>
                <a:ea typeface="Arial" panose="020B0604020202020204" pitchFamily="34" charset="0"/>
              </a:rPr>
              <a:t> </a:t>
            </a:r>
            <a:r>
              <a:rPr lang="en-US" sz="2400" dirty="0">
                <a:effectLst/>
                <a:ea typeface="Arial" panose="020B0604020202020204" pitchFamily="34" charset="0"/>
              </a:rPr>
              <a:t>should</a:t>
            </a:r>
            <a:r>
              <a:rPr lang="en-US" sz="2400" spc="50" dirty="0">
                <a:effectLst/>
                <a:ea typeface="Arial" panose="020B0604020202020204" pitchFamily="34" charset="0"/>
              </a:rPr>
              <a:t> </a:t>
            </a:r>
            <a:r>
              <a:rPr lang="en-US" sz="2400" dirty="0">
                <a:effectLst/>
                <a:ea typeface="Arial" panose="020B0604020202020204" pitchFamily="34" charset="0"/>
              </a:rPr>
              <a:t>be</a:t>
            </a:r>
            <a:r>
              <a:rPr lang="en-US" sz="2400" spc="50" dirty="0">
                <a:effectLst/>
                <a:ea typeface="Arial" panose="020B0604020202020204" pitchFamily="34" charset="0"/>
              </a:rPr>
              <a:t> </a:t>
            </a:r>
            <a:r>
              <a:rPr lang="en-US" sz="2400" dirty="0">
                <a:effectLst/>
                <a:ea typeface="Arial" panose="020B0604020202020204" pitchFamily="34" charset="0"/>
              </a:rPr>
              <a:t>explained</a:t>
            </a:r>
            <a:r>
              <a:rPr lang="en-US" sz="2400" spc="105" dirty="0">
                <a:effectLst/>
                <a:ea typeface="Arial" panose="020B0604020202020204" pitchFamily="34" charset="0"/>
              </a:rPr>
              <a:t> </a:t>
            </a:r>
            <a:r>
              <a:rPr lang="en-US" sz="2400" dirty="0">
                <a:effectLst/>
                <a:ea typeface="Arial" panose="020B0604020202020204" pitchFamily="34" charset="0"/>
              </a:rPr>
              <a:t>in</a:t>
            </a:r>
            <a:r>
              <a:rPr lang="en-US" sz="2400" spc="25" dirty="0">
                <a:effectLst/>
                <a:ea typeface="Arial" panose="020B0604020202020204" pitchFamily="34" charset="0"/>
              </a:rPr>
              <a:t> </a:t>
            </a:r>
            <a:r>
              <a:rPr lang="en-US" sz="2400" dirty="0">
                <a:effectLst/>
                <a:ea typeface="Arial" panose="020B0604020202020204" pitchFamily="34" charset="0"/>
              </a:rPr>
              <a:t>the</a:t>
            </a:r>
            <a:r>
              <a:rPr lang="en-US" sz="2400" spc="115" dirty="0">
                <a:effectLst/>
                <a:ea typeface="Arial" panose="020B0604020202020204" pitchFamily="34" charset="0"/>
              </a:rPr>
              <a:t> </a:t>
            </a:r>
            <a:r>
              <a:rPr lang="en-US" sz="2400" dirty="0">
                <a:effectLst/>
                <a:ea typeface="Arial" panose="020B0604020202020204" pitchFamily="34" charset="0"/>
              </a:rPr>
              <a:t>narrative</a:t>
            </a:r>
            <a:r>
              <a:rPr lang="en-US" sz="2400" spc="-305" dirty="0">
                <a:effectLst/>
                <a:ea typeface="Arial" panose="020B0604020202020204" pitchFamily="34" charset="0"/>
              </a:rPr>
              <a:t> </a:t>
            </a:r>
            <a:r>
              <a:rPr lang="en-US" sz="2400" dirty="0">
                <a:effectLst/>
                <a:ea typeface="Arial" panose="020B0604020202020204" pitchFamily="34" charset="0"/>
              </a:rPr>
              <a:t>description.</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40486718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855345" lvl="3" indent="0" algn="just">
              <a:lnSpc>
                <a:spcPct val="100000"/>
              </a:lnSpc>
              <a:spcBef>
                <a:spcPts val="0"/>
              </a:spcBef>
              <a:spcAft>
                <a:spcPts val="0"/>
              </a:spcAft>
              <a:buNone/>
              <a:tabLst>
                <a:tab pos="715645" algn="l"/>
              </a:tabLst>
            </a:pPr>
            <a:r>
              <a:rPr lang="en-US" sz="2000" b="1" dirty="0">
                <a:effectLst/>
                <a:ea typeface="Arial" panose="020B0604020202020204" pitchFamily="34" charset="0"/>
                <a:cs typeface="Arial" panose="020B0604020202020204" pitchFamily="34" charset="0"/>
              </a:rPr>
              <a:t>Neuropsycho</a:t>
            </a:r>
            <a:r>
              <a:rPr lang="en-US" sz="2000" b="1" dirty="0">
                <a:ea typeface="Arial" panose="020B0604020202020204" pitchFamily="34" charset="0"/>
                <a:cs typeface="Arial" panose="020B0604020202020204" pitchFamily="34" charset="0"/>
              </a:rPr>
              <a:t>l</a:t>
            </a:r>
            <a:r>
              <a:rPr lang="en-US" sz="2000" b="1" dirty="0">
                <a:effectLst/>
                <a:ea typeface="Arial" panose="020B0604020202020204" pitchFamily="34" charset="0"/>
                <a:cs typeface="Arial" panose="020B0604020202020204" pitchFamily="34" charset="0"/>
              </a:rPr>
              <a:t>ogical assessments: </a:t>
            </a:r>
          </a:p>
          <a:p>
            <a:pPr marL="0" marR="855345" lvl="3" indent="0" algn="just">
              <a:lnSpc>
                <a:spcPct val="100000"/>
              </a:lnSpc>
              <a:spcBef>
                <a:spcPts val="0"/>
              </a:spcBef>
              <a:spcAft>
                <a:spcPts val="0"/>
              </a:spcAft>
              <a:buNone/>
              <a:tabLst>
                <a:tab pos="715645" algn="l"/>
              </a:tabLst>
            </a:pPr>
            <a:endParaRPr lang="en-US" sz="2000" i="1" dirty="0">
              <a:ea typeface="Arial" panose="020B0604020202020204" pitchFamily="34" charset="0"/>
              <a:cs typeface="Arial" panose="020B0604020202020204" pitchFamily="34" charset="0"/>
            </a:endParaRPr>
          </a:p>
          <a:p>
            <a:pPr marL="0" marR="855345" lvl="3" indent="0" algn="just">
              <a:lnSpc>
                <a:spcPct val="100000"/>
              </a:lnSpc>
              <a:spcBef>
                <a:spcPts val="0"/>
              </a:spcBef>
              <a:spcAft>
                <a:spcPts val="0"/>
              </a:spcAft>
              <a:buNone/>
              <a:tabLst>
                <a:tab pos="715645" algn="l"/>
              </a:tabLst>
            </a:pPr>
            <a:r>
              <a:rPr lang="en-US" sz="2000" dirty="0">
                <a:effectLst/>
                <a:ea typeface="Arial" panose="020B0604020202020204" pitchFamily="34" charset="0"/>
              </a:rPr>
              <a:t>Comprehensive neuropsychological examinations may be used to establish the existence and extent of compromise of brain function, particularly in cases involving organic mental disorders. Normally, these examinations include assessment of cerebral dominance, basic sensation and perception, motor speed and coordination, attention and concentration, visual-motor function, memory across verbal and visual modalities, receptive and expressive speech, higher-order linguistic operations, problem-solving, abstraction ability, and general intelligence.</a:t>
            </a:r>
          </a:p>
          <a:p>
            <a:pPr marL="0" marR="908050" indent="0" algn="just">
              <a:lnSpc>
                <a:spcPct val="100000"/>
              </a:lnSpc>
              <a:spcBef>
                <a:spcPts val="0"/>
              </a:spcBef>
              <a:spcAft>
                <a:spcPts val="0"/>
              </a:spcAft>
              <a:buNone/>
            </a:pPr>
            <a:r>
              <a:rPr lang="en-US" sz="2000" dirty="0">
                <a:effectLst/>
                <a:ea typeface="Arial" panose="020B0604020202020204" pitchFamily="34" charset="0"/>
              </a:rPr>
              <a:t>In addition, there should be a clinical interview geared toward evaluating pathological features known to occur frequently in neurological disease and trauma; e.g., emotional !ability, abnormality of mood, impaired impulse control, passivity and apathy, or inappropriate social behavior. The specialist performing the examination may administer one of the commercially available comprehensive neuropsychological batteries, such as the Luria-Nebraska or the Halstead-</a:t>
            </a:r>
            <a:r>
              <a:rPr lang="en-US" sz="2000" dirty="0" err="1">
                <a:effectLst/>
                <a:ea typeface="Arial" panose="020B0604020202020204" pitchFamily="34" charset="0"/>
              </a:rPr>
              <a:t>Reitan</a:t>
            </a:r>
            <a:r>
              <a:rPr lang="en-US" sz="2000" dirty="0">
                <a:effectLst/>
                <a:ea typeface="Arial" panose="020B0604020202020204" pitchFamily="34" charset="0"/>
              </a:rPr>
              <a:t>, or a battery of tests selected as relevant to the suspected brain dysfunction. The specialist performing the examination must be properly trained in this area of neuroscience.</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8285661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859155" lvl="3" indent="0" algn="just">
              <a:lnSpc>
                <a:spcPct val="100000"/>
              </a:lnSpc>
              <a:spcBef>
                <a:spcPts val="0"/>
              </a:spcBef>
              <a:spcAft>
                <a:spcPts val="0"/>
              </a:spcAft>
              <a:buNone/>
              <a:tabLst>
                <a:tab pos="681990" algn="l"/>
              </a:tabLst>
            </a:pPr>
            <a:r>
              <a:rPr lang="en-US" sz="2400" b="1" dirty="0">
                <a:effectLst/>
                <a:ea typeface="Arial" panose="020B0604020202020204" pitchFamily="34" charset="0"/>
                <a:cs typeface="Arial" panose="020B0604020202020204" pitchFamily="34" charset="0"/>
              </a:rPr>
              <a:t>Screening</a:t>
            </a:r>
            <a:r>
              <a:rPr lang="en-US" sz="2400" b="1" spc="5" dirty="0">
                <a:effectLst/>
                <a:ea typeface="Arial" panose="020B0604020202020204" pitchFamily="34" charset="0"/>
                <a:cs typeface="Arial" panose="020B0604020202020204" pitchFamily="34" charset="0"/>
              </a:rPr>
              <a:t> </a:t>
            </a:r>
            <a:r>
              <a:rPr lang="en-US" sz="2400" b="1" dirty="0">
                <a:effectLst/>
                <a:ea typeface="Arial" panose="020B0604020202020204" pitchFamily="34" charset="0"/>
                <a:cs typeface="Arial" panose="020B0604020202020204" pitchFamily="34" charset="0"/>
              </a:rPr>
              <a:t>tests:</a:t>
            </a:r>
          </a:p>
          <a:p>
            <a:pPr marL="0" marR="859155" lvl="3" indent="0" algn="just">
              <a:lnSpc>
                <a:spcPct val="100000"/>
              </a:lnSpc>
              <a:spcBef>
                <a:spcPts val="0"/>
              </a:spcBef>
              <a:spcAft>
                <a:spcPts val="0"/>
              </a:spcAft>
              <a:buNone/>
              <a:tabLst>
                <a:tab pos="681990" algn="l"/>
              </a:tabLst>
            </a:pPr>
            <a:endParaRPr lang="en-US" sz="2400" i="1" dirty="0">
              <a:ea typeface="Arial" panose="020B0604020202020204" pitchFamily="34" charset="0"/>
              <a:cs typeface="Arial" panose="020B0604020202020204" pitchFamily="34" charset="0"/>
            </a:endParaRPr>
          </a:p>
          <a:p>
            <a:pPr marL="0" marR="859155" lvl="3" indent="0" algn="just">
              <a:lnSpc>
                <a:spcPct val="100000"/>
              </a:lnSpc>
              <a:spcBef>
                <a:spcPts val="0"/>
              </a:spcBef>
              <a:spcAft>
                <a:spcPts val="0"/>
              </a:spcAft>
              <a:buNone/>
              <a:tabLst>
                <a:tab pos="681990" algn="l"/>
              </a:tabLst>
            </a:pPr>
            <a:r>
              <a:rPr lang="en-US" sz="2400" i="1" dirty="0">
                <a:effectLst/>
                <a:ea typeface="Arial" panose="020B0604020202020204" pitchFamily="34" charset="0"/>
                <a:cs typeface="Arial" panose="020B0604020202020204" pitchFamily="34" charset="0"/>
              </a:rPr>
              <a:t> </a:t>
            </a:r>
            <a:r>
              <a:rPr lang="en-US" sz="2400" dirty="0">
                <a:effectLst/>
                <a:ea typeface="Arial" panose="020B0604020202020204" pitchFamily="34" charset="0"/>
              </a:rPr>
              <a:t>In</a:t>
            </a:r>
            <a:r>
              <a:rPr lang="en-US" sz="2400" spc="5" dirty="0">
                <a:effectLst/>
                <a:ea typeface="Arial" panose="020B0604020202020204" pitchFamily="34" charset="0"/>
              </a:rPr>
              <a:t> </a:t>
            </a:r>
            <a:r>
              <a:rPr lang="en-US" sz="2400" dirty="0">
                <a:effectLst/>
                <a:ea typeface="Arial" panose="020B0604020202020204" pitchFamily="34" charset="0"/>
              </a:rPr>
              <a:t>conjunction</a:t>
            </a:r>
            <a:r>
              <a:rPr lang="en-US" sz="2400" spc="285" dirty="0">
                <a:effectLst/>
                <a:ea typeface="Arial" panose="020B0604020202020204" pitchFamily="34" charset="0"/>
              </a:rPr>
              <a:t> </a:t>
            </a:r>
            <a:r>
              <a:rPr lang="en-US" sz="2400" dirty="0">
                <a:effectLst/>
                <a:ea typeface="Arial" panose="020B0604020202020204" pitchFamily="34" charset="0"/>
              </a:rPr>
              <a:t>with clinical</a:t>
            </a:r>
            <a:r>
              <a:rPr lang="en-US" sz="2400" spc="290" dirty="0">
                <a:effectLst/>
                <a:ea typeface="Arial" panose="020B0604020202020204" pitchFamily="34" charset="0"/>
              </a:rPr>
              <a:t> </a:t>
            </a:r>
            <a:r>
              <a:rPr lang="en-US" sz="2400" dirty="0">
                <a:effectLst/>
                <a:ea typeface="Arial" panose="020B0604020202020204" pitchFamily="34" charset="0"/>
              </a:rPr>
              <a:t>examinations,</a:t>
            </a:r>
            <a:r>
              <a:rPr lang="en-US" sz="2400" spc="285" dirty="0">
                <a:effectLst/>
                <a:ea typeface="Arial" panose="020B0604020202020204" pitchFamily="34" charset="0"/>
              </a:rPr>
              <a:t> </a:t>
            </a:r>
            <a:r>
              <a:rPr lang="en-US" sz="2400" dirty="0">
                <a:effectLst/>
                <a:ea typeface="Arial" panose="020B0604020202020204" pitchFamily="34" charset="0"/>
              </a:rPr>
              <a:t>sources</a:t>
            </a:r>
            <a:r>
              <a:rPr lang="en-US" sz="2400" spc="290" dirty="0">
                <a:effectLst/>
                <a:ea typeface="Arial" panose="020B0604020202020204" pitchFamily="34" charset="0"/>
              </a:rPr>
              <a:t> </a:t>
            </a:r>
            <a:r>
              <a:rPr lang="en-US" sz="2400" dirty="0">
                <a:effectLst/>
                <a:ea typeface="Arial" panose="020B0604020202020204" pitchFamily="34" charset="0"/>
              </a:rPr>
              <a:t>may report</a:t>
            </a:r>
            <a:r>
              <a:rPr lang="en-US" sz="2400" spc="285" dirty="0">
                <a:effectLst/>
                <a:ea typeface="Arial" panose="020B0604020202020204" pitchFamily="34" charset="0"/>
              </a:rPr>
              <a:t> </a:t>
            </a:r>
            <a:r>
              <a:rPr lang="en-US" sz="2400" dirty="0">
                <a:effectLst/>
                <a:ea typeface="Arial" panose="020B0604020202020204" pitchFamily="34" charset="0"/>
              </a:rPr>
              <a:t>the</a:t>
            </a:r>
            <a:r>
              <a:rPr lang="en-US" sz="2400" spc="290" dirty="0">
                <a:effectLst/>
                <a:ea typeface="Arial" panose="020B0604020202020204" pitchFamily="34" charset="0"/>
              </a:rPr>
              <a:t> </a:t>
            </a:r>
            <a:r>
              <a:rPr lang="en-US" sz="2400" dirty="0">
                <a:effectLst/>
                <a:ea typeface="Arial" panose="020B0604020202020204" pitchFamily="34" charset="0"/>
              </a:rPr>
              <a:t>results</a:t>
            </a:r>
            <a:r>
              <a:rPr lang="en-US" sz="2400" spc="-290" dirty="0">
                <a:effectLst/>
                <a:ea typeface="Arial" panose="020B0604020202020204" pitchFamily="34" charset="0"/>
              </a:rPr>
              <a:t> </a:t>
            </a:r>
            <a:r>
              <a:rPr lang="en-US" sz="2400" dirty="0">
                <a:effectLst/>
                <a:ea typeface="Arial" panose="020B0604020202020204" pitchFamily="34" charset="0"/>
              </a:rPr>
              <a:t>of</a:t>
            </a:r>
            <a:r>
              <a:rPr lang="en-US" sz="2400" spc="45" dirty="0">
                <a:effectLst/>
                <a:ea typeface="Arial" panose="020B0604020202020204" pitchFamily="34" charset="0"/>
              </a:rPr>
              <a:t> </a:t>
            </a:r>
            <a:r>
              <a:rPr lang="en-US" sz="2400" dirty="0">
                <a:effectLst/>
                <a:ea typeface="Arial" panose="020B0604020202020204" pitchFamily="34" charset="0"/>
              </a:rPr>
              <a:t>screening</a:t>
            </a:r>
            <a:r>
              <a:rPr lang="en-US" sz="2400" spc="110" dirty="0">
                <a:effectLst/>
                <a:ea typeface="Arial" panose="020B0604020202020204" pitchFamily="34" charset="0"/>
              </a:rPr>
              <a:t> </a:t>
            </a:r>
            <a:r>
              <a:rPr lang="en-US" sz="2400" dirty="0">
                <a:effectLst/>
                <a:ea typeface="Arial" panose="020B0604020202020204" pitchFamily="34" charset="0"/>
              </a:rPr>
              <a:t>tests;</a:t>
            </a:r>
            <a:r>
              <a:rPr lang="en-US" sz="2400" spc="10" dirty="0">
                <a:effectLst/>
                <a:ea typeface="Arial" panose="020B0604020202020204" pitchFamily="34" charset="0"/>
              </a:rPr>
              <a:t> </a:t>
            </a:r>
            <a:r>
              <a:rPr lang="en-US" sz="2400" dirty="0">
                <a:effectLst/>
                <a:ea typeface="Arial" panose="020B0604020202020204" pitchFamily="34" charset="0"/>
              </a:rPr>
              <a:t>i.e.,</a:t>
            </a:r>
            <a:r>
              <a:rPr lang="en-US" sz="2400" spc="30" dirty="0">
                <a:effectLst/>
                <a:ea typeface="Arial" panose="020B0604020202020204" pitchFamily="34" charset="0"/>
              </a:rPr>
              <a:t> </a:t>
            </a:r>
            <a:r>
              <a:rPr lang="en-US" sz="2400" dirty="0">
                <a:effectLst/>
                <a:ea typeface="Arial" panose="020B0604020202020204" pitchFamily="34" charset="0"/>
              </a:rPr>
              <a:t>tests</a:t>
            </a:r>
            <a:r>
              <a:rPr lang="en-US" sz="2400" spc="10" dirty="0">
                <a:effectLst/>
                <a:ea typeface="Arial" panose="020B0604020202020204" pitchFamily="34" charset="0"/>
              </a:rPr>
              <a:t> </a:t>
            </a:r>
            <a:r>
              <a:rPr lang="en-US" sz="2400" dirty="0">
                <a:effectLst/>
                <a:ea typeface="Arial" panose="020B0604020202020204" pitchFamily="34" charset="0"/>
              </a:rPr>
              <a:t>used</a:t>
            </a:r>
            <a:r>
              <a:rPr lang="en-US" sz="2400" spc="35" dirty="0">
                <a:effectLst/>
                <a:ea typeface="Arial" panose="020B0604020202020204" pitchFamily="34" charset="0"/>
              </a:rPr>
              <a:t> </a:t>
            </a:r>
            <a:r>
              <a:rPr lang="en-US" sz="2400" dirty="0">
                <a:effectLst/>
                <a:ea typeface="Arial" panose="020B0604020202020204" pitchFamily="34" charset="0"/>
              </a:rPr>
              <a:t>for</a:t>
            </a:r>
            <a:r>
              <a:rPr lang="en-US" sz="2400" spc="20" dirty="0">
                <a:effectLst/>
                <a:ea typeface="Arial" panose="020B0604020202020204" pitchFamily="34" charset="0"/>
              </a:rPr>
              <a:t> </a:t>
            </a:r>
            <a:r>
              <a:rPr lang="en-US" sz="2400" dirty="0">
                <a:effectLst/>
                <a:ea typeface="Arial" panose="020B0604020202020204" pitchFamily="34" charset="0"/>
              </a:rPr>
              <a:t>gross</a:t>
            </a:r>
            <a:r>
              <a:rPr lang="en-US" sz="2400" spc="35" dirty="0">
                <a:effectLst/>
                <a:ea typeface="Arial" panose="020B0604020202020204" pitchFamily="34" charset="0"/>
              </a:rPr>
              <a:t> </a:t>
            </a:r>
            <a:r>
              <a:rPr lang="en-US" sz="2400" dirty="0">
                <a:effectLst/>
                <a:ea typeface="Arial" panose="020B0604020202020204" pitchFamily="34" charset="0"/>
              </a:rPr>
              <a:t>determination</a:t>
            </a:r>
            <a:r>
              <a:rPr lang="en-US" sz="2400" spc="160" dirty="0">
                <a:effectLst/>
                <a:ea typeface="Arial" panose="020B0604020202020204" pitchFamily="34" charset="0"/>
              </a:rPr>
              <a:t> </a:t>
            </a:r>
            <a:r>
              <a:rPr lang="en-US" sz="2400" dirty="0">
                <a:effectLst/>
                <a:ea typeface="Arial" panose="020B0604020202020204" pitchFamily="34" charset="0"/>
              </a:rPr>
              <a:t>of</a:t>
            </a:r>
            <a:r>
              <a:rPr lang="en-US" sz="2400" spc="50" dirty="0">
                <a:effectLst/>
                <a:ea typeface="Arial" panose="020B0604020202020204" pitchFamily="34" charset="0"/>
              </a:rPr>
              <a:t> </a:t>
            </a:r>
            <a:r>
              <a:rPr lang="en-US" sz="2400" dirty="0">
                <a:effectLst/>
                <a:ea typeface="Arial" panose="020B0604020202020204" pitchFamily="34" charset="0"/>
              </a:rPr>
              <a:t>level</a:t>
            </a:r>
            <a:r>
              <a:rPr lang="en-US" sz="2400" spc="55" dirty="0">
                <a:effectLst/>
                <a:ea typeface="Arial" panose="020B0604020202020204" pitchFamily="34" charset="0"/>
              </a:rPr>
              <a:t> </a:t>
            </a:r>
            <a:r>
              <a:rPr lang="en-US" sz="2400" dirty="0">
                <a:effectLst/>
                <a:ea typeface="Arial" panose="020B0604020202020204" pitchFamily="34" charset="0"/>
              </a:rPr>
              <a:t>of</a:t>
            </a:r>
            <a:r>
              <a:rPr lang="en-US" sz="2400" spc="35" dirty="0">
                <a:effectLst/>
                <a:ea typeface="Arial" panose="020B0604020202020204" pitchFamily="34" charset="0"/>
              </a:rPr>
              <a:t> </a:t>
            </a:r>
            <a:r>
              <a:rPr lang="en-US" sz="2400" dirty="0">
                <a:effectLst/>
                <a:ea typeface="Arial" panose="020B0604020202020204" pitchFamily="34" charset="0"/>
              </a:rPr>
              <a:t>functioning.</a:t>
            </a:r>
            <a:r>
              <a:rPr lang="en-US" sz="2400" spc="65" dirty="0">
                <a:effectLst/>
                <a:ea typeface="Arial" panose="020B0604020202020204" pitchFamily="34" charset="0"/>
              </a:rPr>
              <a:t> </a:t>
            </a:r>
            <a:r>
              <a:rPr lang="en-US" sz="2400" dirty="0">
                <a:effectLst/>
                <a:ea typeface="Arial" panose="020B0604020202020204" pitchFamily="34" charset="0"/>
              </a:rPr>
              <a:t>Screening</a:t>
            </a:r>
            <a:r>
              <a:rPr lang="en-US" sz="2400" spc="5" dirty="0">
                <a:effectLst/>
                <a:ea typeface="Arial" panose="020B0604020202020204" pitchFamily="34" charset="0"/>
              </a:rPr>
              <a:t> </a:t>
            </a:r>
            <a:r>
              <a:rPr lang="en-US" sz="2400" dirty="0">
                <a:effectLst/>
                <a:ea typeface="Arial" panose="020B0604020202020204" pitchFamily="34" charset="0"/>
              </a:rPr>
              <a:t>instruments</a:t>
            </a:r>
            <a:r>
              <a:rPr lang="en-US" sz="2400" spc="5" dirty="0">
                <a:effectLst/>
                <a:ea typeface="Arial" panose="020B0604020202020204" pitchFamily="34" charset="0"/>
              </a:rPr>
              <a:t> </a:t>
            </a:r>
            <a:r>
              <a:rPr lang="en-US" sz="2400" dirty="0">
                <a:effectLst/>
                <a:ea typeface="Arial" panose="020B0604020202020204" pitchFamily="34" charset="0"/>
              </a:rPr>
              <a:t>may be useful in</a:t>
            </a:r>
            <a:r>
              <a:rPr lang="en-US" sz="2400" spc="315" dirty="0">
                <a:effectLst/>
                <a:ea typeface="Arial" panose="020B0604020202020204" pitchFamily="34" charset="0"/>
              </a:rPr>
              <a:t> </a:t>
            </a:r>
            <a:r>
              <a:rPr lang="en-US" sz="2400" dirty="0">
                <a:effectLst/>
                <a:ea typeface="Arial" panose="020B0604020202020204" pitchFamily="34" charset="0"/>
              </a:rPr>
              <a:t>uncovering</a:t>
            </a:r>
            <a:r>
              <a:rPr lang="en-US" sz="2400" spc="320" dirty="0">
                <a:effectLst/>
                <a:ea typeface="Arial" panose="020B0604020202020204" pitchFamily="34" charset="0"/>
              </a:rPr>
              <a:t> </a:t>
            </a:r>
            <a:r>
              <a:rPr lang="en-US" sz="2400" dirty="0">
                <a:effectLst/>
                <a:ea typeface="Arial" panose="020B0604020202020204" pitchFamily="34" charset="0"/>
              </a:rPr>
              <a:t>potentially</a:t>
            </a:r>
            <a:r>
              <a:rPr lang="en-US" sz="2400" spc="320" dirty="0">
                <a:effectLst/>
                <a:ea typeface="Arial" panose="020B0604020202020204" pitchFamily="34" charset="0"/>
              </a:rPr>
              <a:t> </a:t>
            </a:r>
            <a:r>
              <a:rPr lang="en-US" sz="2400" dirty="0">
                <a:effectLst/>
                <a:ea typeface="Arial" panose="020B0604020202020204" pitchFamily="34" charset="0"/>
              </a:rPr>
              <a:t>serious</a:t>
            </a:r>
            <a:r>
              <a:rPr lang="en-US" sz="2400" spc="320" dirty="0">
                <a:effectLst/>
                <a:ea typeface="Arial" panose="020B0604020202020204" pitchFamily="34" charset="0"/>
              </a:rPr>
              <a:t> </a:t>
            </a:r>
            <a:r>
              <a:rPr lang="en-US" sz="2400" dirty="0">
                <a:effectLst/>
                <a:ea typeface="Arial" panose="020B0604020202020204" pitchFamily="34" charset="0"/>
              </a:rPr>
              <a:t>impairments,</a:t>
            </a:r>
            <a:r>
              <a:rPr lang="en-US" sz="2400" spc="320" dirty="0">
                <a:effectLst/>
                <a:ea typeface="Arial" panose="020B0604020202020204" pitchFamily="34" charset="0"/>
              </a:rPr>
              <a:t> </a:t>
            </a:r>
            <a:r>
              <a:rPr lang="en-US" sz="2400" dirty="0">
                <a:effectLst/>
                <a:ea typeface="Arial" panose="020B0604020202020204" pitchFamily="34" charset="0"/>
              </a:rPr>
              <a:t>but often must</a:t>
            </a:r>
            <a:r>
              <a:rPr lang="en-US" sz="2400" spc="5" dirty="0">
                <a:effectLst/>
                <a:ea typeface="Arial" panose="020B0604020202020204" pitchFamily="34" charset="0"/>
              </a:rPr>
              <a:t> </a:t>
            </a:r>
            <a:r>
              <a:rPr lang="en-US" sz="2400" dirty="0">
                <a:effectLst/>
                <a:ea typeface="Arial" panose="020B0604020202020204" pitchFamily="34" charset="0"/>
              </a:rPr>
              <a:t>be</a:t>
            </a:r>
            <a:r>
              <a:rPr lang="en-US" sz="2400" spc="-20" dirty="0">
                <a:effectLst/>
                <a:ea typeface="Arial" panose="020B0604020202020204" pitchFamily="34" charset="0"/>
              </a:rPr>
              <a:t> </a:t>
            </a:r>
            <a:r>
              <a:rPr lang="en-US" sz="2400" dirty="0">
                <a:effectLst/>
                <a:ea typeface="Arial" panose="020B0604020202020204" pitchFamily="34" charset="0"/>
              </a:rPr>
              <a:t>supplemented</a:t>
            </a:r>
            <a:r>
              <a:rPr lang="en-US" sz="2400" spc="95" dirty="0">
                <a:effectLst/>
                <a:ea typeface="Arial" panose="020B0604020202020204" pitchFamily="34" charset="0"/>
              </a:rPr>
              <a:t> </a:t>
            </a:r>
            <a:r>
              <a:rPr lang="en-US" sz="2400" dirty="0">
                <a:effectLst/>
                <a:ea typeface="Arial" panose="020B0604020202020204" pitchFamily="34" charset="0"/>
              </a:rPr>
              <a:t>by</a:t>
            </a:r>
            <a:r>
              <a:rPr lang="en-US" sz="2400" spc="30" dirty="0">
                <a:effectLst/>
                <a:ea typeface="Arial" panose="020B0604020202020204" pitchFamily="34" charset="0"/>
              </a:rPr>
              <a:t> </a:t>
            </a:r>
            <a:r>
              <a:rPr lang="en-US" sz="2400" dirty="0">
                <a:effectLst/>
                <a:ea typeface="Arial" panose="020B0604020202020204" pitchFamily="34" charset="0"/>
              </a:rPr>
              <a:t>other</a:t>
            </a:r>
            <a:r>
              <a:rPr lang="en-US" sz="2400" spc="60" dirty="0">
                <a:effectLst/>
                <a:ea typeface="Arial" panose="020B0604020202020204" pitchFamily="34" charset="0"/>
              </a:rPr>
              <a:t> </a:t>
            </a:r>
            <a:r>
              <a:rPr lang="en-US" sz="2400" dirty="0">
                <a:effectLst/>
                <a:ea typeface="Arial" panose="020B0604020202020204" pitchFamily="34" charset="0"/>
              </a:rPr>
              <a:t>data.</a:t>
            </a:r>
            <a:r>
              <a:rPr lang="en-US" sz="2400" spc="-60" dirty="0">
                <a:effectLst/>
                <a:ea typeface="Arial" panose="020B0604020202020204" pitchFamily="34" charset="0"/>
              </a:rPr>
              <a:t> </a:t>
            </a:r>
            <a:r>
              <a:rPr lang="en-US" sz="2400" dirty="0">
                <a:effectLst/>
                <a:ea typeface="Arial" panose="020B0604020202020204" pitchFamily="34" charset="0"/>
              </a:rPr>
              <a:t>However,</a:t>
            </a:r>
            <a:r>
              <a:rPr lang="en-US" sz="2400" spc="45" dirty="0">
                <a:effectLst/>
                <a:ea typeface="Arial" panose="020B0604020202020204" pitchFamily="34" charset="0"/>
              </a:rPr>
              <a:t> </a:t>
            </a:r>
            <a:r>
              <a:rPr lang="en-US" sz="2400" dirty="0">
                <a:effectLst/>
                <a:ea typeface="Arial" panose="020B0604020202020204" pitchFamily="34" charset="0"/>
              </a:rPr>
              <a:t>in</a:t>
            </a:r>
            <a:r>
              <a:rPr lang="en-US" sz="2400" spc="115" dirty="0">
                <a:effectLst/>
                <a:ea typeface="Arial" panose="020B0604020202020204" pitchFamily="34" charset="0"/>
              </a:rPr>
              <a:t> </a:t>
            </a:r>
            <a:r>
              <a:rPr lang="en-US" sz="2400" dirty="0">
                <a:effectLst/>
                <a:ea typeface="Arial" panose="020B0604020202020204" pitchFamily="34" charset="0"/>
              </a:rPr>
              <a:t>some</a:t>
            </a:r>
            <a:r>
              <a:rPr lang="en-US" sz="2400" spc="40" dirty="0">
                <a:effectLst/>
                <a:ea typeface="Arial" panose="020B0604020202020204" pitchFamily="34" charset="0"/>
              </a:rPr>
              <a:t> </a:t>
            </a:r>
            <a:r>
              <a:rPr lang="en-US" sz="2400" dirty="0">
                <a:effectLst/>
                <a:ea typeface="Arial" panose="020B0604020202020204" pitchFamily="34" charset="0"/>
              </a:rPr>
              <a:t>cases</a:t>
            </a:r>
            <a:r>
              <a:rPr lang="en-US" sz="2400" spc="70" dirty="0">
                <a:effectLst/>
                <a:ea typeface="Arial" panose="020B0604020202020204" pitchFamily="34" charset="0"/>
              </a:rPr>
              <a:t> </a:t>
            </a:r>
            <a:r>
              <a:rPr lang="en-US" sz="2400" dirty="0">
                <a:effectLst/>
                <a:ea typeface="Arial" panose="020B0604020202020204" pitchFamily="34" charset="0"/>
              </a:rPr>
              <a:t>the</a:t>
            </a:r>
            <a:r>
              <a:rPr lang="en-US" sz="2400" spc="15" dirty="0">
                <a:effectLst/>
                <a:ea typeface="Arial" panose="020B0604020202020204" pitchFamily="34" charset="0"/>
              </a:rPr>
              <a:t> </a:t>
            </a:r>
            <a:r>
              <a:rPr lang="en-US" sz="2400" dirty="0">
                <a:effectLst/>
                <a:ea typeface="Arial" panose="020B0604020202020204" pitchFamily="34" charset="0"/>
              </a:rPr>
              <a:t>results</a:t>
            </a:r>
            <a:r>
              <a:rPr lang="en-US" sz="2400" spc="50" dirty="0">
                <a:effectLst/>
                <a:ea typeface="Arial" panose="020B0604020202020204" pitchFamily="34" charset="0"/>
              </a:rPr>
              <a:t> </a:t>
            </a:r>
            <a:r>
              <a:rPr lang="en-US" sz="2400" dirty="0">
                <a:effectLst/>
                <a:ea typeface="Arial" panose="020B0604020202020204" pitchFamily="34" charset="0"/>
              </a:rPr>
              <a:t>of</a:t>
            </a:r>
            <a:r>
              <a:rPr lang="en-US" sz="2400" spc="5" dirty="0">
                <a:effectLst/>
                <a:ea typeface="Arial" panose="020B0604020202020204" pitchFamily="34" charset="0"/>
              </a:rPr>
              <a:t> </a:t>
            </a:r>
            <a:r>
              <a:rPr lang="en-US" sz="2400" dirty="0">
                <a:effectLst/>
                <a:ea typeface="Arial" panose="020B0604020202020204" pitchFamily="34" charset="0"/>
              </a:rPr>
              <a:t>screening</a:t>
            </a:r>
            <a:r>
              <a:rPr lang="en-US" sz="2400" spc="110" dirty="0">
                <a:effectLst/>
                <a:ea typeface="Arial" panose="020B0604020202020204" pitchFamily="34" charset="0"/>
              </a:rPr>
              <a:t> </a:t>
            </a:r>
            <a:r>
              <a:rPr lang="en-US" sz="2400" dirty="0">
                <a:effectLst/>
                <a:ea typeface="Arial" panose="020B0604020202020204" pitchFamily="34" charset="0"/>
              </a:rPr>
              <a:t>tests</a:t>
            </a:r>
            <a:r>
              <a:rPr lang="en-US" sz="2400" spc="70" dirty="0">
                <a:effectLst/>
                <a:ea typeface="Arial" panose="020B0604020202020204" pitchFamily="34" charset="0"/>
              </a:rPr>
              <a:t> </a:t>
            </a:r>
            <a:r>
              <a:rPr lang="en-US" sz="2400" dirty="0">
                <a:effectLst/>
                <a:ea typeface="Arial" panose="020B0604020202020204" pitchFamily="34" charset="0"/>
              </a:rPr>
              <a:t>may</a:t>
            </a:r>
            <a:r>
              <a:rPr lang="en-US" sz="2400" spc="-305" dirty="0">
                <a:effectLst/>
                <a:ea typeface="Arial" panose="020B0604020202020204" pitchFamily="34" charset="0"/>
              </a:rPr>
              <a:t> </a:t>
            </a:r>
            <a:r>
              <a:rPr lang="en-US" sz="2400" dirty="0">
                <a:effectLst/>
                <a:ea typeface="Arial" panose="020B0604020202020204" pitchFamily="34" charset="0"/>
              </a:rPr>
              <a:t>show</a:t>
            </a:r>
            <a:r>
              <a:rPr lang="en-US" sz="2400" spc="55" dirty="0">
                <a:effectLst/>
                <a:ea typeface="Arial" panose="020B0604020202020204" pitchFamily="34" charset="0"/>
              </a:rPr>
              <a:t> </a:t>
            </a:r>
            <a:r>
              <a:rPr lang="en-US" sz="2400" dirty="0">
                <a:effectLst/>
                <a:ea typeface="Arial" panose="020B0604020202020204" pitchFamily="34" charset="0"/>
              </a:rPr>
              <a:t>such</a:t>
            </a:r>
            <a:r>
              <a:rPr lang="en-US" sz="2400" spc="25" dirty="0">
                <a:effectLst/>
                <a:ea typeface="Arial" panose="020B0604020202020204" pitchFamily="34" charset="0"/>
              </a:rPr>
              <a:t> </a:t>
            </a:r>
            <a:r>
              <a:rPr lang="en-US" sz="2400" dirty="0">
                <a:effectLst/>
                <a:ea typeface="Arial" panose="020B0604020202020204" pitchFamily="34" charset="0"/>
              </a:rPr>
              <a:t>obvious</a:t>
            </a:r>
            <a:r>
              <a:rPr lang="en-US" sz="2400" spc="45" dirty="0">
                <a:effectLst/>
                <a:ea typeface="Arial" panose="020B0604020202020204" pitchFamily="34" charset="0"/>
              </a:rPr>
              <a:t> </a:t>
            </a:r>
            <a:r>
              <a:rPr lang="en-US" sz="2400" dirty="0">
                <a:effectLst/>
                <a:ea typeface="Arial" panose="020B0604020202020204" pitchFamily="34" charset="0"/>
              </a:rPr>
              <a:t>abnormalities</a:t>
            </a:r>
            <a:r>
              <a:rPr lang="en-US" sz="2400" spc="100" dirty="0">
                <a:effectLst/>
                <a:ea typeface="Arial" panose="020B0604020202020204" pitchFamily="34" charset="0"/>
              </a:rPr>
              <a:t> </a:t>
            </a:r>
            <a:r>
              <a:rPr lang="en-US" sz="2400" dirty="0">
                <a:effectLst/>
                <a:ea typeface="Arial" panose="020B0604020202020204" pitchFamily="34" charset="0"/>
              </a:rPr>
              <a:t>that</a:t>
            </a:r>
            <a:r>
              <a:rPr lang="en-US" sz="2400" spc="35" dirty="0">
                <a:effectLst/>
                <a:ea typeface="Arial" panose="020B0604020202020204" pitchFamily="34" charset="0"/>
              </a:rPr>
              <a:t> </a:t>
            </a:r>
            <a:r>
              <a:rPr lang="en-US" sz="2400" dirty="0">
                <a:effectLst/>
                <a:ea typeface="Arial" panose="020B0604020202020204" pitchFamily="34" charset="0"/>
              </a:rPr>
              <a:t>further</a:t>
            </a:r>
            <a:r>
              <a:rPr lang="en-US" sz="2400" spc="105" dirty="0">
                <a:effectLst/>
                <a:ea typeface="Arial" panose="020B0604020202020204" pitchFamily="34" charset="0"/>
              </a:rPr>
              <a:t> </a:t>
            </a:r>
            <a:r>
              <a:rPr lang="en-US" sz="2400" dirty="0">
                <a:effectLst/>
                <a:ea typeface="Arial" panose="020B0604020202020204" pitchFamily="34" charset="0"/>
              </a:rPr>
              <a:t>testing</a:t>
            </a:r>
            <a:r>
              <a:rPr lang="en-US" sz="2400" spc="-25" dirty="0">
                <a:effectLst/>
                <a:ea typeface="Arial" panose="020B0604020202020204" pitchFamily="34" charset="0"/>
              </a:rPr>
              <a:t> </a:t>
            </a:r>
            <a:r>
              <a:rPr lang="en-US" sz="2400" dirty="0">
                <a:effectLst/>
                <a:ea typeface="Arial" panose="020B0604020202020204" pitchFamily="34" charset="0"/>
              </a:rPr>
              <a:t>will</a:t>
            </a:r>
            <a:r>
              <a:rPr lang="en-US" sz="2400" spc="35" dirty="0">
                <a:effectLst/>
                <a:ea typeface="Arial" panose="020B0604020202020204" pitchFamily="34" charset="0"/>
              </a:rPr>
              <a:t> </a:t>
            </a:r>
            <a:r>
              <a:rPr lang="en-US" sz="2400" dirty="0">
                <a:effectLst/>
                <a:ea typeface="Arial" panose="020B0604020202020204" pitchFamily="34" charset="0"/>
              </a:rPr>
              <a:t>clearly</a:t>
            </a:r>
            <a:r>
              <a:rPr lang="en-US" sz="2400" spc="65" dirty="0">
                <a:effectLst/>
                <a:ea typeface="Arial" panose="020B0604020202020204" pitchFamily="34" charset="0"/>
              </a:rPr>
              <a:t> </a:t>
            </a:r>
            <a:r>
              <a:rPr lang="en-US" sz="2400" dirty="0">
                <a:effectLst/>
                <a:ea typeface="Arial" panose="020B0604020202020204" pitchFamily="34" charset="0"/>
              </a:rPr>
              <a:t>be</a:t>
            </a:r>
            <a:r>
              <a:rPr lang="en-US" sz="2400" spc="-15" dirty="0">
                <a:effectLst/>
                <a:ea typeface="Arial" panose="020B0604020202020204" pitchFamily="34" charset="0"/>
              </a:rPr>
              <a:t> </a:t>
            </a:r>
            <a:r>
              <a:rPr lang="en-US" sz="2400" dirty="0">
                <a:effectLst/>
                <a:ea typeface="Arial" panose="020B0604020202020204" pitchFamily="34" charset="0"/>
              </a:rPr>
              <a:t>unnecessary.</a:t>
            </a:r>
          </a:p>
          <a:p>
            <a:pPr marL="0" marR="859155" lvl="3" indent="0" algn="just">
              <a:lnSpc>
                <a:spcPct val="100000"/>
              </a:lnSpc>
              <a:spcBef>
                <a:spcPts val="0"/>
              </a:spcBef>
              <a:spcAft>
                <a:spcPts val="0"/>
              </a:spcAft>
              <a:buNone/>
              <a:tabLst>
                <a:tab pos="681990" algn="l"/>
              </a:tabLst>
            </a:pPr>
            <a:endParaRPr lang="en-US" sz="2400" dirty="0">
              <a:effectLst/>
              <a:ea typeface="Arial" panose="020B0604020202020204" pitchFamily="34" charset="0"/>
            </a:endParaRPr>
          </a:p>
          <a:p>
            <a:pPr marL="0" marR="1266190" lvl="3" indent="0" algn="just">
              <a:lnSpc>
                <a:spcPct val="100000"/>
              </a:lnSpc>
              <a:spcBef>
                <a:spcPts val="0"/>
              </a:spcBef>
              <a:spcAft>
                <a:spcPts val="0"/>
              </a:spcAft>
              <a:buNone/>
              <a:tabLst>
                <a:tab pos="753110" algn="l"/>
              </a:tabLst>
            </a:pPr>
            <a:r>
              <a:rPr lang="en-US" sz="2400" b="1" dirty="0">
                <a:effectLst/>
                <a:ea typeface="Arial" panose="020B0604020202020204" pitchFamily="34" charset="0"/>
                <a:cs typeface="Arial" panose="020B0604020202020204" pitchFamily="34" charset="0"/>
              </a:rPr>
              <a:t>Traumatic</a:t>
            </a:r>
            <a:r>
              <a:rPr lang="en-US" sz="2400" b="1" spc="5" dirty="0">
                <a:effectLst/>
                <a:ea typeface="Arial" panose="020B0604020202020204" pitchFamily="34" charset="0"/>
                <a:cs typeface="Arial" panose="020B0604020202020204" pitchFamily="34" charset="0"/>
              </a:rPr>
              <a:t> </a:t>
            </a:r>
            <a:r>
              <a:rPr lang="en-US" sz="2400" b="1" dirty="0">
                <a:effectLst/>
                <a:ea typeface="Arial" panose="020B0604020202020204" pitchFamily="34" charset="0"/>
                <a:cs typeface="Arial" panose="020B0604020202020204" pitchFamily="34" charset="0"/>
              </a:rPr>
              <a:t>brain injury:</a:t>
            </a:r>
          </a:p>
          <a:p>
            <a:pPr marL="0" marR="1266190" lvl="3" indent="0" algn="just">
              <a:lnSpc>
                <a:spcPct val="100000"/>
              </a:lnSpc>
              <a:spcBef>
                <a:spcPts val="0"/>
              </a:spcBef>
              <a:spcAft>
                <a:spcPts val="0"/>
              </a:spcAft>
              <a:buNone/>
              <a:tabLst>
                <a:tab pos="753110" algn="l"/>
              </a:tabLst>
            </a:pPr>
            <a:endParaRPr lang="en-US" sz="2400" i="1" dirty="0">
              <a:ea typeface="Arial" panose="020B0604020202020204" pitchFamily="34" charset="0"/>
              <a:cs typeface="Arial" panose="020B0604020202020204" pitchFamily="34" charset="0"/>
            </a:endParaRPr>
          </a:p>
          <a:p>
            <a:pPr marL="0" marR="1266190" lvl="3" indent="0" algn="just">
              <a:lnSpc>
                <a:spcPct val="100000"/>
              </a:lnSpc>
              <a:spcBef>
                <a:spcPts val="0"/>
              </a:spcBef>
              <a:spcAft>
                <a:spcPts val="0"/>
              </a:spcAft>
              <a:buNone/>
              <a:tabLst>
                <a:tab pos="753110" algn="l"/>
              </a:tabLst>
            </a:pPr>
            <a:r>
              <a:rPr lang="en-US" sz="2400" dirty="0">
                <a:effectLst/>
                <a:ea typeface="Arial" panose="020B0604020202020204" pitchFamily="34" charset="0"/>
              </a:rPr>
              <a:t>In</a:t>
            </a:r>
            <a:r>
              <a:rPr lang="en-US" sz="2400" spc="5" dirty="0">
                <a:effectLst/>
                <a:ea typeface="Arial" panose="020B0604020202020204" pitchFamily="34" charset="0"/>
              </a:rPr>
              <a:t> </a:t>
            </a:r>
            <a:r>
              <a:rPr lang="en-US" sz="2400" dirty="0">
                <a:effectLst/>
                <a:ea typeface="Arial" panose="020B0604020202020204" pitchFamily="34" charset="0"/>
              </a:rPr>
              <a:t>cases</a:t>
            </a:r>
            <a:r>
              <a:rPr lang="en-US" sz="2400" spc="5" dirty="0">
                <a:effectLst/>
                <a:ea typeface="Arial" panose="020B0604020202020204" pitchFamily="34" charset="0"/>
              </a:rPr>
              <a:t> </a:t>
            </a:r>
            <a:r>
              <a:rPr lang="en-US" sz="2400" dirty="0">
                <a:effectLst/>
                <a:ea typeface="Arial" panose="020B0604020202020204" pitchFamily="34" charset="0"/>
              </a:rPr>
              <a:t>involving</a:t>
            </a:r>
            <a:r>
              <a:rPr lang="en-US" sz="2400" spc="5" dirty="0">
                <a:effectLst/>
                <a:ea typeface="Arial" panose="020B0604020202020204" pitchFamily="34" charset="0"/>
              </a:rPr>
              <a:t> </a:t>
            </a:r>
            <a:r>
              <a:rPr lang="en-US" sz="2400" dirty="0">
                <a:effectLst/>
                <a:ea typeface="Arial" panose="020B0604020202020204" pitchFamily="34" charset="0"/>
              </a:rPr>
              <a:t>TB!,</a:t>
            </a:r>
            <a:r>
              <a:rPr lang="en-US" sz="2400" spc="5" dirty="0">
                <a:effectLst/>
                <a:ea typeface="Arial" panose="020B0604020202020204" pitchFamily="34" charset="0"/>
              </a:rPr>
              <a:t> </a:t>
            </a:r>
            <a:r>
              <a:rPr lang="en-US" sz="2400" dirty="0">
                <a:effectLst/>
                <a:ea typeface="Arial" panose="020B0604020202020204" pitchFamily="34" charset="0"/>
              </a:rPr>
              <a:t>follow</a:t>
            </a:r>
            <a:r>
              <a:rPr lang="en-US" sz="2400" spc="5" dirty="0">
                <a:effectLst/>
                <a:ea typeface="Arial" panose="020B0604020202020204" pitchFamily="34" charset="0"/>
              </a:rPr>
              <a:t> </a:t>
            </a:r>
            <a:r>
              <a:rPr lang="en-US" sz="2400" dirty="0">
                <a:effectLst/>
                <a:ea typeface="Arial" panose="020B0604020202020204" pitchFamily="34" charset="0"/>
              </a:rPr>
              <a:t>the</a:t>
            </a:r>
            <a:r>
              <a:rPr lang="en-US" sz="2400" spc="5" dirty="0">
                <a:effectLst/>
                <a:ea typeface="Arial" panose="020B0604020202020204" pitchFamily="34" charset="0"/>
              </a:rPr>
              <a:t> </a:t>
            </a:r>
            <a:r>
              <a:rPr lang="en-US" sz="2400" dirty="0">
                <a:effectLst/>
                <a:ea typeface="Arial" panose="020B0604020202020204" pitchFamily="34" charset="0"/>
              </a:rPr>
              <a:t>documentation</a:t>
            </a:r>
            <a:r>
              <a:rPr lang="en-US" sz="2400" spc="5" dirty="0">
                <a:effectLst/>
                <a:ea typeface="Arial" panose="020B0604020202020204" pitchFamily="34" charset="0"/>
              </a:rPr>
              <a:t> </a:t>
            </a:r>
            <a:r>
              <a:rPr lang="en-US" sz="2400" dirty="0">
                <a:effectLst/>
                <a:ea typeface="Arial" panose="020B0604020202020204" pitchFamily="34" charset="0"/>
              </a:rPr>
              <a:t>and</a:t>
            </a:r>
            <a:r>
              <a:rPr lang="en-US" sz="2400" spc="-275" dirty="0">
                <a:effectLst/>
                <a:ea typeface="Arial" panose="020B0604020202020204" pitchFamily="34" charset="0"/>
              </a:rPr>
              <a:t> </a:t>
            </a:r>
            <a:r>
              <a:rPr lang="en-US" sz="2400" dirty="0">
                <a:effectLst/>
                <a:ea typeface="Arial" panose="020B0604020202020204" pitchFamily="34" charset="0"/>
              </a:rPr>
              <a:t>evaluation</a:t>
            </a:r>
            <a:r>
              <a:rPr lang="en-US" sz="2400" spc="40" dirty="0">
                <a:effectLst/>
                <a:ea typeface="Arial" panose="020B0604020202020204" pitchFamily="34" charset="0"/>
              </a:rPr>
              <a:t> </a:t>
            </a:r>
            <a:r>
              <a:rPr lang="en-US" sz="2400" dirty="0">
                <a:effectLst/>
                <a:ea typeface="Arial" panose="020B0604020202020204" pitchFamily="34" charset="0"/>
              </a:rPr>
              <a:t>guidelines</a:t>
            </a:r>
            <a:r>
              <a:rPr lang="en-US" sz="2400" spc="80" dirty="0">
                <a:effectLst/>
                <a:ea typeface="Arial" panose="020B0604020202020204" pitchFamily="34" charset="0"/>
              </a:rPr>
              <a:t> </a:t>
            </a:r>
            <a:r>
              <a:rPr lang="en-US" sz="2400" dirty="0">
                <a:effectLst/>
                <a:ea typeface="Arial" panose="020B0604020202020204" pitchFamily="34" charset="0"/>
              </a:rPr>
              <a:t>in</a:t>
            </a:r>
            <a:r>
              <a:rPr lang="en-US" sz="2400" spc="30" dirty="0">
                <a:effectLst/>
                <a:ea typeface="Arial" panose="020B0604020202020204" pitchFamily="34" charset="0"/>
              </a:rPr>
              <a:t> </a:t>
            </a:r>
            <a:r>
              <a:rPr lang="en-US" sz="2400" dirty="0">
                <a:effectLst/>
                <a:ea typeface="Arial" panose="020B0604020202020204" pitchFamily="34" charset="0"/>
              </a:rPr>
              <a:t>11.00F.</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4684347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1136650" lvl="3" indent="0" algn="just">
              <a:lnSpc>
                <a:spcPct val="100000"/>
              </a:lnSpc>
              <a:spcBef>
                <a:spcPts val="0"/>
              </a:spcBef>
              <a:buNone/>
              <a:tabLst>
                <a:tab pos="746760" algn="l"/>
              </a:tabLst>
            </a:pPr>
            <a:r>
              <a:rPr lang="en-US" sz="2200" b="1" dirty="0">
                <a:effectLst/>
                <a:ea typeface="Arial" panose="020B0604020202020204" pitchFamily="34" charset="0"/>
                <a:cs typeface="Arial" panose="020B0604020202020204" pitchFamily="34" charset="0"/>
              </a:rPr>
              <a:t>Anxiety disorders: </a:t>
            </a:r>
          </a:p>
          <a:p>
            <a:pPr marL="0" marR="1136650" lvl="3" indent="0" algn="just">
              <a:lnSpc>
                <a:spcPct val="100000"/>
              </a:lnSpc>
              <a:spcBef>
                <a:spcPts val="0"/>
              </a:spcBef>
              <a:buNone/>
              <a:tabLst>
                <a:tab pos="746760" algn="l"/>
              </a:tabLst>
            </a:pPr>
            <a:endParaRPr lang="en-US" sz="2200" i="1" dirty="0">
              <a:ea typeface="Arial" panose="020B0604020202020204" pitchFamily="34" charset="0"/>
              <a:cs typeface="Arial" panose="020B0604020202020204" pitchFamily="34" charset="0"/>
            </a:endParaRPr>
          </a:p>
          <a:p>
            <a:pPr marL="0" marR="1136650" lvl="3" indent="0" algn="just">
              <a:lnSpc>
                <a:spcPct val="100000"/>
              </a:lnSpc>
              <a:spcBef>
                <a:spcPts val="0"/>
              </a:spcBef>
              <a:buNone/>
              <a:tabLst>
                <a:tab pos="746760" algn="l"/>
              </a:tabLst>
            </a:pPr>
            <a:r>
              <a:rPr lang="en-US" sz="2200" dirty="0">
                <a:effectLst/>
                <a:ea typeface="Arial" panose="020B0604020202020204" pitchFamily="34" charset="0"/>
              </a:rPr>
              <a:t>In cases involving agoraphobia and other phobic disorders, panic disorders, and posttraumatic stress disorders, documentation of the anxiety reaction is essential. At least one detailed description of your typical reaction is required. The description should include the nature, frequency, and duration of any panic attacks or other reactions, the precipitating and exacerbating factors, and the functional effects.</a:t>
            </a:r>
          </a:p>
          <a:p>
            <a:pPr marL="0" marR="1136650" lvl="3" indent="0" algn="just">
              <a:lnSpc>
                <a:spcPct val="100000"/>
              </a:lnSpc>
              <a:spcBef>
                <a:spcPts val="0"/>
              </a:spcBef>
              <a:buNone/>
              <a:tabLst>
                <a:tab pos="746760" algn="l"/>
              </a:tabLst>
            </a:pPr>
            <a:endParaRPr lang="en-US" sz="2200" dirty="0">
              <a:effectLst/>
              <a:ea typeface="Arial" panose="020B0604020202020204" pitchFamily="34" charset="0"/>
            </a:endParaRPr>
          </a:p>
          <a:p>
            <a:pPr marL="0" indent="0" algn="just">
              <a:lnSpc>
                <a:spcPct val="100000"/>
              </a:lnSpc>
              <a:spcBef>
                <a:spcPts val="0"/>
              </a:spcBef>
              <a:buNone/>
            </a:pPr>
            <a:r>
              <a:rPr lang="en-US" sz="2200" dirty="0">
                <a:effectLst/>
                <a:ea typeface="Arial" panose="020B0604020202020204" pitchFamily="34" charset="0"/>
              </a:rPr>
              <a:t>If the description is provided by a medical source, the reporting physician or psychologist should indicate the extent to which the description reflects his or her own observations and the source of any ancillary information. Statements of other persons who have observed you may be used for this description if professional observation is not available.</a:t>
            </a:r>
            <a:endParaRPr lang="en-US" sz="22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1942396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499110" marR="908050" indent="0">
              <a:lnSpc>
                <a:spcPct val="136000"/>
              </a:lnSpc>
              <a:spcBef>
                <a:spcPts val="0"/>
              </a:spcBef>
              <a:buNone/>
            </a:pPr>
            <a:r>
              <a:rPr lang="en-US" sz="2200" b="1" dirty="0">
                <a:effectLst/>
                <a:ea typeface="Arial" panose="020B0604020202020204" pitchFamily="34" charset="0"/>
                <a:cs typeface="Arial" panose="020B0604020202020204" pitchFamily="34" charset="0"/>
              </a:rPr>
              <a:t>Eating disorders:</a:t>
            </a:r>
          </a:p>
          <a:p>
            <a:pPr marL="499110" marR="908050" indent="0">
              <a:lnSpc>
                <a:spcPct val="136000"/>
              </a:lnSpc>
              <a:spcBef>
                <a:spcPts val="0"/>
              </a:spcBef>
              <a:buNone/>
            </a:pPr>
            <a:endParaRPr lang="en-US" sz="2200" dirty="0">
              <a:ea typeface="Arial" panose="020B0604020202020204" pitchFamily="34" charset="0"/>
              <a:cs typeface="Arial" panose="020B0604020202020204" pitchFamily="34" charset="0"/>
            </a:endParaRPr>
          </a:p>
          <a:p>
            <a:pPr marL="499110" marR="908050" indent="0">
              <a:lnSpc>
                <a:spcPct val="136000"/>
              </a:lnSpc>
              <a:spcBef>
                <a:spcPts val="0"/>
              </a:spcBef>
              <a:buNone/>
            </a:pPr>
            <a:r>
              <a:rPr lang="en-US" sz="2200" dirty="0">
                <a:effectLst/>
                <a:ea typeface="Arial" panose="020B0604020202020204" pitchFamily="34" charset="0"/>
                <a:cs typeface="Arial" panose="020B0604020202020204" pitchFamily="34" charset="0"/>
              </a:rPr>
              <a:t>In cases involving anorexia</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nervosa</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and</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other eating</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disorders,</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the</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primary</a:t>
            </a:r>
            <a:r>
              <a:rPr lang="en-US" sz="2200" spc="5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manifestations</a:t>
            </a:r>
            <a:r>
              <a:rPr lang="en-US" sz="2200" spc="1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may</a:t>
            </a:r>
            <a:r>
              <a:rPr lang="en-US" sz="2200" spc="5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be</a:t>
            </a:r>
            <a:r>
              <a:rPr lang="en-US" sz="2200" spc="2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mental</a:t>
            </a:r>
            <a:r>
              <a:rPr lang="en-US" sz="2200" spc="5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or</a:t>
            </a:r>
            <a:r>
              <a:rPr lang="en-US" sz="2200" spc="5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physical,</a:t>
            </a:r>
            <a:r>
              <a:rPr lang="en-US" sz="2200" spc="1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depending</a:t>
            </a:r>
            <a:r>
              <a:rPr lang="en-US" sz="2200" spc="14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upon</a:t>
            </a:r>
            <a:r>
              <a:rPr lang="en-US" sz="2200" spc="6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the</a:t>
            </a:r>
            <a:r>
              <a:rPr lang="en-US" sz="2200" spc="3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nature</a:t>
            </a:r>
            <a:r>
              <a:rPr lang="en-US" sz="2200" spc="1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and</a:t>
            </a:r>
            <a:r>
              <a:rPr lang="en-US" sz="2200" spc="5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extent</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of the disorder. When the primary functional</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limitation is physical; e.g., when severe</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weight loss and</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associated</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clinical</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findings are the chief</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cause of</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inability to</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work, we may</a:t>
            </a:r>
            <a:r>
              <a:rPr lang="en-US" sz="2200" spc="-29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evaluate </a:t>
            </a:r>
            <a:r>
              <a:rPr lang="en-US" sz="2200" dirty="0">
                <a:effectLst/>
                <a:ea typeface="Arial" panose="020B0604020202020204" pitchFamily="34" charset="0"/>
                <a:cs typeface="Arial" panose="020B0604020202020204" pitchFamily="34" charset="0"/>
              </a:rPr>
              <a:t>the impairment under the appropriate physical</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body system listing. </a:t>
            </a:r>
          </a:p>
          <a:p>
            <a:pPr marL="499110" marR="908050" indent="0">
              <a:lnSpc>
                <a:spcPct val="136000"/>
              </a:lnSpc>
              <a:spcBef>
                <a:spcPts val="0"/>
              </a:spcBef>
              <a:buNone/>
            </a:pPr>
            <a:endParaRPr lang="en-US" sz="2200" dirty="0">
              <a:ea typeface="Arial" panose="020B0604020202020204" pitchFamily="34" charset="0"/>
              <a:cs typeface="Arial" panose="020B0604020202020204" pitchFamily="34" charset="0"/>
            </a:endParaRPr>
          </a:p>
          <a:p>
            <a:pPr marL="499110" marR="908050" indent="0">
              <a:lnSpc>
                <a:spcPct val="136000"/>
              </a:lnSpc>
              <a:spcBef>
                <a:spcPts val="0"/>
              </a:spcBef>
              <a:buNone/>
            </a:pPr>
            <a:r>
              <a:rPr lang="en-US" sz="2200" dirty="0">
                <a:effectLst/>
                <a:ea typeface="Arial" panose="020B0604020202020204" pitchFamily="34" charset="0"/>
                <a:cs typeface="Arial" panose="020B0604020202020204" pitchFamily="34" charset="0"/>
              </a:rPr>
              <a:t>Of course, we</a:t>
            </a:r>
            <a:r>
              <a:rPr lang="en-US" sz="2200" spc="-31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must also consider any mental aspects of the impairment,</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unless we can make a fully</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favorable</a:t>
            </a:r>
            <a:r>
              <a:rPr lang="en-US" sz="2200" spc="3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determination</a:t>
            </a:r>
            <a:r>
              <a:rPr lang="en-US" sz="2200" spc="15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or</a:t>
            </a:r>
            <a:r>
              <a:rPr lang="en-US" sz="2200" spc="-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decision</a:t>
            </a:r>
            <a:r>
              <a:rPr lang="en-US" sz="2200" spc="16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based</a:t>
            </a:r>
            <a:r>
              <a:rPr lang="en-US" sz="2200" spc="5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on</a:t>
            </a:r>
            <a:r>
              <a:rPr lang="en-US" sz="2200" spc="3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the</a:t>
            </a:r>
            <a:r>
              <a:rPr lang="en-US" sz="2200" spc="7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physical</a:t>
            </a:r>
            <a:r>
              <a:rPr lang="en-US" sz="2200" spc="110"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impairment(s)</a:t>
            </a:r>
            <a:r>
              <a:rPr lang="en-US" sz="2200" spc="95" dirty="0">
                <a:effectLst/>
                <a:ea typeface="Arial" panose="020B0604020202020204" pitchFamily="34" charset="0"/>
                <a:cs typeface="Arial" panose="020B0604020202020204" pitchFamily="34" charset="0"/>
              </a:rPr>
              <a:t> </a:t>
            </a:r>
            <a:r>
              <a:rPr lang="en-US" sz="2200" dirty="0">
                <a:effectLst/>
                <a:ea typeface="Arial" panose="020B0604020202020204" pitchFamily="34" charset="0"/>
                <a:cs typeface="Arial" panose="020B0604020202020204" pitchFamily="34" charset="0"/>
              </a:rPr>
              <a:t>alone.</a:t>
            </a:r>
            <a:endParaRPr lang="en-US" sz="2200"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2574866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908050" indent="0">
              <a:lnSpc>
                <a:spcPct val="100000"/>
              </a:lnSpc>
              <a:spcBef>
                <a:spcPts val="0"/>
              </a:spcBef>
              <a:buNone/>
            </a:pPr>
            <a:r>
              <a:rPr lang="en-US" sz="2200" b="1" spc="-5" dirty="0">
                <a:effectLst/>
                <a:ea typeface="Arial" panose="020B0604020202020204" pitchFamily="34" charset="0"/>
                <a:cs typeface="Arial" panose="020B0604020202020204" pitchFamily="34" charset="0"/>
              </a:rPr>
              <a:t>Chronic mental impairments: </a:t>
            </a:r>
          </a:p>
          <a:p>
            <a:pPr marL="0" marR="908050" indent="0">
              <a:lnSpc>
                <a:spcPct val="100000"/>
              </a:lnSpc>
              <a:spcBef>
                <a:spcPts val="0"/>
              </a:spcBef>
              <a:buNone/>
            </a:pPr>
            <a:endParaRPr lang="en-US" sz="2200" i="1" spc="-5" dirty="0">
              <a:ea typeface="Arial" panose="020B0604020202020204" pitchFamily="34" charset="0"/>
              <a:cs typeface="Arial" panose="020B0604020202020204" pitchFamily="34" charset="0"/>
            </a:endParaRPr>
          </a:p>
          <a:p>
            <a:pPr marL="0" marR="908050" indent="0">
              <a:lnSpc>
                <a:spcPct val="100000"/>
              </a:lnSpc>
              <a:spcBef>
                <a:spcPts val="0"/>
              </a:spcBef>
              <a:buNone/>
            </a:pPr>
            <a:r>
              <a:rPr lang="en-US" sz="2200" spc="-5" dirty="0">
                <a:effectLst/>
                <a:ea typeface="Arial" panose="020B0604020202020204" pitchFamily="34" charset="0"/>
                <a:cs typeface="Arial" panose="020B0604020202020204" pitchFamily="34" charset="0"/>
              </a:rPr>
              <a:t>Particular problems are often involved</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in evaluating</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mental</a:t>
            </a:r>
            <a:r>
              <a:rPr lang="en-US" sz="2200" spc="-29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impairments</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in</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individuals</a:t>
            </a:r>
            <a:r>
              <a:rPr lang="en-US" sz="2200" spc="29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who</a:t>
            </a:r>
            <a:r>
              <a:rPr lang="en-US" sz="2200" spc="29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have</a:t>
            </a:r>
            <a:r>
              <a:rPr lang="en-US" sz="2200" spc="29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long</a:t>
            </a:r>
            <a:r>
              <a:rPr lang="en-US" sz="2200" spc="29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histories of</a:t>
            </a:r>
            <a:r>
              <a:rPr lang="en-US" sz="2200" spc="29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repeated</a:t>
            </a:r>
            <a:r>
              <a:rPr lang="en-US" sz="2200" spc="29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hospitalizations or</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prolonged</a:t>
            </a:r>
            <a:r>
              <a:rPr lang="en-US" sz="2200" spc="9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outpatient care</a:t>
            </a:r>
            <a:r>
              <a:rPr lang="en-US" sz="2200" spc="-5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with</a:t>
            </a:r>
            <a:r>
              <a:rPr lang="en-US" sz="2200" spc="3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supportive</a:t>
            </a:r>
            <a:r>
              <a:rPr lang="en-US" sz="2200" spc="2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therapy</a:t>
            </a:r>
            <a:r>
              <a:rPr lang="en-US" sz="2200" spc="2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and</a:t>
            </a:r>
            <a:r>
              <a:rPr lang="en-US" sz="2200" spc="8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medication.</a:t>
            </a:r>
            <a:r>
              <a:rPr lang="en-US" sz="2200" spc="8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For instance,</a:t>
            </a:r>
            <a:r>
              <a:rPr lang="en-US" sz="2200" spc="3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if</a:t>
            </a:r>
            <a:r>
              <a:rPr lang="en-US" sz="2200" spc="2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you</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have</a:t>
            </a:r>
            <a:r>
              <a:rPr lang="en-US" sz="2200" spc="7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chronic</a:t>
            </a:r>
            <a:r>
              <a:rPr lang="en-US" sz="2200" spc="12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organic,</a:t>
            </a:r>
            <a:r>
              <a:rPr lang="en-US" sz="2200" spc="22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psychotic,</a:t>
            </a:r>
            <a:r>
              <a:rPr lang="en-US" sz="2200" spc="16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and</a:t>
            </a:r>
            <a:r>
              <a:rPr lang="en-US" sz="2200" spc="11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affective</a:t>
            </a:r>
            <a:r>
              <a:rPr lang="en-US" sz="2200" spc="13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disorders,</a:t>
            </a:r>
            <a:r>
              <a:rPr lang="en-US" sz="2200" spc="15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you</a:t>
            </a:r>
            <a:r>
              <a:rPr lang="en-US" sz="2200" spc="19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may</a:t>
            </a:r>
            <a:r>
              <a:rPr lang="en-US" sz="2200" spc="6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commonly</a:t>
            </a:r>
            <a:r>
              <a:rPr lang="en-US" sz="2200" spc="19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have</a:t>
            </a:r>
            <a:r>
              <a:rPr lang="en-US" sz="2200" spc="4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your</a:t>
            </a:r>
            <a:r>
              <a:rPr lang="en-US" sz="2200" spc="10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life</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structured</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in such a way as to minimize your stress and reduce your symptoms and signs.</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In such a case, you</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may be much more impaired for work than your symptoms and signs</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would indicate. </a:t>
            </a:r>
          </a:p>
          <a:p>
            <a:pPr marL="0" marR="908050" indent="0">
              <a:lnSpc>
                <a:spcPct val="100000"/>
              </a:lnSpc>
              <a:spcBef>
                <a:spcPts val="0"/>
              </a:spcBef>
              <a:buNone/>
            </a:pPr>
            <a:r>
              <a:rPr lang="en-US" sz="2200" spc="-5" dirty="0">
                <a:effectLst/>
                <a:ea typeface="Arial" panose="020B0604020202020204" pitchFamily="34" charset="0"/>
                <a:cs typeface="Arial" panose="020B0604020202020204" pitchFamily="34" charset="0"/>
              </a:rPr>
              <a:t>The results of a single examination</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may not adequately describe your</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sustained ability to function. It is, therefore, vital that we review all pertinent information</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relative to your condition, especially at times of increased stress. We will attempt to obtain</a:t>
            </a:r>
            <a:r>
              <a:rPr lang="en-US" sz="2200" spc="-31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adequate</a:t>
            </a:r>
            <a:r>
              <a:rPr lang="en-US" sz="2200" spc="5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descriptive</a:t>
            </a:r>
            <a:r>
              <a:rPr lang="en-US" sz="2200" spc="6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information</a:t>
            </a:r>
            <a:r>
              <a:rPr lang="en-US" sz="2200" spc="7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from</a:t>
            </a:r>
            <a:r>
              <a:rPr lang="en-US" sz="2200" spc="1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all sources that</a:t>
            </a:r>
            <a:r>
              <a:rPr lang="en-US" sz="2200" spc="5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have</a:t>
            </a:r>
            <a:r>
              <a:rPr lang="en-US" sz="2200" spc="2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treated</a:t>
            </a:r>
            <a:r>
              <a:rPr lang="en-US" sz="2200" spc="5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you</a:t>
            </a:r>
            <a:r>
              <a:rPr lang="en-US" sz="2200" spc="5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in</a:t>
            </a:r>
            <a:r>
              <a:rPr lang="en-US" sz="2200" spc="-1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the</a:t>
            </a:r>
            <a:r>
              <a:rPr lang="en-US" sz="2200" spc="-3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time</a:t>
            </a:r>
            <a:r>
              <a:rPr lang="en-US" sz="2200" spc="7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period</a:t>
            </a:r>
            <a:r>
              <a:rPr lang="en-US" sz="2200" spc="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relevant</a:t>
            </a:r>
            <a:r>
              <a:rPr lang="en-US" sz="2200" spc="5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to</a:t>
            </a:r>
            <a:r>
              <a:rPr lang="en-US" sz="2200" spc="15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the</a:t>
            </a:r>
            <a:r>
              <a:rPr lang="en-US" sz="2200" spc="15"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determination</a:t>
            </a:r>
            <a:r>
              <a:rPr lang="en-US" sz="2200" spc="12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or</a:t>
            </a:r>
            <a:r>
              <a:rPr lang="en-US" sz="2200" spc="20" dirty="0">
                <a:effectLst/>
                <a:ea typeface="Arial" panose="020B0604020202020204" pitchFamily="34" charset="0"/>
                <a:cs typeface="Arial" panose="020B0604020202020204" pitchFamily="34" charset="0"/>
              </a:rPr>
              <a:t> </a:t>
            </a:r>
            <a:r>
              <a:rPr lang="en-US" sz="2200" spc="-5" dirty="0">
                <a:effectLst/>
                <a:ea typeface="Arial" panose="020B0604020202020204" pitchFamily="34" charset="0"/>
                <a:cs typeface="Arial" panose="020B0604020202020204" pitchFamily="34" charset="0"/>
              </a:rPr>
              <a:t>decision.</a:t>
            </a:r>
            <a:endParaRPr lang="en-US" sz="2200" spc="-5"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14771555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533462" cy="4501126"/>
          </a:xfrm>
        </p:spPr>
        <p:txBody>
          <a:bodyPr vert="horz" lIns="91440" tIns="45720" rIns="91440" bIns="45720" rtlCol="0" anchor="ctr">
            <a:noAutofit/>
          </a:bodyPr>
          <a:lstStyle/>
          <a:p>
            <a:pPr marL="0" marR="920750" lvl="2" indent="0" algn="just">
              <a:lnSpc>
                <a:spcPct val="100000"/>
              </a:lnSpc>
              <a:spcBef>
                <a:spcPts val="1040"/>
              </a:spcBef>
              <a:spcAft>
                <a:spcPts val="0"/>
              </a:spcAft>
              <a:buNone/>
              <a:tabLst>
                <a:tab pos="691515" algn="l"/>
              </a:tabLst>
            </a:pPr>
            <a:r>
              <a:rPr lang="en-US" sz="2200" b="1" spc="-5" dirty="0">
                <a:effectLst/>
                <a:ea typeface="Arial" panose="020B0604020202020204" pitchFamily="34" charset="0"/>
                <a:cs typeface="Arial" panose="020B0604020202020204" pitchFamily="34" charset="0"/>
              </a:rPr>
              <a:t>Effects</a:t>
            </a:r>
            <a:r>
              <a:rPr lang="en-US" sz="2200" b="1" spc="-25" dirty="0">
                <a:effectLst/>
                <a:ea typeface="Arial" panose="020B0604020202020204" pitchFamily="34" charset="0"/>
                <a:cs typeface="Arial" panose="020B0604020202020204" pitchFamily="34" charset="0"/>
              </a:rPr>
              <a:t> </a:t>
            </a:r>
            <a:r>
              <a:rPr lang="en-US" sz="2200" b="1" spc="-5" dirty="0">
                <a:effectLst/>
                <a:ea typeface="Arial" panose="020B0604020202020204" pitchFamily="34" charset="0"/>
                <a:cs typeface="Arial" panose="020B0604020202020204" pitchFamily="34" charset="0"/>
              </a:rPr>
              <a:t>of</a:t>
            </a:r>
            <a:r>
              <a:rPr lang="en-US" sz="2200" b="1" spc="-10" dirty="0">
                <a:effectLst/>
                <a:ea typeface="Arial" panose="020B0604020202020204" pitchFamily="34" charset="0"/>
                <a:cs typeface="Arial" panose="020B0604020202020204" pitchFamily="34" charset="0"/>
              </a:rPr>
              <a:t> </a:t>
            </a:r>
            <a:r>
              <a:rPr lang="en-US" sz="2200" b="1" spc="-5" dirty="0">
                <a:effectLst/>
                <a:ea typeface="Arial" panose="020B0604020202020204" pitchFamily="34" charset="0"/>
                <a:cs typeface="Arial" panose="020B0604020202020204" pitchFamily="34" charset="0"/>
              </a:rPr>
              <a:t>structured</a:t>
            </a:r>
            <a:r>
              <a:rPr lang="en-US" sz="2200" b="1" spc="35" dirty="0">
                <a:effectLst/>
                <a:ea typeface="Arial" panose="020B0604020202020204" pitchFamily="34" charset="0"/>
                <a:cs typeface="Arial" panose="020B0604020202020204" pitchFamily="34" charset="0"/>
              </a:rPr>
              <a:t> </a:t>
            </a:r>
            <a:r>
              <a:rPr lang="en-US" sz="2200" b="1" spc="-5" dirty="0">
                <a:effectLst/>
                <a:ea typeface="Arial" panose="020B0604020202020204" pitchFamily="34" charset="0"/>
                <a:cs typeface="Arial" panose="020B0604020202020204" pitchFamily="34" charset="0"/>
              </a:rPr>
              <a:t>settings:</a:t>
            </a:r>
          </a:p>
          <a:p>
            <a:pPr marL="0" marR="920750" lvl="2" indent="0" algn="just">
              <a:lnSpc>
                <a:spcPct val="100000"/>
              </a:lnSpc>
              <a:spcBef>
                <a:spcPts val="1040"/>
              </a:spcBef>
              <a:spcAft>
                <a:spcPts val="0"/>
              </a:spcAft>
              <a:buNone/>
              <a:tabLst>
                <a:tab pos="691515" algn="l"/>
              </a:tabLst>
            </a:pPr>
            <a:endParaRPr lang="en-US" sz="2200" i="1" spc="-5" dirty="0">
              <a:ea typeface="Arial" panose="020B0604020202020204" pitchFamily="34" charset="0"/>
              <a:cs typeface="Arial" panose="020B0604020202020204" pitchFamily="34" charset="0"/>
            </a:endParaRPr>
          </a:p>
          <a:p>
            <a:pPr marL="0" marR="920750" indent="-914400" algn="just">
              <a:lnSpc>
                <a:spcPct val="100000"/>
              </a:lnSpc>
              <a:spcBef>
                <a:spcPts val="0"/>
              </a:spcBef>
              <a:buNone/>
              <a:tabLst>
                <a:tab pos="691515" algn="l"/>
              </a:tabLst>
            </a:pPr>
            <a:r>
              <a:rPr lang="en-US" sz="2200" dirty="0">
                <a:effectLst/>
                <a:ea typeface="Arial" panose="020B0604020202020204" pitchFamily="34" charset="0"/>
                <a:cs typeface="Arial" panose="020B0604020202020204" pitchFamily="34" charset="0"/>
              </a:rPr>
              <a:t>Particularly in cases involving chronic mental disorders, overt symptomatology may be controlled or attenuated by psychosocial factors such as placement in a hospital, halfway house, board and care facility, or other environment that provides similar structure. Highly structured and supportive settings may also be found in your home. Such settings may greatly reduce the mental demands placed on you. With lowered mental demands, overt symptoms and signs of the underlying mental disorder may be minimized.</a:t>
            </a:r>
            <a:endParaRPr lang="en-US" sz="2200" dirty="0">
              <a:effectLst/>
              <a:ea typeface="Arial" panose="020B0604020202020204" pitchFamily="34" charset="0"/>
            </a:endParaRPr>
          </a:p>
          <a:p>
            <a:pPr marL="0" indent="0" algn="just">
              <a:lnSpc>
                <a:spcPct val="100000"/>
              </a:lnSpc>
              <a:spcBef>
                <a:spcPts val="0"/>
              </a:spcBef>
              <a:buNone/>
            </a:pPr>
            <a:r>
              <a:rPr lang="en-US" sz="2200" dirty="0">
                <a:effectLst/>
                <a:ea typeface="Arial" panose="020B0604020202020204" pitchFamily="34" charset="0"/>
                <a:cs typeface="Arial" panose="020B0604020202020204" pitchFamily="34" charset="0"/>
              </a:rPr>
              <a:t>At the same time, however, your ability to function outside of such a structured or supportive setting may not have changed. If your symptomatology is controlled or attenuated by psychosocial factors, we must consider your ability to function outside of such highly structured settings. For these reasons, identical paragraph C criteria are included in 12.02, 12.03, and 12.04. The paragraph C criterion of 12.06 reflects the uniqueness of agoraphobia, an anxiety disorder manifested by an overwhelming fear of leaving the home.</a:t>
            </a:r>
            <a:endParaRPr lang="en-US" sz="22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4241521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630A-B283-49FD-A30E-943380465DC9}"/>
              </a:ext>
            </a:extLst>
          </p:cNvPr>
          <p:cNvSpPr>
            <a:spLocks noGrp="1"/>
          </p:cNvSpPr>
          <p:nvPr>
            <p:ph type="title"/>
          </p:nvPr>
        </p:nvSpPr>
        <p:spPr>
          <a:xfrm>
            <a:off x="2209348" y="609602"/>
            <a:ext cx="7765321" cy="664028"/>
          </a:xfrm>
        </p:spPr>
        <p:txBody>
          <a:bodyPr/>
          <a:lstStyle/>
          <a:p>
            <a:r>
              <a:rPr lang="en-US" dirty="0"/>
              <a:t>Earned income</a:t>
            </a:r>
          </a:p>
        </p:txBody>
      </p:sp>
      <p:sp>
        <p:nvSpPr>
          <p:cNvPr id="3" name="Content Placeholder 2">
            <a:extLst>
              <a:ext uri="{FF2B5EF4-FFF2-40B4-BE49-F238E27FC236}">
                <a16:creationId xmlns:a16="http://schemas.microsoft.com/office/drawing/2014/main" id="{C7BA55CC-AFEA-44EB-9907-F9D4926BFC56}"/>
              </a:ext>
            </a:extLst>
          </p:cNvPr>
          <p:cNvSpPr>
            <a:spLocks noGrp="1"/>
          </p:cNvSpPr>
          <p:nvPr>
            <p:ph idx="1"/>
          </p:nvPr>
        </p:nvSpPr>
        <p:spPr>
          <a:xfrm>
            <a:off x="2209346" y="1859282"/>
            <a:ext cx="7707540" cy="685799"/>
          </a:xfrm>
        </p:spPr>
        <p:txBody>
          <a:bodyPr>
            <a:normAutofit/>
          </a:bodyPr>
          <a:lstStyle/>
          <a:p>
            <a:pPr marL="0" marR="0" indent="0" algn="ctr">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“Do I make too much to get SSI?”</a:t>
            </a:r>
          </a:p>
          <a:p>
            <a:pPr marL="0" indent="0">
              <a:buNone/>
            </a:pPr>
            <a:endParaRPr lang="en-US" dirty="0"/>
          </a:p>
        </p:txBody>
      </p:sp>
      <p:sp>
        <p:nvSpPr>
          <p:cNvPr id="5" name="TextBox 4">
            <a:extLst>
              <a:ext uri="{FF2B5EF4-FFF2-40B4-BE49-F238E27FC236}">
                <a16:creationId xmlns:a16="http://schemas.microsoft.com/office/drawing/2014/main" id="{DBB7E891-C0F2-44C6-AECF-6CCD6B848B04}"/>
              </a:ext>
            </a:extLst>
          </p:cNvPr>
          <p:cNvSpPr txBox="1"/>
          <p:nvPr/>
        </p:nvSpPr>
        <p:spPr>
          <a:xfrm>
            <a:off x="2476500" y="3063241"/>
            <a:ext cx="7200900" cy="2894895"/>
          </a:xfrm>
          <a:prstGeom prst="rect">
            <a:avLst/>
          </a:prstGeom>
          <a:noFill/>
        </p:spPr>
        <p:txBody>
          <a:bodyPr wrap="square" rtlCol="0">
            <a:spAutoFit/>
          </a:bodyPr>
          <a:lstStyle/>
          <a:p>
            <a:pPr marL="0" marR="0" indent="0" algn="ctr">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Z = Gross Monthly Income	Y = Countable Income</a:t>
            </a:r>
          </a:p>
          <a:p>
            <a:pPr marL="0" indent="0" algn="ctr">
              <a:lnSpc>
                <a:spcPct val="107000"/>
              </a:lnSpc>
              <a:spcBef>
                <a:spcPts val="0"/>
              </a:spcBef>
              <a:spcAft>
                <a:spcPts val="800"/>
              </a:spcAft>
              <a:buNone/>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(Z – 85) / 2 = Y</a:t>
            </a:r>
          </a:p>
          <a:p>
            <a:pPr marL="0" indent="0" algn="ctr">
              <a:lnSpc>
                <a:spcPct val="107000"/>
              </a:lnSpc>
              <a:spcBef>
                <a:spcPts val="0"/>
              </a:spcBef>
              <a:spcAft>
                <a:spcPts val="800"/>
              </a:spcAft>
              <a:buNone/>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Is “Y” greater than the </a:t>
            </a:r>
          </a:p>
          <a:p>
            <a:pPr marL="0" marR="0" indent="0" algn="ctr">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Monthly Earned Income Break-Even amount?</a:t>
            </a:r>
          </a:p>
          <a:p>
            <a:endParaRPr lang="en-US" sz="1800" dirty="0"/>
          </a:p>
        </p:txBody>
      </p:sp>
    </p:spTree>
    <p:extLst>
      <p:ext uri="{BB962C8B-B14F-4D97-AF65-F5344CB8AC3E}">
        <p14:creationId xmlns:p14="http://schemas.microsoft.com/office/powerpoint/2010/main" val="158097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1000"/>
                                        <p:tgtEl>
                                          <p:spTgt spid="5">
                                            <p:txEl>
                                              <p:pRg st="4" end="4"/>
                                            </p:txEl>
                                          </p:spTgt>
                                        </p:tgtEl>
                                      </p:cBhvr>
                                    </p:animEffect>
                                    <p:anim calcmode="lin" valueType="num">
                                      <p:cBhvr>
                                        <p:cTn id="1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anim calcmode="lin" valueType="num">
                                      <p:cBhvr>
                                        <p:cTn id="2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1195070" lvl="2" indent="0" algn="just">
              <a:lnSpc>
                <a:spcPct val="100000"/>
              </a:lnSpc>
              <a:spcBef>
                <a:spcPts val="0"/>
              </a:spcBef>
              <a:spcAft>
                <a:spcPts val="0"/>
              </a:spcAft>
              <a:buNone/>
              <a:tabLst>
                <a:tab pos="769620" algn="l"/>
              </a:tabLst>
            </a:pPr>
            <a:r>
              <a:rPr lang="en-US" b="1" dirty="0">
                <a:effectLst/>
                <a:ea typeface="Arial" panose="020B0604020202020204" pitchFamily="34" charset="0"/>
                <a:cs typeface="Arial" panose="020B0604020202020204" pitchFamily="34" charset="0"/>
              </a:rPr>
              <a:t>Effects of medication: </a:t>
            </a:r>
          </a:p>
          <a:p>
            <a:pPr marL="0" marR="1195070" lvl="2" indent="0" algn="just">
              <a:lnSpc>
                <a:spcPct val="100000"/>
              </a:lnSpc>
              <a:spcBef>
                <a:spcPts val="0"/>
              </a:spcBef>
              <a:spcAft>
                <a:spcPts val="0"/>
              </a:spcAft>
              <a:buNone/>
              <a:tabLst>
                <a:tab pos="769620" algn="l"/>
              </a:tabLst>
            </a:pPr>
            <a:endParaRPr lang="en-US" b="1" dirty="0">
              <a:ea typeface="Arial" panose="020B0604020202020204" pitchFamily="34" charset="0"/>
              <a:cs typeface="Arial" panose="020B0604020202020204" pitchFamily="34" charset="0"/>
            </a:endParaRPr>
          </a:p>
          <a:p>
            <a:pPr marL="0" marR="1195070" lvl="2" indent="0" algn="just">
              <a:lnSpc>
                <a:spcPct val="100000"/>
              </a:lnSpc>
              <a:spcBef>
                <a:spcPts val="0"/>
              </a:spcBef>
              <a:spcAft>
                <a:spcPts val="0"/>
              </a:spcAft>
              <a:buNone/>
              <a:tabLst>
                <a:tab pos="769620" algn="l"/>
              </a:tabLst>
            </a:pPr>
            <a:r>
              <a:rPr lang="en-US" dirty="0">
                <a:effectLst/>
                <a:ea typeface="Arial" panose="020B0604020202020204" pitchFamily="34" charset="0"/>
                <a:cs typeface="Arial" panose="020B0604020202020204" pitchFamily="34" charset="0"/>
              </a:rPr>
              <a:t>DDS must give attention to the effects of medication on your symptoms, signs, and ability to function. While drugs used to modify psychological functions and mental states may control certain primary manifestations of a mental disorder, e.g., hallucinations, impaired attention, restlessness, or hyperactivity, such treatment may not affect all functional limitations imposed by the mental disorder.</a:t>
            </a:r>
            <a:endParaRPr lang="en-US" dirty="0">
              <a:effectLst/>
              <a:ea typeface="Arial" panose="020B0604020202020204" pitchFamily="34" charset="0"/>
            </a:endParaRPr>
          </a:p>
          <a:p>
            <a:pPr marL="0" marR="807085" indent="0" algn="just">
              <a:lnSpc>
                <a:spcPct val="100000"/>
              </a:lnSpc>
              <a:spcBef>
                <a:spcPts val="0"/>
              </a:spcBef>
              <a:spcAft>
                <a:spcPts val="0"/>
              </a:spcAft>
              <a:buNone/>
            </a:pPr>
            <a:r>
              <a:rPr lang="en-US" sz="2000" dirty="0">
                <a:effectLst/>
                <a:ea typeface="Arial" panose="020B0604020202020204" pitchFamily="34" charset="0"/>
                <a:cs typeface="Arial" panose="020B0604020202020204" pitchFamily="34" charset="0"/>
              </a:rPr>
              <a:t>In cases where overt symptomatology is attenuated by the use of such drugs, particular attention must be focused on the functional limitations that may persist. We will consider these functional limitations in assessing the severity of your impairment. See the paragraph C criteria in 12.02, 12.03, 12.04, and 12.06. Drugs used in the treatment of some mental illnesses may cause drowsiness, blunted affect, or other side effects involving other body systems. We will consider such side effects when we evaluate the overall severity of your impairment. Where adverse effects of medications contribute to the impairment severity and the impairment(s) neither meets nor is equivalent in severity to any listing but is nonetheless severe, we will consider such adverse effects in the RFC assessment.</a:t>
            </a:r>
            <a:endParaRPr lang="en-US" sz="2000"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16341563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914400" marR="901065" lvl="2" indent="0" algn="just">
              <a:lnSpc>
                <a:spcPct val="120000"/>
              </a:lnSpc>
              <a:spcBef>
                <a:spcPts val="1095"/>
              </a:spcBef>
              <a:spcAft>
                <a:spcPts val="0"/>
              </a:spcAft>
              <a:buNone/>
              <a:tabLst>
                <a:tab pos="746760" algn="l"/>
              </a:tabLst>
            </a:pPr>
            <a:r>
              <a:rPr lang="en-US" b="1" spc="-5" dirty="0">
                <a:effectLst/>
                <a:ea typeface="Arial" panose="020B0604020202020204" pitchFamily="34" charset="0"/>
                <a:cs typeface="Arial" panose="020B0604020202020204" pitchFamily="34" charset="0"/>
              </a:rPr>
              <a:t>Effects of treatment:</a:t>
            </a:r>
          </a:p>
          <a:p>
            <a:pPr marL="914400" marR="901065" lvl="2" indent="0" algn="just">
              <a:lnSpc>
                <a:spcPct val="120000"/>
              </a:lnSpc>
              <a:spcBef>
                <a:spcPts val="1095"/>
              </a:spcBef>
              <a:spcAft>
                <a:spcPts val="0"/>
              </a:spcAft>
              <a:buNone/>
              <a:tabLst>
                <a:tab pos="746760" algn="l"/>
              </a:tabLst>
            </a:pPr>
            <a:r>
              <a:rPr lang="en-US" spc="-5" dirty="0">
                <a:effectLst/>
                <a:ea typeface="Arial" panose="020B0604020202020204" pitchFamily="34" charset="0"/>
                <a:cs typeface="Arial" panose="020B0604020202020204" pitchFamily="34" charset="0"/>
              </a:rPr>
              <a:t>With adequate treatment some individuals with chronic mental</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disorders</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not only have their symptoms and signs ameliorated,</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but they also return</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to a</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level</a:t>
            </a:r>
            <a:r>
              <a:rPr lang="en-US" spc="40"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of</a:t>
            </a:r>
            <a:r>
              <a:rPr lang="en-US" spc="3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function</a:t>
            </a:r>
            <a:r>
              <a:rPr lang="en-US" spc="70"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close</a:t>
            </a:r>
            <a:r>
              <a:rPr lang="en-US" spc="-1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to</a:t>
            </a:r>
            <a:r>
              <a:rPr lang="en-US" spc="-5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the</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level</a:t>
            </a:r>
            <a:r>
              <a:rPr lang="en-US" spc="40"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of function</a:t>
            </a:r>
            <a:r>
              <a:rPr lang="en-US" spc="80"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they</a:t>
            </a:r>
            <a:r>
              <a:rPr lang="en-US" spc="40"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had</a:t>
            </a:r>
            <a:r>
              <a:rPr lang="en-US" spc="8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before</a:t>
            </a:r>
            <a:r>
              <a:rPr lang="en-US" spc="1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they</a:t>
            </a:r>
            <a:r>
              <a:rPr lang="en-US" spc="-5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developed</a:t>
            </a:r>
            <a:r>
              <a:rPr lang="en-US" spc="3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symptoms</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or signs of their mental disorders. Treatment</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may or may not assist in the achievement of</a:t>
            </a:r>
            <a:r>
              <a:rPr lang="en-US" spc="-310"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a</a:t>
            </a:r>
            <a:r>
              <a:rPr lang="en-US" spc="3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level of</a:t>
            </a:r>
            <a:r>
              <a:rPr lang="en-US" spc="2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adaptation</a:t>
            </a:r>
            <a:r>
              <a:rPr lang="en-US" spc="5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adequate to</a:t>
            </a:r>
            <a:r>
              <a:rPr lang="en-US" spc="3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perform</a:t>
            </a:r>
            <a:r>
              <a:rPr lang="en-US" spc="5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sustained</a:t>
            </a:r>
            <a:r>
              <a:rPr lang="en-US" spc="1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SGA.</a:t>
            </a:r>
            <a:r>
              <a:rPr lang="en-US" spc="-4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See</a:t>
            </a:r>
            <a:r>
              <a:rPr lang="en-US" spc="-3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the</a:t>
            </a:r>
            <a:r>
              <a:rPr lang="en-US" spc="2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paragraph</a:t>
            </a:r>
            <a:r>
              <a:rPr lang="en-US" spc="80"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C</a:t>
            </a:r>
            <a:r>
              <a:rPr lang="en-US" spc="-50"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criteria</a:t>
            </a:r>
            <a:r>
              <a:rPr lang="en-US" spc="6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in</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12.02,</a:t>
            </a:r>
            <a:r>
              <a:rPr lang="en-US" spc="-9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12.03,</a:t>
            </a:r>
            <a:r>
              <a:rPr lang="en-US" spc="-5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12.04,</a:t>
            </a:r>
            <a:r>
              <a:rPr lang="en-US" spc="7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and 12.06.</a:t>
            </a:r>
            <a:endParaRPr lang="en-US" spc="-5" dirty="0">
              <a:effectLst/>
              <a:ea typeface="Arial" panose="020B0604020202020204" pitchFamily="34" charset="0"/>
            </a:endParaRPr>
          </a:p>
          <a:p>
            <a:pPr marL="914400" marR="932815" lvl="2" indent="0" algn="just">
              <a:lnSpc>
                <a:spcPct val="116000"/>
              </a:lnSpc>
              <a:spcBef>
                <a:spcPts val="1115"/>
              </a:spcBef>
              <a:spcAft>
                <a:spcPts val="0"/>
              </a:spcAft>
              <a:buNone/>
              <a:tabLst>
                <a:tab pos="656590" algn="l"/>
              </a:tabLst>
            </a:pPr>
            <a:r>
              <a:rPr lang="en-US" b="1" spc="-5" dirty="0">
                <a:effectLst/>
                <a:ea typeface="Arial" panose="020B0604020202020204" pitchFamily="34" charset="0"/>
                <a:cs typeface="Arial" panose="020B0604020202020204" pitchFamily="34" charset="0"/>
              </a:rPr>
              <a:t>Technique</a:t>
            </a:r>
            <a:r>
              <a:rPr lang="en-US" b="1" spc="5" dirty="0">
                <a:effectLst/>
                <a:ea typeface="Arial" panose="020B0604020202020204" pitchFamily="34" charset="0"/>
                <a:cs typeface="Arial" panose="020B0604020202020204" pitchFamily="34" charset="0"/>
              </a:rPr>
              <a:t> </a:t>
            </a:r>
            <a:r>
              <a:rPr lang="en-US" b="1" spc="-5" dirty="0">
                <a:effectLst/>
                <a:ea typeface="Arial" panose="020B0604020202020204" pitchFamily="34" charset="0"/>
                <a:cs typeface="Arial" panose="020B0604020202020204" pitchFamily="34" charset="0"/>
              </a:rPr>
              <a:t>for reviewing</a:t>
            </a:r>
            <a:r>
              <a:rPr lang="en-US" b="1" spc="5" dirty="0">
                <a:effectLst/>
                <a:ea typeface="Arial" panose="020B0604020202020204" pitchFamily="34" charset="0"/>
                <a:cs typeface="Arial" panose="020B0604020202020204" pitchFamily="34" charset="0"/>
              </a:rPr>
              <a:t> </a:t>
            </a:r>
            <a:r>
              <a:rPr lang="en-US" b="1" spc="-5" dirty="0">
                <a:effectLst/>
                <a:ea typeface="Arial" panose="020B0604020202020204" pitchFamily="34" charset="0"/>
                <a:cs typeface="Arial" panose="020B0604020202020204" pitchFamily="34" charset="0"/>
              </a:rPr>
              <a:t>evidence in mental</a:t>
            </a:r>
            <a:r>
              <a:rPr lang="en-US" b="1" spc="5" dirty="0">
                <a:effectLst/>
                <a:ea typeface="Arial" panose="020B0604020202020204" pitchFamily="34" charset="0"/>
                <a:cs typeface="Arial" panose="020B0604020202020204" pitchFamily="34" charset="0"/>
              </a:rPr>
              <a:t> </a:t>
            </a:r>
            <a:r>
              <a:rPr lang="en-US" b="1" spc="-5" dirty="0">
                <a:effectLst/>
                <a:ea typeface="Arial" panose="020B0604020202020204" pitchFamily="34" charset="0"/>
                <a:cs typeface="Arial" panose="020B0604020202020204" pitchFamily="34" charset="0"/>
              </a:rPr>
              <a:t>disorders</a:t>
            </a:r>
            <a:r>
              <a:rPr lang="en-US" b="1" spc="5" dirty="0">
                <a:effectLst/>
                <a:ea typeface="Arial" panose="020B0604020202020204" pitchFamily="34" charset="0"/>
                <a:cs typeface="Arial" panose="020B0604020202020204" pitchFamily="34" charset="0"/>
              </a:rPr>
              <a:t> </a:t>
            </a:r>
            <a:r>
              <a:rPr lang="en-US" b="1" spc="-5" dirty="0">
                <a:effectLst/>
                <a:ea typeface="Arial" panose="020B0604020202020204" pitchFamily="34" charset="0"/>
                <a:cs typeface="Arial" panose="020B0604020202020204" pitchFamily="34" charset="0"/>
              </a:rPr>
              <a:t>claims to determine</a:t>
            </a:r>
            <a:r>
              <a:rPr lang="en-US" b="1" spc="5" dirty="0">
                <a:effectLst/>
                <a:ea typeface="Arial" panose="020B0604020202020204" pitchFamily="34" charset="0"/>
                <a:cs typeface="Arial" panose="020B0604020202020204" pitchFamily="34" charset="0"/>
              </a:rPr>
              <a:t> </a:t>
            </a:r>
            <a:r>
              <a:rPr lang="en-US" b="1" spc="-5" dirty="0">
                <a:effectLst/>
                <a:ea typeface="Arial" panose="020B0604020202020204" pitchFamily="34" charset="0"/>
                <a:cs typeface="Arial" panose="020B0604020202020204" pitchFamily="34" charset="0"/>
              </a:rPr>
              <a:t>the level</a:t>
            </a:r>
            <a:r>
              <a:rPr lang="en-US" b="1" spc="5" dirty="0">
                <a:effectLst/>
                <a:ea typeface="Arial" panose="020B0604020202020204" pitchFamily="34" charset="0"/>
                <a:cs typeface="Arial" panose="020B0604020202020204" pitchFamily="34" charset="0"/>
              </a:rPr>
              <a:t> </a:t>
            </a:r>
            <a:r>
              <a:rPr lang="en-US" b="1" spc="-5" dirty="0">
                <a:effectLst/>
                <a:ea typeface="Arial" panose="020B0604020202020204" pitchFamily="34" charset="0"/>
                <a:cs typeface="Arial" panose="020B0604020202020204" pitchFamily="34" charset="0"/>
              </a:rPr>
              <a:t>of</a:t>
            </a:r>
            <a:r>
              <a:rPr lang="en-US" b="1" spc="5" dirty="0">
                <a:effectLst/>
                <a:ea typeface="Arial" panose="020B0604020202020204" pitchFamily="34" charset="0"/>
                <a:cs typeface="Arial" panose="020B0604020202020204" pitchFamily="34" charset="0"/>
              </a:rPr>
              <a:t> </a:t>
            </a:r>
            <a:r>
              <a:rPr lang="en-US" b="1" spc="-5" dirty="0">
                <a:effectLst/>
                <a:ea typeface="Arial" panose="020B0604020202020204" pitchFamily="34" charset="0"/>
                <a:cs typeface="Arial" panose="020B0604020202020204" pitchFamily="34" charset="0"/>
              </a:rPr>
              <a:t>impairment severity: </a:t>
            </a:r>
          </a:p>
          <a:p>
            <a:pPr marL="914400" marR="932815" lvl="2" indent="0" algn="just">
              <a:lnSpc>
                <a:spcPct val="116000"/>
              </a:lnSpc>
              <a:spcBef>
                <a:spcPts val="1115"/>
              </a:spcBef>
              <a:spcAft>
                <a:spcPts val="0"/>
              </a:spcAft>
              <a:buNone/>
              <a:tabLst>
                <a:tab pos="656590" algn="l"/>
              </a:tabLst>
            </a:pPr>
            <a:r>
              <a:rPr lang="en-US" spc="-5" dirty="0">
                <a:effectLst/>
                <a:ea typeface="Arial" panose="020B0604020202020204" pitchFamily="34" charset="0"/>
                <a:cs typeface="Arial" panose="020B0604020202020204" pitchFamily="34" charset="0"/>
              </a:rPr>
              <a:t>D</a:t>
            </a:r>
            <a:r>
              <a:rPr lang="en-US" spc="-5" dirty="0">
                <a:ea typeface="Arial" panose="020B0604020202020204" pitchFamily="34" charset="0"/>
                <a:cs typeface="Arial" panose="020B0604020202020204" pitchFamily="34" charset="0"/>
              </a:rPr>
              <a:t>DS</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has</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developed a</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special</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technique</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to ensure that we obtain,</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consider, and</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properly evaluate all the evidence we need to evaluate impairment severity</a:t>
            </a:r>
            <a:r>
              <a:rPr lang="en-US" spc="-310"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in claims involving</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mental</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impairment(s). We explain</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this technique in §§</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404.1520a</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and</a:t>
            </a:r>
            <a:r>
              <a:rPr lang="en-US" spc="5" dirty="0">
                <a:effectLst/>
                <a:ea typeface="Arial" panose="020B0604020202020204" pitchFamily="34" charset="0"/>
                <a:cs typeface="Arial" panose="020B0604020202020204" pitchFamily="34" charset="0"/>
              </a:rPr>
              <a:t> </a:t>
            </a:r>
            <a:r>
              <a:rPr lang="en-US" spc="-5" dirty="0">
                <a:effectLst/>
                <a:ea typeface="Arial" panose="020B0604020202020204" pitchFamily="34" charset="0"/>
                <a:cs typeface="Arial" panose="020B0604020202020204" pitchFamily="34" charset="0"/>
              </a:rPr>
              <a:t>416.920a.</a:t>
            </a:r>
            <a:endParaRPr lang="en-US" spc="-5"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6585498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 ADULT</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indent="0" algn="l">
              <a:buNone/>
            </a:pPr>
            <a:r>
              <a:rPr lang="en-US" sz="2200" b="1" i="0" dirty="0">
                <a:solidFill>
                  <a:srgbClr val="212121"/>
                </a:solidFill>
                <a:effectLst/>
              </a:rPr>
              <a:t>12.04 Depressive, bipolar and related disorders (see 12.00B3), satisfied by A and B, or A and C:</a:t>
            </a:r>
            <a:endParaRPr lang="en-US" sz="2200" b="0" i="0" dirty="0">
              <a:solidFill>
                <a:srgbClr val="212121"/>
              </a:solidFill>
              <a:effectLst/>
            </a:endParaRPr>
          </a:p>
          <a:p>
            <a:pPr algn="l">
              <a:buFont typeface="+mj-lt"/>
              <a:buAutoNum type="alphaUcPeriod"/>
            </a:pPr>
            <a:r>
              <a:rPr lang="en-US" sz="2200" b="0" i="0" dirty="0">
                <a:solidFill>
                  <a:srgbClr val="212121"/>
                </a:solidFill>
                <a:effectLst/>
              </a:rPr>
              <a:t>Medical documentation of the requirements of paragraph 1 or 2:</a:t>
            </a:r>
          </a:p>
          <a:p>
            <a:pPr marL="742950" lvl="1" indent="-285750" algn="l">
              <a:buFont typeface="+mj-lt"/>
              <a:buAutoNum type="arabicPeriod"/>
            </a:pPr>
            <a:r>
              <a:rPr lang="en-US" sz="2200" b="0" i="0" dirty="0">
                <a:solidFill>
                  <a:srgbClr val="212121"/>
                </a:solidFill>
                <a:effectLst/>
              </a:rPr>
              <a:t>Depressive disorder, characterized by </a:t>
            </a:r>
            <a:r>
              <a:rPr lang="en-US" sz="2200" b="0" i="0" u="sng" dirty="0">
                <a:solidFill>
                  <a:srgbClr val="212121"/>
                </a:solidFill>
                <a:effectLst/>
              </a:rPr>
              <a:t>five</a:t>
            </a:r>
            <a:r>
              <a:rPr lang="en-US" sz="2200" b="0" i="0" dirty="0">
                <a:solidFill>
                  <a:srgbClr val="212121"/>
                </a:solidFill>
                <a:effectLst/>
              </a:rPr>
              <a:t> or more of the following:</a:t>
            </a:r>
          </a:p>
          <a:p>
            <a:pPr marL="1143000" lvl="2" indent="-228600" algn="l">
              <a:buFont typeface="+mj-lt"/>
              <a:buAutoNum type="alphaLcPeriod"/>
            </a:pPr>
            <a:r>
              <a:rPr lang="en-US" sz="2200" b="0" i="0" dirty="0">
                <a:solidFill>
                  <a:srgbClr val="212121"/>
                </a:solidFill>
                <a:effectLst/>
              </a:rPr>
              <a:t>Depressed mood;</a:t>
            </a:r>
          </a:p>
          <a:p>
            <a:pPr marL="1143000" lvl="2" indent="-228600" algn="l">
              <a:buFont typeface="+mj-lt"/>
              <a:buAutoNum type="alphaLcPeriod"/>
            </a:pPr>
            <a:r>
              <a:rPr lang="en-US" sz="2200" b="0" i="0" dirty="0">
                <a:solidFill>
                  <a:srgbClr val="212121"/>
                </a:solidFill>
                <a:effectLst/>
              </a:rPr>
              <a:t>Diminished interest in almost all activities;</a:t>
            </a:r>
          </a:p>
          <a:p>
            <a:pPr marL="1143000" lvl="2" indent="-228600" algn="l">
              <a:buFont typeface="+mj-lt"/>
              <a:buAutoNum type="alphaLcPeriod"/>
            </a:pPr>
            <a:r>
              <a:rPr lang="en-US" sz="2200" b="0" i="0" dirty="0">
                <a:solidFill>
                  <a:srgbClr val="212121"/>
                </a:solidFill>
                <a:effectLst/>
              </a:rPr>
              <a:t>Appetite disturbance with change in weight;</a:t>
            </a:r>
          </a:p>
          <a:p>
            <a:pPr marL="1143000" lvl="2" indent="-228600" algn="l">
              <a:buFont typeface="+mj-lt"/>
              <a:buAutoNum type="alphaLcPeriod"/>
            </a:pPr>
            <a:r>
              <a:rPr lang="en-US" sz="2200" b="0" i="0" dirty="0">
                <a:solidFill>
                  <a:srgbClr val="212121"/>
                </a:solidFill>
                <a:effectLst/>
              </a:rPr>
              <a:t>Sleep disturbance;</a:t>
            </a:r>
          </a:p>
          <a:p>
            <a:pPr marL="1143000" lvl="2" indent="-228600" algn="l">
              <a:buFont typeface="+mj-lt"/>
              <a:buAutoNum type="alphaLcPeriod"/>
            </a:pPr>
            <a:r>
              <a:rPr lang="en-US" sz="2200" b="0" i="0" dirty="0">
                <a:solidFill>
                  <a:srgbClr val="212121"/>
                </a:solidFill>
                <a:effectLst/>
              </a:rPr>
              <a:t>Observable psychomotor agitation or retardation;</a:t>
            </a:r>
          </a:p>
          <a:p>
            <a:pPr marL="1143000" lvl="2" indent="-228600" algn="l">
              <a:buFont typeface="+mj-lt"/>
              <a:buAutoNum type="alphaLcPeriod"/>
            </a:pPr>
            <a:r>
              <a:rPr lang="en-US" sz="2200" b="0" i="0" dirty="0">
                <a:solidFill>
                  <a:srgbClr val="212121"/>
                </a:solidFill>
                <a:effectLst/>
              </a:rPr>
              <a:t>Decreased energy;</a:t>
            </a:r>
          </a:p>
          <a:p>
            <a:pPr marL="1143000" lvl="2" indent="-228600" algn="l">
              <a:buFont typeface="+mj-lt"/>
              <a:buAutoNum type="alphaLcPeriod"/>
            </a:pPr>
            <a:r>
              <a:rPr lang="en-US" sz="2200" b="0" i="0" dirty="0">
                <a:solidFill>
                  <a:srgbClr val="212121"/>
                </a:solidFill>
                <a:effectLst/>
              </a:rPr>
              <a:t>Feelings of guilt or worthlessness;</a:t>
            </a:r>
          </a:p>
          <a:p>
            <a:pPr marL="1143000" lvl="2" indent="-228600" algn="l">
              <a:buFont typeface="+mj-lt"/>
              <a:buAutoNum type="alphaLcPeriod"/>
            </a:pPr>
            <a:r>
              <a:rPr lang="en-US" sz="2200" b="0" i="0" dirty="0">
                <a:solidFill>
                  <a:srgbClr val="212121"/>
                </a:solidFill>
                <a:effectLst/>
              </a:rPr>
              <a:t>Difficulty concentrating or thinking; or</a:t>
            </a:r>
          </a:p>
          <a:p>
            <a:pPr marL="1143000" lvl="2" indent="-228600" algn="l">
              <a:buFont typeface="+mj-lt"/>
              <a:buAutoNum type="alphaLcPeriod"/>
            </a:pPr>
            <a:r>
              <a:rPr lang="en-US" sz="2200" b="0" i="0" dirty="0">
                <a:solidFill>
                  <a:srgbClr val="212121"/>
                </a:solidFill>
                <a:effectLst/>
              </a:rPr>
              <a:t>Thoughts of death or suicide.</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920679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 ADULT</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457200" lvl="1" indent="0" algn="l">
              <a:buNone/>
            </a:pPr>
            <a:r>
              <a:rPr lang="en-US" b="0" i="0" dirty="0">
                <a:solidFill>
                  <a:srgbClr val="212121"/>
                </a:solidFill>
                <a:effectLst/>
              </a:rPr>
              <a:t>2. Bipolar disorder, characterized by </a:t>
            </a:r>
            <a:r>
              <a:rPr lang="en-US" b="0" i="0" u="sng" dirty="0">
                <a:solidFill>
                  <a:srgbClr val="212121"/>
                </a:solidFill>
                <a:effectLst/>
              </a:rPr>
              <a:t>three</a:t>
            </a:r>
            <a:r>
              <a:rPr lang="en-US" b="0" i="0" dirty="0">
                <a:solidFill>
                  <a:srgbClr val="212121"/>
                </a:solidFill>
                <a:effectLst/>
              </a:rPr>
              <a:t> or more of the following:</a:t>
            </a:r>
          </a:p>
          <a:p>
            <a:pPr marL="1143000" lvl="2" indent="-228600" algn="l">
              <a:buFont typeface="+mj-lt"/>
              <a:buAutoNum type="alphaLcPeriod"/>
            </a:pPr>
            <a:r>
              <a:rPr lang="en-US" sz="2400" b="0" i="0" dirty="0">
                <a:solidFill>
                  <a:srgbClr val="212121"/>
                </a:solidFill>
                <a:effectLst/>
              </a:rPr>
              <a:t>Pressured speech;</a:t>
            </a:r>
          </a:p>
          <a:p>
            <a:pPr marL="1143000" lvl="2" indent="-228600" algn="l">
              <a:buFont typeface="+mj-lt"/>
              <a:buAutoNum type="alphaLcPeriod"/>
            </a:pPr>
            <a:r>
              <a:rPr lang="en-US" sz="2400" b="0" i="0" dirty="0">
                <a:solidFill>
                  <a:srgbClr val="212121"/>
                </a:solidFill>
                <a:effectLst/>
              </a:rPr>
              <a:t>Flight of ideas;</a:t>
            </a:r>
          </a:p>
          <a:p>
            <a:pPr marL="1143000" lvl="2" indent="-228600" algn="l">
              <a:buFont typeface="+mj-lt"/>
              <a:buAutoNum type="alphaLcPeriod"/>
            </a:pPr>
            <a:r>
              <a:rPr lang="en-US" sz="2400" b="0" i="0" dirty="0">
                <a:solidFill>
                  <a:srgbClr val="212121"/>
                </a:solidFill>
                <a:effectLst/>
              </a:rPr>
              <a:t>Inflated self-esteem;</a:t>
            </a:r>
          </a:p>
          <a:p>
            <a:pPr marL="1143000" lvl="2" indent="-228600" algn="l">
              <a:buFont typeface="+mj-lt"/>
              <a:buAutoNum type="alphaLcPeriod"/>
            </a:pPr>
            <a:r>
              <a:rPr lang="en-US" sz="2400" b="0" i="0" dirty="0">
                <a:solidFill>
                  <a:srgbClr val="212121"/>
                </a:solidFill>
                <a:effectLst/>
              </a:rPr>
              <a:t>Decreased need for sleep;</a:t>
            </a:r>
          </a:p>
          <a:p>
            <a:pPr marL="1143000" lvl="2" indent="-228600" algn="l">
              <a:buFont typeface="+mj-lt"/>
              <a:buAutoNum type="alphaLcPeriod"/>
            </a:pPr>
            <a:r>
              <a:rPr lang="en-US" sz="2400" b="0" i="0" dirty="0">
                <a:solidFill>
                  <a:srgbClr val="212121"/>
                </a:solidFill>
                <a:effectLst/>
              </a:rPr>
              <a:t>Distractibility;</a:t>
            </a:r>
          </a:p>
          <a:p>
            <a:pPr marL="1143000" lvl="2" indent="-228600" algn="l">
              <a:buFont typeface="+mj-lt"/>
              <a:buAutoNum type="alphaLcPeriod"/>
            </a:pPr>
            <a:r>
              <a:rPr lang="en-US" sz="2400" b="0" i="0" dirty="0">
                <a:solidFill>
                  <a:srgbClr val="212121"/>
                </a:solidFill>
                <a:effectLst/>
              </a:rPr>
              <a:t>Involvement in activities that have a high probability of painful consequences that are not recognized; or</a:t>
            </a:r>
          </a:p>
          <a:p>
            <a:pPr marL="1143000" lvl="2" indent="-228600" algn="l">
              <a:buFont typeface="+mj-lt"/>
              <a:buAutoNum type="alphaLcPeriod"/>
            </a:pPr>
            <a:r>
              <a:rPr lang="en-US" sz="2400" b="0" i="0" dirty="0">
                <a:solidFill>
                  <a:srgbClr val="212121"/>
                </a:solidFill>
                <a:effectLst/>
              </a:rPr>
              <a:t>Increase in goal-directed activity or psychomotor agitation.</a:t>
            </a:r>
          </a:p>
          <a:p>
            <a:pPr algn="l"/>
            <a:r>
              <a:rPr lang="en-US" sz="2400" b="0" i="0" dirty="0">
                <a:solidFill>
                  <a:srgbClr val="212121"/>
                </a:solidFill>
                <a:effectLst/>
              </a:rPr>
              <a:t>AND</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1498652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 ADULT</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algn="l">
              <a:buFont typeface="+mj-lt"/>
              <a:buAutoNum type="alphaUcPeriod" startAt="2"/>
            </a:pPr>
            <a:r>
              <a:rPr lang="en-US" sz="2400" b="0" i="0" dirty="0">
                <a:solidFill>
                  <a:srgbClr val="212121"/>
                </a:solidFill>
                <a:effectLst/>
              </a:rPr>
              <a:t>Extreme limitation of one, or marked limitation of two, of the following areas of mental functioning (see </a:t>
            </a:r>
            <a:r>
              <a:rPr lang="en-US" sz="2400" b="0" i="0" u="none" strike="noStrike" dirty="0">
                <a:solidFill>
                  <a:srgbClr val="1155CC"/>
                </a:solidFill>
                <a:effectLst/>
                <a:hlinkClick r:id="rId2" tooltip="Section 12.00, Subsection F"/>
              </a:rPr>
              <a:t>12.00F</a:t>
            </a:r>
            <a:r>
              <a:rPr lang="en-US" sz="2400" b="0" i="0" dirty="0">
                <a:solidFill>
                  <a:srgbClr val="212121"/>
                </a:solidFill>
                <a:effectLst/>
              </a:rPr>
              <a:t>):</a:t>
            </a:r>
          </a:p>
          <a:p>
            <a:pPr marL="742950" lvl="1" indent="-285750" algn="l">
              <a:buFont typeface="+mj-lt"/>
              <a:buAutoNum type="arabicPeriod"/>
            </a:pPr>
            <a:r>
              <a:rPr lang="en-US" b="0" i="0" dirty="0">
                <a:solidFill>
                  <a:srgbClr val="212121"/>
                </a:solidFill>
                <a:effectLst/>
              </a:rPr>
              <a:t>Understand, remember, or apply information (see </a:t>
            </a:r>
            <a:r>
              <a:rPr lang="en-US" b="0" i="0" u="none" strike="noStrike" dirty="0">
                <a:solidFill>
                  <a:srgbClr val="1155CC"/>
                </a:solidFill>
                <a:effectLst/>
                <a:hlinkClick r:id="rId3" tooltip="Section 12.00, Subsection E1"/>
              </a:rPr>
              <a:t>12.00E1</a:t>
            </a:r>
            <a:r>
              <a:rPr lang="en-US" b="0" i="0" dirty="0">
                <a:solidFill>
                  <a:srgbClr val="212121"/>
                </a:solidFill>
                <a:effectLst/>
              </a:rPr>
              <a:t>).</a:t>
            </a:r>
          </a:p>
          <a:p>
            <a:pPr marL="742950" lvl="1" indent="-285750" algn="l">
              <a:buFont typeface="+mj-lt"/>
              <a:buAutoNum type="arabicPeriod"/>
            </a:pPr>
            <a:r>
              <a:rPr lang="en-US" b="0" i="0" dirty="0">
                <a:solidFill>
                  <a:srgbClr val="212121"/>
                </a:solidFill>
                <a:effectLst/>
              </a:rPr>
              <a:t>Interact with others (see </a:t>
            </a:r>
            <a:r>
              <a:rPr lang="en-US" b="0" i="0" u="none" strike="noStrike" dirty="0">
                <a:solidFill>
                  <a:srgbClr val="1155CC"/>
                </a:solidFill>
                <a:effectLst/>
                <a:hlinkClick r:id="rId4" tooltip="Section 12.00, Subsection E2"/>
              </a:rPr>
              <a:t>12.00E2</a:t>
            </a:r>
            <a:r>
              <a:rPr lang="en-US" b="0" i="0" dirty="0">
                <a:solidFill>
                  <a:srgbClr val="212121"/>
                </a:solidFill>
                <a:effectLst/>
              </a:rPr>
              <a:t>).</a:t>
            </a:r>
          </a:p>
          <a:p>
            <a:pPr marL="742950" lvl="1" indent="-285750" algn="l">
              <a:buFont typeface="+mj-lt"/>
              <a:buAutoNum type="arabicPeriod"/>
            </a:pPr>
            <a:r>
              <a:rPr lang="en-US" b="0" i="0" dirty="0">
                <a:solidFill>
                  <a:srgbClr val="212121"/>
                </a:solidFill>
                <a:effectLst/>
              </a:rPr>
              <a:t>Concentrate, persist, or maintain pace (see </a:t>
            </a:r>
            <a:r>
              <a:rPr lang="en-US" b="0" i="0" u="none" strike="noStrike" dirty="0">
                <a:solidFill>
                  <a:srgbClr val="1155CC"/>
                </a:solidFill>
                <a:effectLst/>
                <a:hlinkClick r:id="rId5" tooltip="Section 12.00, Subsection E3"/>
              </a:rPr>
              <a:t>12.00E3</a:t>
            </a:r>
            <a:r>
              <a:rPr lang="en-US" b="0" i="0" dirty="0">
                <a:solidFill>
                  <a:srgbClr val="212121"/>
                </a:solidFill>
                <a:effectLst/>
              </a:rPr>
              <a:t>).</a:t>
            </a:r>
          </a:p>
          <a:p>
            <a:pPr marL="742950" lvl="1" indent="-285750" algn="l">
              <a:buFont typeface="+mj-lt"/>
              <a:buAutoNum type="arabicPeriod"/>
            </a:pPr>
            <a:r>
              <a:rPr lang="en-US" b="0" i="0" dirty="0">
                <a:solidFill>
                  <a:srgbClr val="212121"/>
                </a:solidFill>
                <a:effectLst/>
              </a:rPr>
              <a:t>Adapt or manage oneself (see </a:t>
            </a:r>
            <a:r>
              <a:rPr lang="en-US" b="0" i="0" u="none" strike="noStrike" dirty="0">
                <a:solidFill>
                  <a:srgbClr val="1155CC"/>
                </a:solidFill>
                <a:effectLst/>
                <a:hlinkClick r:id="rId6" tooltip="Section 12.00, Subsection E4"/>
              </a:rPr>
              <a:t>12.00E4</a:t>
            </a:r>
            <a:r>
              <a:rPr lang="en-US" b="0" i="0" dirty="0">
                <a:solidFill>
                  <a:srgbClr val="212121"/>
                </a:solidFill>
                <a:effectLst/>
              </a:rPr>
              <a:t>).</a:t>
            </a:r>
          </a:p>
          <a:p>
            <a:pPr algn="l"/>
            <a:r>
              <a:rPr lang="en-US" sz="2400" b="0" i="0" dirty="0">
                <a:solidFill>
                  <a:srgbClr val="212121"/>
                </a:solidFill>
                <a:effectLst/>
              </a:rPr>
              <a:t>OR</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11384445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 ADULT</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algn="l">
              <a:buFont typeface="+mj-lt"/>
              <a:buAutoNum type="alphaUcPeriod" startAt="3"/>
            </a:pPr>
            <a:r>
              <a:rPr lang="en-US" sz="2400" b="0" i="0" dirty="0">
                <a:solidFill>
                  <a:srgbClr val="212121"/>
                </a:solidFill>
                <a:effectLst/>
              </a:rPr>
              <a:t> Your mental disorder in this listing category is “serious and persistent;” that is, you have a medically documented history of the existence of the disorder over a period of at least 2 years, and there is evidence of both:</a:t>
            </a:r>
          </a:p>
          <a:p>
            <a:pPr marL="742950" lvl="1" indent="-285750" algn="l">
              <a:buFont typeface="+mj-lt"/>
              <a:buAutoNum type="arabicPeriod"/>
            </a:pPr>
            <a:r>
              <a:rPr lang="en-US" b="0" i="0" dirty="0">
                <a:solidFill>
                  <a:srgbClr val="212121"/>
                </a:solidFill>
                <a:effectLst/>
              </a:rPr>
              <a:t>Medical treatment, mental health therapy, psychosocial support(s), or a highly structured setting(s) that is ongoing and that diminishes the symptoms and signs of your mental disorder (see </a:t>
            </a:r>
            <a:r>
              <a:rPr lang="en-US" b="0" i="0" u="none" strike="noStrike" dirty="0">
                <a:solidFill>
                  <a:srgbClr val="1155CC"/>
                </a:solidFill>
                <a:effectLst/>
                <a:hlinkClick r:id="rId2" tooltip="Section 12.00, Subsection G2b"/>
              </a:rPr>
              <a:t>12.00G2b</a:t>
            </a:r>
            <a:r>
              <a:rPr lang="en-US" b="0" i="0" dirty="0">
                <a:solidFill>
                  <a:srgbClr val="212121"/>
                </a:solidFill>
                <a:effectLst/>
              </a:rPr>
              <a:t>); </a:t>
            </a:r>
            <a:r>
              <a:rPr lang="en-US" b="0" i="0" u="sng" dirty="0">
                <a:solidFill>
                  <a:srgbClr val="212121"/>
                </a:solidFill>
                <a:effectLst/>
              </a:rPr>
              <a:t>and</a:t>
            </a:r>
            <a:endParaRPr lang="en-US" b="0" i="0" dirty="0">
              <a:solidFill>
                <a:srgbClr val="212121"/>
              </a:solidFill>
              <a:effectLst/>
            </a:endParaRPr>
          </a:p>
          <a:p>
            <a:pPr marL="742950" lvl="1" indent="-285750" algn="l">
              <a:buFont typeface="+mj-lt"/>
              <a:buAutoNum type="arabicPeriod"/>
            </a:pPr>
            <a:r>
              <a:rPr lang="en-US" b="0" i="0" dirty="0">
                <a:solidFill>
                  <a:srgbClr val="212121"/>
                </a:solidFill>
                <a:effectLst/>
              </a:rPr>
              <a:t>Marginal adjustment, that is, you have minimal capacity to adapt to changes in your environment or to demands that are not already part of your daily life (see </a:t>
            </a:r>
            <a:r>
              <a:rPr lang="en-US" b="0" i="0" u="none" strike="noStrike" dirty="0">
                <a:solidFill>
                  <a:srgbClr val="1155CC"/>
                </a:solidFill>
                <a:effectLst/>
                <a:hlinkClick r:id="rId3" tooltip="Section 12.00, Subsection G2c"/>
              </a:rPr>
              <a:t>12.00G2c</a:t>
            </a:r>
            <a:r>
              <a:rPr lang="en-US" b="0" i="0" dirty="0">
                <a:solidFill>
                  <a:srgbClr val="212121"/>
                </a:solidFill>
                <a:effectLst/>
              </a:rPr>
              <a:t>).</a:t>
            </a: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8051031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480347" y="294538"/>
            <a:ext cx="9874950" cy="860461"/>
          </a:xfrm>
        </p:spPr>
        <p:txBody>
          <a:bodyPr vert="horz" lIns="91440" tIns="45720" rIns="91440" bIns="45720" rtlCol="0">
            <a:normAutofit/>
          </a:bodyPr>
          <a:lstStyle/>
          <a:p>
            <a:r>
              <a:rPr lang="en-US" sz="4000" dirty="0">
                <a:solidFill>
                  <a:srgbClr val="FFFFFF"/>
                </a:solidFill>
              </a:rPr>
              <a:t>BREAKING DOWN A LISTING CHILD</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742950" marR="1755140" lvl="1" indent="0" algn="just">
              <a:lnSpc>
                <a:spcPct val="100000"/>
              </a:lnSpc>
              <a:spcBef>
                <a:spcPts val="0"/>
              </a:spcBef>
              <a:spcAft>
                <a:spcPts val="0"/>
              </a:spcAft>
              <a:buSzPts val="1150"/>
              <a:buNone/>
              <a:tabLst>
                <a:tab pos="1057910" algn="l"/>
              </a:tabLst>
            </a:pPr>
            <a:r>
              <a:rPr lang="en-US" sz="2000" b="1" i="1" spc="-5" dirty="0">
                <a:effectLst/>
                <a:ea typeface="Times New Roman" panose="02020603050405020304" pitchFamily="18" charset="0"/>
                <a:cs typeface="Arial" panose="020B0604020202020204" pitchFamily="34" charset="0"/>
              </a:rPr>
              <a:t>112.11 Attention</a:t>
            </a:r>
            <a:r>
              <a:rPr lang="en-US" sz="2000" b="1" i="1" spc="75" dirty="0">
                <a:effectLst/>
                <a:ea typeface="Times New Roman" panose="02020603050405020304" pitchFamily="18" charset="0"/>
                <a:cs typeface="Arial" panose="020B0604020202020204" pitchFamily="34" charset="0"/>
              </a:rPr>
              <a:t> </a:t>
            </a:r>
            <a:r>
              <a:rPr lang="en-US" sz="2000" b="1" i="1" spc="-5" dirty="0">
                <a:effectLst/>
                <a:ea typeface="Times New Roman" panose="02020603050405020304" pitchFamily="18" charset="0"/>
                <a:cs typeface="Arial" panose="020B0604020202020204" pitchFamily="34" charset="0"/>
              </a:rPr>
              <a:t>Deficit</a:t>
            </a:r>
            <a:r>
              <a:rPr lang="en-US" sz="2000" b="1" i="1" spc="80" dirty="0">
                <a:effectLst/>
                <a:ea typeface="Times New Roman" panose="02020603050405020304" pitchFamily="18" charset="0"/>
                <a:cs typeface="Arial" panose="020B0604020202020204" pitchFamily="34" charset="0"/>
              </a:rPr>
              <a:t> </a:t>
            </a:r>
            <a:r>
              <a:rPr lang="en-US" sz="2000" b="1" i="1" dirty="0">
                <a:effectLst/>
                <a:ea typeface="Times New Roman" panose="02020603050405020304" pitchFamily="18" charset="0"/>
                <a:cs typeface="Arial" panose="020B0604020202020204" pitchFamily="34" charset="0"/>
              </a:rPr>
              <a:t>Hyperactivity</a:t>
            </a:r>
            <a:r>
              <a:rPr lang="en-US" sz="2000" b="1" i="1" spc="75" dirty="0">
                <a:effectLst/>
                <a:ea typeface="Times New Roman" panose="02020603050405020304" pitchFamily="18" charset="0"/>
                <a:cs typeface="Arial" panose="020B0604020202020204" pitchFamily="34" charset="0"/>
              </a:rPr>
              <a:t> </a:t>
            </a:r>
            <a:r>
              <a:rPr lang="en-US" sz="2000" b="1" i="1" dirty="0">
                <a:effectLst/>
                <a:ea typeface="Times New Roman" panose="02020603050405020304" pitchFamily="18" charset="0"/>
                <a:cs typeface="Arial" panose="020B0604020202020204" pitchFamily="34" charset="0"/>
              </a:rPr>
              <a:t>Disorder:</a:t>
            </a:r>
          </a:p>
          <a:p>
            <a:pPr marL="742950" marR="1755140" lvl="1" indent="0" algn="just">
              <a:lnSpc>
                <a:spcPct val="100000"/>
              </a:lnSpc>
              <a:spcBef>
                <a:spcPts val="0"/>
              </a:spcBef>
              <a:spcAft>
                <a:spcPts val="0"/>
              </a:spcAft>
              <a:buSzPts val="1150"/>
              <a:buNone/>
              <a:tabLst>
                <a:tab pos="1057910" algn="l"/>
              </a:tabLst>
            </a:pPr>
            <a:endParaRPr lang="en-US" sz="2000" b="1" i="1" spc="-50" dirty="0">
              <a:effectLst/>
              <a:ea typeface="Times New Roman" panose="02020603050405020304" pitchFamily="18" charset="0"/>
              <a:cs typeface="Arial" panose="020B0604020202020204" pitchFamily="34" charset="0"/>
            </a:endParaRPr>
          </a:p>
          <a:p>
            <a:pPr marL="742950" marR="1755140" lvl="1" indent="0" algn="just">
              <a:lnSpc>
                <a:spcPct val="100000"/>
              </a:lnSpc>
              <a:spcBef>
                <a:spcPts val="0"/>
              </a:spcBef>
              <a:spcAft>
                <a:spcPts val="0"/>
              </a:spcAft>
              <a:buSzPts val="1150"/>
              <a:buNone/>
              <a:tabLst>
                <a:tab pos="1057910" algn="l"/>
              </a:tabLst>
            </a:pPr>
            <a:r>
              <a:rPr lang="en-US" sz="2000" dirty="0">
                <a:effectLst/>
                <a:ea typeface="Times New Roman" panose="02020603050405020304" pitchFamily="18" charset="0"/>
              </a:rPr>
              <a:t>Manifested</a:t>
            </a:r>
            <a:r>
              <a:rPr lang="en-US" sz="2000" spc="65" dirty="0">
                <a:effectLst/>
                <a:ea typeface="Times New Roman" panose="02020603050405020304" pitchFamily="18" charset="0"/>
              </a:rPr>
              <a:t> </a:t>
            </a:r>
            <a:r>
              <a:rPr lang="en-US" sz="2000" dirty="0">
                <a:effectLst/>
                <a:ea typeface="Times New Roman" panose="02020603050405020304" pitchFamily="18" charset="0"/>
              </a:rPr>
              <a:t>by</a:t>
            </a:r>
            <a:r>
              <a:rPr lang="en-US" sz="2000" spc="-75" dirty="0">
                <a:effectLst/>
                <a:ea typeface="Times New Roman" panose="02020603050405020304" pitchFamily="18" charset="0"/>
              </a:rPr>
              <a:t> </a:t>
            </a:r>
            <a:r>
              <a:rPr lang="en-US" sz="2000" dirty="0">
                <a:effectLst/>
                <a:ea typeface="Times New Roman" panose="02020603050405020304" pitchFamily="18" charset="0"/>
              </a:rPr>
              <a:t>developmentally</a:t>
            </a:r>
            <a:r>
              <a:rPr lang="en-US" sz="2000" spc="-290" dirty="0">
                <a:effectLst/>
                <a:ea typeface="Times New Roman" panose="02020603050405020304" pitchFamily="18" charset="0"/>
              </a:rPr>
              <a:t> </a:t>
            </a:r>
            <a:r>
              <a:rPr lang="en-US" sz="2000" dirty="0">
                <a:effectLst/>
                <a:ea typeface="Times New Roman" panose="02020603050405020304" pitchFamily="18" charset="0"/>
              </a:rPr>
              <a:t>inappropriate</a:t>
            </a:r>
            <a:r>
              <a:rPr lang="en-US" sz="2000" spc="120" dirty="0">
                <a:effectLst/>
                <a:ea typeface="Times New Roman" panose="02020603050405020304" pitchFamily="18" charset="0"/>
              </a:rPr>
              <a:t> </a:t>
            </a:r>
            <a:r>
              <a:rPr lang="en-US" sz="2000" dirty="0">
                <a:effectLst/>
                <a:ea typeface="Times New Roman" panose="02020603050405020304" pitchFamily="18" charset="0"/>
              </a:rPr>
              <a:t>degrees</a:t>
            </a:r>
            <a:r>
              <a:rPr lang="en-US" sz="2000" spc="5" dirty="0">
                <a:effectLst/>
                <a:ea typeface="Times New Roman" panose="02020603050405020304" pitchFamily="18" charset="0"/>
              </a:rPr>
              <a:t> </a:t>
            </a:r>
            <a:r>
              <a:rPr lang="en-US" sz="2000" dirty="0">
                <a:effectLst/>
                <a:ea typeface="Times New Roman" panose="02020603050405020304" pitchFamily="18" charset="0"/>
              </a:rPr>
              <a:t>of</a:t>
            </a:r>
            <a:r>
              <a:rPr lang="en-US" sz="2000" spc="125" dirty="0">
                <a:effectLst/>
                <a:ea typeface="Times New Roman" panose="02020603050405020304" pitchFamily="18" charset="0"/>
              </a:rPr>
              <a:t> </a:t>
            </a:r>
            <a:r>
              <a:rPr lang="en-US" sz="2000" dirty="0">
                <a:effectLst/>
                <a:ea typeface="Times New Roman" panose="02020603050405020304" pitchFamily="18" charset="0"/>
              </a:rPr>
              <a:t>inattention,</a:t>
            </a:r>
            <a:r>
              <a:rPr lang="en-US" sz="2000" spc="30" dirty="0">
                <a:effectLst/>
                <a:ea typeface="Times New Roman" panose="02020603050405020304" pitchFamily="18" charset="0"/>
              </a:rPr>
              <a:t> </a:t>
            </a:r>
            <a:r>
              <a:rPr lang="en-US" sz="2000" dirty="0">
                <a:effectLst/>
                <a:ea typeface="Times New Roman" panose="02020603050405020304" pitchFamily="18" charset="0"/>
              </a:rPr>
              <a:t>impulsiveness,</a:t>
            </a:r>
            <a:r>
              <a:rPr lang="en-US" sz="2000" spc="-65" dirty="0">
                <a:effectLst/>
                <a:ea typeface="Times New Roman" panose="02020603050405020304" pitchFamily="18" charset="0"/>
              </a:rPr>
              <a:t> </a:t>
            </a:r>
            <a:r>
              <a:rPr lang="en-US" sz="2000" dirty="0">
                <a:effectLst/>
                <a:ea typeface="Times New Roman" panose="02020603050405020304" pitchFamily="18" charset="0"/>
              </a:rPr>
              <a:t>and</a:t>
            </a:r>
            <a:r>
              <a:rPr lang="en-US" sz="2000" spc="20" dirty="0">
                <a:effectLst/>
                <a:ea typeface="Times New Roman" panose="02020603050405020304" pitchFamily="18" charset="0"/>
              </a:rPr>
              <a:t> </a:t>
            </a:r>
            <a:r>
              <a:rPr lang="en-US" sz="2000" dirty="0">
                <a:effectLst/>
                <a:ea typeface="Times New Roman" panose="02020603050405020304" pitchFamily="18" charset="0"/>
              </a:rPr>
              <a:t>hyperactivity. </a:t>
            </a:r>
            <a:r>
              <a:rPr lang="en-US" sz="2000" dirty="0">
                <a:effectLst/>
                <a:ea typeface="Arial" panose="020B0604020202020204" pitchFamily="34" charset="0"/>
              </a:rPr>
              <a:t>The</a:t>
            </a:r>
            <a:r>
              <a:rPr lang="en-US" sz="2000" spc="35" dirty="0">
                <a:effectLst/>
                <a:ea typeface="Arial" panose="020B0604020202020204" pitchFamily="34" charset="0"/>
              </a:rPr>
              <a:t> </a:t>
            </a:r>
            <a:r>
              <a:rPr lang="en-US" sz="2000" dirty="0">
                <a:effectLst/>
                <a:ea typeface="Arial" panose="020B0604020202020204" pitchFamily="34" charset="0"/>
              </a:rPr>
              <a:t>required</a:t>
            </a:r>
            <a:r>
              <a:rPr lang="en-US" sz="2000" spc="65" dirty="0">
                <a:effectLst/>
                <a:ea typeface="Arial" panose="020B0604020202020204" pitchFamily="34" charset="0"/>
              </a:rPr>
              <a:t> </a:t>
            </a:r>
            <a:r>
              <a:rPr lang="en-US" sz="2000" dirty="0">
                <a:effectLst/>
                <a:ea typeface="Arial" panose="020B0604020202020204" pitchFamily="34" charset="0"/>
              </a:rPr>
              <a:t>level</a:t>
            </a:r>
            <a:r>
              <a:rPr lang="en-US" sz="2000" spc="35" dirty="0">
                <a:effectLst/>
                <a:ea typeface="Arial" panose="020B0604020202020204" pitchFamily="34" charset="0"/>
              </a:rPr>
              <a:t> </a:t>
            </a:r>
            <a:r>
              <a:rPr lang="en-US" sz="2000" dirty="0">
                <a:effectLst/>
                <a:ea typeface="Arial" panose="020B0604020202020204" pitchFamily="34" charset="0"/>
              </a:rPr>
              <a:t>of</a:t>
            </a:r>
            <a:r>
              <a:rPr lang="en-US" sz="2000" spc="190" dirty="0">
                <a:effectLst/>
                <a:ea typeface="Arial" panose="020B0604020202020204" pitchFamily="34" charset="0"/>
              </a:rPr>
              <a:t> </a:t>
            </a:r>
            <a:r>
              <a:rPr lang="en-US" sz="2000" dirty="0">
                <a:effectLst/>
                <a:ea typeface="Arial" panose="020B0604020202020204" pitchFamily="34" charset="0"/>
              </a:rPr>
              <a:t>severity</a:t>
            </a:r>
            <a:r>
              <a:rPr lang="en-US" sz="2000" spc="85" dirty="0">
                <a:effectLst/>
                <a:ea typeface="Arial" panose="020B0604020202020204" pitchFamily="34" charset="0"/>
              </a:rPr>
              <a:t> </a:t>
            </a:r>
            <a:r>
              <a:rPr lang="en-US" sz="2000" dirty="0">
                <a:effectLst/>
                <a:ea typeface="Arial" panose="020B0604020202020204" pitchFamily="34" charset="0"/>
              </a:rPr>
              <a:t>for</a:t>
            </a:r>
            <a:r>
              <a:rPr lang="en-US" sz="2000" spc="65" dirty="0">
                <a:effectLst/>
                <a:ea typeface="Arial" panose="020B0604020202020204" pitchFamily="34" charset="0"/>
              </a:rPr>
              <a:t> </a:t>
            </a:r>
            <a:r>
              <a:rPr lang="en-US" sz="2000" dirty="0">
                <a:effectLst/>
                <a:ea typeface="Arial" panose="020B0604020202020204" pitchFamily="34" charset="0"/>
              </a:rPr>
              <a:t>these</a:t>
            </a:r>
            <a:r>
              <a:rPr lang="en-US" sz="2000" spc="95" dirty="0">
                <a:effectLst/>
                <a:ea typeface="Arial" panose="020B0604020202020204" pitchFamily="34" charset="0"/>
              </a:rPr>
              <a:t> </a:t>
            </a:r>
            <a:r>
              <a:rPr lang="en-US" sz="2000" dirty="0">
                <a:effectLst/>
                <a:ea typeface="Arial" panose="020B0604020202020204" pitchFamily="34" charset="0"/>
              </a:rPr>
              <a:t>disorders</a:t>
            </a:r>
            <a:r>
              <a:rPr lang="en-US" sz="2000" spc="105" dirty="0">
                <a:effectLst/>
                <a:ea typeface="Arial" panose="020B0604020202020204" pitchFamily="34" charset="0"/>
              </a:rPr>
              <a:t> </a:t>
            </a:r>
            <a:r>
              <a:rPr lang="en-US" sz="2000" dirty="0">
                <a:effectLst/>
                <a:ea typeface="Arial" panose="020B0604020202020204" pitchFamily="34" charset="0"/>
              </a:rPr>
              <a:t>is</a:t>
            </a:r>
            <a:r>
              <a:rPr lang="en-US" sz="2000" spc="10" dirty="0">
                <a:effectLst/>
                <a:ea typeface="Arial" panose="020B0604020202020204" pitchFamily="34" charset="0"/>
              </a:rPr>
              <a:t> </a:t>
            </a:r>
            <a:r>
              <a:rPr lang="en-US" sz="2000" dirty="0">
                <a:effectLst/>
                <a:ea typeface="Arial" panose="020B0604020202020204" pitchFamily="34" charset="0"/>
              </a:rPr>
              <a:t>met</a:t>
            </a:r>
            <a:r>
              <a:rPr lang="en-US" sz="2000" spc="5" dirty="0">
                <a:effectLst/>
                <a:ea typeface="Arial" panose="020B0604020202020204" pitchFamily="34" charset="0"/>
              </a:rPr>
              <a:t> </a:t>
            </a:r>
            <a:r>
              <a:rPr lang="en-US" sz="2000" dirty="0">
                <a:effectLst/>
                <a:ea typeface="Arial" panose="020B0604020202020204" pitchFamily="34" charset="0"/>
              </a:rPr>
              <a:t>when</a:t>
            </a:r>
            <a:r>
              <a:rPr lang="en-US" sz="2000" spc="55" dirty="0">
                <a:effectLst/>
                <a:ea typeface="Arial" panose="020B0604020202020204" pitchFamily="34" charset="0"/>
              </a:rPr>
              <a:t> </a:t>
            </a:r>
            <a:r>
              <a:rPr lang="en-US" sz="2000" dirty="0">
                <a:effectLst/>
                <a:ea typeface="Arial" panose="020B0604020202020204" pitchFamily="34" charset="0"/>
              </a:rPr>
              <a:t>the</a:t>
            </a:r>
            <a:r>
              <a:rPr lang="en-US" sz="2000" spc="15" dirty="0">
                <a:effectLst/>
                <a:ea typeface="Arial" panose="020B0604020202020204" pitchFamily="34" charset="0"/>
              </a:rPr>
              <a:t> </a:t>
            </a:r>
            <a:r>
              <a:rPr lang="en-US" sz="2000" dirty="0">
                <a:effectLst/>
                <a:ea typeface="Arial" panose="020B0604020202020204" pitchFamily="34" charset="0"/>
              </a:rPr>
              <a:t>requirements</a:t>
            </a:r>
            <a:r>
              <a:rPr lang="en-US" sz="2000" spc="105" dirty="0">
                <a:effectLst/>
                <a:ea typeface="Arial" panose="020B0604020202020204" pitchFamily="34" charset="0"/>
              </a:rPr>
              <a:t> </a:t>
            </a:r>
            <a:r>
              <a:rPr lang="en-US" sz="2000" dirty="0">
                <a:effectLst/>
                <a:ea typeface="Arial" panose="020B0604020202020204" pitchFamily="34" charset="0"/>
              </a:rPr>
              <a:t>in</a:t>
            </a:r>
            <a:r>
              <a:rPr lang="en-US" sz="2000" spc="150" dirty="0">
                <a:effectLst/>
                <a:ea typeface="Arial" panose="020B0604020202020204" pitchFamily="34" charset="0"/>
              </a:rPr>
              <a:t> </a:t>
            </a:r>
            <a:r>
              <a:rPr lang="en-US" sz="2000" dirty="0">
                <a:effectLst/>
                <a:ea typeface="Arial" panose="020B0604020202020204" pitchFamily="34" charset="0"/>
              </a:rPr>
              <a:t>both</a:t>
            </a:r>
            <a:r>
              <a:rPr lang="en-US" sz="2000" spc="55" dirty="0">
                <a:effectLst/>
                <a:ea typeface="Arial" panose="020B0604020202020204" pitchFamily="34" charset="0"/>
              </a:rPr>
              <a:t> </a:t>
            </a:r>
            <a:r>
              <a:rPr lang="en-US" sz="2000" dirty="0">
                <a:effectLst/>
                <a:ea typeface="Arial" panose="020B0604020202020204" pitchFamily="34" charset="0"/>
              </a:rPr>
              <a:t>A</a:t>
            </a:r>
            <a:r>
              <a:rPr lang="en-US" sz="2000" spc="15" dirty="0">
                <a:effectLst/>
                <a:ea typeface="Arial" panose="020B0604020202020204" pitchFamily="34" charset="0"/>
              </a:rPr>
              <a:t> </a:t>
            </a:r>
            <a:r>
              <a:rPr lang="en-US" sz="2000" dirty="0">
                <a:effectLst/>
                <a:ea typeface="Arial" panose="020B0604020202020204" pitchFamily="34" charset="0"/>
              </a:rPr>
              <a:t>and</a:t>
            </a:r>
            <a:r>
              <a:rPr lang="en-US" sz="2000" spc="65" dirty="0">
                <a:effectLst/>
                <a:ea typeface="Arial" panose="020B0604020202020204" pitchFamily="34" charset="0"/>
              </a:rPr>
              <a:t> </a:t>
            </a:r>
            <a:r>
              <a:rPr lang="en-US" sz="2000" dirty="0">
                <a:effectLst/>
                <a:ea typeface="Arial" panose="020B0604020202020204" pitchFamily="34" charset="0"/>
              </a:rPr>
              <a:t>B</a:t>
            </a:r>
            <a:r>
              <a:rPr lang="en-US" sz="2000" spc="-280" dirty="0">
                <a:effectLst/>
                <a:ea typeface="Arial" panose="020B0604020202020204" pitchFamily="34" charset="0"/>
              </a:rPr>
              <a:t> </a:t>
            </a:r>
            <a:r>
              <a:rPr lang="en-US" sz="2000" dirty="0">
                <a:effectLst/>
                <a:ea typeface="Arial" panose="020B0604020202020204" pitchFamily="34" charset="0"/>
              </a:rPr>
              <a:t>are</a:t>
            </a:r>
            <a:r>
              <a:rPr lang="en-US" sz="2000" spc="-40" dirty="0">
                <a:effectLst/>
                <a:ea typeface="Arial" panose="020B0604020202020204" pitchFamily="34" charset="0"/>
              </a:rPr>
              <a:t> </a:t>
            </a:r>
            <a:r>
              <a:rPr lang="en-US" sz="2000" dirty="0">
                <a:effectLst/>
                <a:ea typeface="Arial" panose="020B0604020202020204" pitchFamily="34" charset="0"/>
              </a:rPr>
              <a:t>satisfied.</a:t>
            </a:r>
          </a:p>
          <a:p>
            <a:pPr marL="742950" marR="1755140" lvl="1" indent="0" algn="just">
              <a:lnSpc>
                <a:spcPct val="100000"/>
              </a:lnSpc>
              <a:spcBef>
                <a:spcPts val="0"/>
              </a:spcBef>
              <a:spcAft>
                <a:spcPts val="0"/>
              </a:spcAft>
              <a:buSzPts val="1150"/>
              <a:buNone/>
              <a:tabLst>
                <a:tab pos="1057910" algn="l"/>
              </a:tabLst>
            </a:pPr>
            <a:endParaRPr lang="en-US" sz="2000" dirty="0">
              <a:effectLst/>
              <a:ea typeface="Arial" panose="020B0604020202020204" pitchFamily="34" charset="0"/>
            </a:endParaRPr>
          </a:p>
          <a:p>
            <a:pPr marL="342900" marR="0" lvl="0" indent="0" algn="just">
              <a:lnSpc>
                <a:spcPct val="100000"/>
              </a:lnSpc>
              <a:spcBef>
                <a:spcPts val="0"/>
              </a:spcBef>
              <a:spcAft>
                <a:spcPts val="0"/>
              </a:spcAft>
              <a:buFont typeface="+mj-lt"/>
              <a:buAutoNum type="alphaUcPeriod"/>
              <a:tabLst>
                <a:tab pos="737235" algn="l"/>
              </a:tabLst>
            </a:pPr>
            <a:r>
              <a:rPr lang="en-US" sz="2000" spc="-5" dirty="0">
                <a:effectLst/>
                <a:ea typeface="Arial" panose="020B0604020202020204" pitchFamily="34" charset="0"/>
              </a:rPr>
              <a:t> Medically</a:t>
            </a:r>
            <a:r>
              <a:rPr lang="en-US" sz="2000" spc="-15" dirty="0">
                <a:effectLst/>
                <a:ea typeface="Arial" panose="020B0604020202020204" pitchFamily="34" charset="0"/>
              </a:rPr>
              <a:t> </a:t>
            </a:r>
            <a:r>
              <a:rPr lang="en-US" sz="2000" spc="-5" dirty="0">
                <a:effectLst/>
                <a:ea typeface="Arial" panose="020B0604020202020204" pitchFamily="34" charset="0"/>
              </a:rPr>
              <a:t>documented</a:t>
            </a:r>
            <a:r>
              <a:rPr lang="en-US" sz="2000" spc="75" dirty="0">
                <a:effectLst/>
                <a:ea typeface="Arial" panose="020B0604020202020204" pitchFamily="34" charset="0"/>
              </a:rPr>
              <a:t> </a:t>
            </a:r>
            <a:r>
              <a:rPr lang="en-US" sz="2000" spc="-5" dirty="0">
                <a:effectLst/>
                <a:ea typeface="Arial" panose="020B0604020202020204" pitchFamily="34" charset="0"/>
              </a:rPr>
              <a:t>findings</a:t>
            </a:r>
            <a:r>
              <a:rPr lang="en-US" sz="2000" spc="-45" dirty="0">
                <a:effectLst/>
                <a:ea typeface="Arial" panose="020B0604020202020204" pitchFamily="34" charset="0"/>
              </a:rPr>
              <a:t> </a:t>
            </a:r>
            <a:r>
              <a:rPr lang="en-US" sz="2000" spc="-5" dirty="0">
                <a:effectLst/>
                <a:ea typeface="Arial" panose="020B0604020202020204" pitchFamily="34" charset="0"/>
              </a:rPr>
              <a:t>of</a:t>
            </a:r>
            <a:r>
              <a:rPr lang="en-US" sz="2000" spc="-25" dirty="0">
                <a:effectLst/>
                <a:ea typeface="Arial" panose="020B0604020202020204" pitchFamily="34" charset="0"/>
              </a:rPr>
              <a:t> </a:t>
            </a:r>
            <a:r>
              <a:rPr lang="en-US" sz="2000" spc="-5" dirty="0">
                <a:effectLst/>
                <a:ea typeface="Arial" panose="020B0604020202020204" pitchFamily="34" charset="0"/>
              </a:rPr>
              <a:t>all</a:t>
            </a:r>
            <a:r>
              <a:rPr lang="en-US" sz="2000" spc="-10" dirty="0">
                <a:effectLst/>
                <a:ea typeface="Arial" panose="020B0604020202020204" pitchFamily="34" charset="0"/>
              </a:rPr>
              <a:t> </a:t>
            </a:r>
            <a:r>
              <a:rPr lang="en-US" sz="2000" spc="-5" dirty="0">
                <a:effectLst/>
                <a:ea typeface="Arial" panose="020B0604020202020204" pitchFamily="34" charset="0"/>
              </a:rPr>
              <a:t>three</a:t>
            </a:r>
            <a:r>
              <a:rPr lang="en-US" sz="2000" spc="-10" dirty="0">
                <a:effectLst/>
                <a:ea typeface="Arial" panose="020B0604020202020204" pitchFamily="34" charset="0"/>
              </a:rPr>
              <a:t> </a:t>
            </a:r>
            <a:r>
              <a:rPr lang="en-US" sz="2000" spc="-5" dirty="0">
                <a:effectLst/>
                <a:ea typeface="Arial" panose="020B0604020202020204" pitchFamily="34" charset="0"/>
              </a:rPr>
              <a:t>of</a:t>
            </a:r>
            <a:r>
              <a:rPr lang="en-US" sz="2000" spc="-10" dirty="0">
                <a:effectLst/>
                <a:ea typeface="Arial" panose="020B0604020202020204" pitchFamily="34" charset="0"/>
              </a:rPr>
              <a:t> </a:t>
            </a:r>
            <a:r>
              <a:rPr lang="en-US" sz="2000" spc="-5" dirty="0">
                <a:effectLst/>
                <a:ea typeface="Arial" panose="020B0604020202020204" pitchFamily="34" charset="0"/>
              </a:rPr>
              <a:t>the</a:t>
            </a:r>
            <a:r>
              <a:rPr lang="en-US" sz="2000" spc="-60" dirty="0">
                <a:effectLst/>
                <a:ea typeface="Arial" panose="020B0604020202020204" pitchFamily="34" charset="0"/>
              </a:rPr>
              <a:t> </a:t>
            </a:r>
            <a:r>
              <a:rPr lang="en-US" sz="2000" spc="-5" dirty="0">
                <a:effectLst/>
                <a:ea typeface="Arial" panose="020B0604020202020204" pitchFamily="34" charset="0"/>
              </a:rPr>
              <a:t>following:</a:t>
            </a:r>
          </a:p>
          <a:p>
            <a:pPr marL="0" marR="0" indent="0" algn="just">
              <a:lnSpc>
                <a:spcPct val="100000"/>
              </a:lnSpc>
              <a:spcBef>
                <a:spcPts val="0"/>
              </a:spcBef>
              <a:spcAft>
                <a:spcPts val="0"/>
              </a:spcAft>
              <a:buNone/>
            </a:pPr>
            <a:endParaRPr lang="en-US" sz="2000" dirty="0">
              <a:effectLst/>
              <a:ea typeface="Arial" panose="020B0604020202020204" pitchFamily="34" charset="0"/>
            </a:endParaRPr>
          </a:p>
          <a:p>
            <a:pPr marL="742950" marR="0" lvl="1" indent="0" algn="just">
              <a:lnSpc>
                <a:spcPct val="100000"/>
              </a:lnSpc>
              <a:spcBef>
                <a:spcPts val="0"/>
              </a:spcBef>
              <a:spcAft>
                <a:spcPts val="0"/>
              </a:spcAft>
              <a:buNone/>
              <a:tabLst>
                <a:tab pos="723265" algn="l"/>
              </a:tabLst>
            </a:pPr>
            <a:r>
              <a:rPr lang="en-US" sz="2000" dirty="0">
                <a:effectLst/>
                <a:ea typeface="Arial" panose="020B0604020202020204" pitchFamily="34" charset="0"/>
              </a:rPr>
              <a:t>Marked</a:t>
            </a:r>
            <a:r>
              <a:rPr lang="en-US" sz="2000" spc="-45" dirty="0">
                <a:effectLst/>
                <a:ea typeface="Arial" panose="020B0604020202020204" pitchFamily="34" charset="0"/>
              </a:rPr>
              <a:t> </a:t>
            </a:r>
            <a:r>
              <a:rPr lang="en-US" sz="2000" dirty="0">
                <a:effectLst/>
                <a:ea typeface="Arial" panose="020B0604020202020204" pitchFamily="34" charset="0"/>
              </a:rPr>
              <a:t>inattention,</a:t>
            </a:r>
            <a:r>
              <a:rPr lang="en-US" sz="2000" spc="10" dirty="0">
                <a:effectLst/>
                <a:ea typeface="Arial" panose="020B0604020202020204" pitchFamily="34" charset="0"/>
              </a:rPr>
              <a:t> </a:t>
            </a:r>
            <a:r>
              <a:rPr lang="en-US" sz="2000" dirty="0">
                <a:effectLst/>
                <a:ea typeface="Arial" panose="020B0604020202020204" pitchFamily="34" charset="0"/>
              </a:rPr>
              <a:t>and</a:t>
            </a:r>
          </a:p>
          <a:p>
            <a:pPr marL="742950" marR="0" lvl="1" indent="0" algn="just">
              <a:lnSpc>
                <a:spcPct val="100000"/>
              </a:lnSpc>
              <a:spcBef>
                <a:spcPts val="0"/>
              </a:spcBef>
              <a:spcAft>
                <a:spcPts val="0"/>
              </a:spcAft>
              <a:buNone/>
              <a:tabLst>
                <a:tab pos="723265" algn="l"/>
              </a:tabLst>
            </a:pPr>
            <a:r>
              <a:rPr lang="en-US" sz="2000" dirty="0">
                <a:effectLst/>
                <a:ea typeface="Arial" panose="020B0604020202020204" pitchFamily="34" charset="0"/>
              </a:rPr>
              <a:t>Marked</a:t>
            </a:r>
            <a:r>
              <a:rPr lang="en-US" sz="2000" spc="75" dirty="0">
                <a:effectLst/>
                <a:ea typeface="Arial" panose="020B0604020202020204" pitchFamily="34" charset="0"/>
              </a:rPr>
              <a:t> </a:t>
            </a:r>
            <a:r>
              <a:rPr lang="en-US" sz="2000" dirty="0">
                <a:effectLst/>
                <a:ea typeface="Arial" panose="020B0604020202020204" pitchFamily="34" charset="0"/>
              </a:rPr>
              <a:t>impulsiveness,</a:t>
            </a:r>
            <a:r>
              <a:rPr lang="en-US" sz="2000" spc="-35" dirty="0">
                <a:effectLst/>
                <a:ea typeface="Arial" panose="020B0604020202020204" pitchFamily="34" charset="0"/>
              </a:rPr>
              <a:t> </a:t>
            </a:r>
            <a:r>
              <a:rPr lang="en-US" sz="2000" dirty="0">
                <a:effectLst/>
                <a:ea typeface="Arial" panose="020B0604020202020204" pitchFamily="34" charset="0"/>
              </a:rPr>
              <a:t>and</a:t>
            </a:r>
          </a:p>
          <a:p>
            <a:pPr marL="742950" marR="5334000" lvl="1" indent="0" algn="just">
              <a:lnSpc>
                <a:spcPct val="100000"/>
              </a:lnSpc>
              <a:spcBef>
                <a:spcPts val="0"/>
              </a:spcBef>
              <a:spcAft>
                <a:spcPts val="0"/>
              </a:spcAft>
              <a:buNone/>
              <a:tabLst>
                <a:tab pos="723265" algn="l"/>
              </a:tabLst>
            </a:pPr>
            <a:r>
              <a:rPr lang="en-US" sz="2000" dirty="0">
                <a:effectLst/>
                <a:ea typeface="Arial" panose="020B0604020202020204" pitchFamily="34" charset="0"/>
              </a:rPr>
              <a:t>Marked</a:t>
            </a:r>
            <a:r>
              <a:rPr lang="en-US" sz="2000" spc="-75" dirty="0">
                <a:effectLst/>
                <a:ea typeface="Arial" panose="020B0604020202020204" pitchFamily="34" charset="0"/>
              </a:rPr>
              <a:t> </a:t>
            </a:r>
            <a:r>
              <a:rPr lang="en-US" sz="2000" dirty="0">
                <a:effectLst/>
                <a:ea typeface="Arial" panose="020B0604020202020204" pitchFamily="34" charset="0"/>
              </a:rPr>
              <a:t>hyperactivity,</a:t>
            </a:r>
            <a:r>
              <a:rPr lang="en-US" sz="2000" spc="-295" dirty="0">
                <a:effectLst/>
                <a:ea typeface="Arial" panose="020B0604020202020204" pitchFamily="34" charset="0"/>
              </a:rPr>
              <a:t> </a:t>
            </a:r>
          </a:p>
          <a:p>
            <a:pPr marL="742950" marR="5334000" lvl="1" indent="0" algn="just">
              <a:lnSpc>
                <a:spcPct val="100000"/>
              </a:lnSpc>
              <a:spcBef>
                <a:spcPts val="0"/>
              </a:spcBef>
              <a:spcAft>
                <a:spcPts val="0"/>
              </a:spcAft>
              <a:buNone/>
              <a:tabLst>
                <a:tab pos="723265" algn="l"/>
              </a:tabLst>
            </a:pPr>
            <a:endParaRPr lang="en-US" sz="2000" spc="-295" dirty="0">
              <a:ea typeface="Arial" panose="020B0604020202020204" pitchFamily="34" charset="0"/>
            </a:endParaRPr>
          </a:p>
          <a:p>
            <a:pPr marL="742950" marR="5334000" lvl="1" indent="0" algn="ctr">
              <a:lnSpc>
                <a:spcPct val="100000"/>
              </a:lnSpc>
              <a:spcBef>
                <a:spcPts val="0"/>
              </a:spcBef>
              <a:spcAft>
                <a:spcPts val="0"/>
              </a:spcAft>
              <a:buNone/>
              <a:tabLst>
                <a:tab pos="723265" algn="l"/>
              </a:tabLst>
            </a:pPr>
            <a:r>
              <a:rPr lang="en-US" sz="2000" dirty="0">
                <a:effectLst/>
                <a:ea typeface="Arial" panose="020B0604020202020204" pitchFamily="34" charset="0"/>
              </a:rPr>
              <a:t>AND</a:t>
            </a:r>
          </a:p>
          <a:p>
            <a:pPr marL="342900" marR="0" lvl="0" indent="0" algn="just">
              <a:lnSpc>
                <a:spcPct val="100000"/>
              </a:lnSpc>
              <a:spcBef>
                <a:spcPts val="0"/>
              </a:spcBef>
              <a:spcAft>
                <a:spcPts val="0"/>
              </a:spcAft>
              <a:buNone/>
              <a:tabLst>
                <a:tab pos="731520" algn="l"/>
              </a:tabLst>
            </a:pPr>
            <a:r>
              <a:rPr lang="en-US" sz="2000" spc="-5" dirty="0">
                <a:effectLst/>
                <a:ea typeface="Arial" panose="020B0604020202020204" pitchFamily="34" charset="0"/>
              </a:rPr>
              <a:t>B. For</a:t>
            </a:r>
            <a:r>
              <a:rPr lang="en-US" sz="2000" spc="85" dirty="0">
                <a:effectLst/>
                <a:ea typeface="Arial" panose="020B0604020202020204" pitchFamily="34" charset="0"/>
              </a:rPr>
              <a:t> </a:t>
            </a:r>
            <a:r>
              <a:rPr lang="en-US" sz="2000" spc="-5" dirty="0">
                <a:effectLst/>
                <a:ea typeface="Arial" panose="020B0604020202020204" pitchFamily="34" charset="0"/>
              </a:rPr>
              <a:t>older</a:t>
            </a:r>
            <a:r>
              <a:rPr lang="en-US" sz="2000" spc="40" dirty="0">
                <a:effectLst/>
                <a:ea typeface="Arial" panose="020B0604020202020204" pitchFamily="34" charset="0"/>
              </a:rPr>
              <a:t> </a:t>
            </a:r>
            <a:r>
              <a:rPr lang="en-US" sz="2000" spc="-5" dirty="0">
                <a:effectLst/>
                <a:ea typeface="Arial" panose="020B0604020202020204" pitchFamily="34" charset="0"/>
              </a:rPr>
              <a:t>infants</a:t>
            </a:r>
            <a:r>
              <a:rPr lang="en-US" sz="2000" spc="60" dirty="0">
                <a:effectLst/>
                <a:ea typeface="Arial" panose="020B0604020202020204" pitchFamily="34" charset="0"/>
              </a:rPr>
              <a:t> </a:t>
            </a:r>
            <a:r>
              <a:rPr lang="en-US" sz="2000" spc="-5" dirty="0">
                <a:effectLst/>
                <a:ea typeface="Arial" panose="020B0604020202020204" pitchFamily="34" charset="0"/>
              </a:rPr>
              <a:t>and</a:t>
            </a:r>
            <a:r>
              <a:rPr lang="en-US" sz="2000" spc="40" dirty="0">
                <a:effectLst/>
                <a:ea typeface="Arial" panose="020B0604020202020204" pitchFamily="34" charset="0"/>
              </a:rPr>
              <a:t> </a:t>
            </a:r>
            <a:r>
              <a:rPr lang="en-US" sz="2000" spc="-5" dirty="0">
                <a:effectLst/>
                <a:ea typeface="Arial" panose="020B0604020202020204" pitchFamily="34" charset="0"/>
              </a:rPr>
              <a:t>toddlers</a:t>
            </a:r>
            <a:r>
              <a:rPr lang="en-US" sz="2000" spc="80" dirty="0">
                <a:effectLst/>
                <a:ea typeface="Arial" panose="020B0604020202020204" pitchFamily="34" charset="0"/>
              </a:rPr>
              <a:t> </a:t>
            </a:r>
            <a:r>
              <a:rPr lang="en-US" sz="2000" spc="-5" dirty="0">
                <a:effectLst/>
                <a:ea typeface="Arial" panose="020B0604020202020204" pitchFamily="34" charset="0"/>
              </a:rPr>
              <a:t>(age</a:t>
            </a:r>
            <a:r>
              <a:rPr lang="en-US" sz="2000" spc="-40" dirty="0">
                <a:effectLst/>
                <a:ea typeface="Arial" panose="020B0604020202020204" pitchFamily="34" charset="0"/>
              </a:rPr>
              <a:t> </a:t>
            </a:r>
            <a:r>
              <a:rPr lang="en-US" sz="2000" spc="-5" dirty="0">
                <a:effectLst/>
                <a:ea typeface="Arial" panose="020B0604020202020204" pitchFamily="34" charset="0"/>
              </a:rPr>
              <a:t>1</a:t>
            </a:r>
            <a:r>
              <a:rPr lang="en-US" sz="2000" spc="165" dirty="0">
                <a:effectLst/>
                <a:ea typeface="Arial" panose="020B0604020202020204" pitchFamily="34" charset="0"/>
              </a:rPr>
              <a:t> </a:t>
            </a:r>
            <a:r>
              <a:rPr lang="en-US" sz="2000" spc="-5" dirty="0">
                <a:effectLst/>
                <a:ea typeface="Arial" panose="020B0604020202020204" pitchFamily="34" charset="0"/>
              </a:rPr>
              <a:t>to</a:t>
            </a:r>
            <a:r>
              <a:rPr lang="en-US" sz="2000" spc="240" dirty="0">
                <a:effectLst/>
                <a:ea typeface="Arial" panose="020B0604020202020204" pitchFamily="34" charset="0"/>
              </a:rPr>
              <a:t> </a:t>
            </a:r>
            <a:r>
              <a:rPr lang="en-US" sz="2000" spc="-5" dirty="0">
                <a:effectLst/>
                <a:ea typeface="Arial" panose="020B0604020202020204" pitchFamily="34" charset="0"/>
              </a:rPr>
              <a:t>attainment</a:t>
            </a:r>
            <a:r>
              <a:rPr lang="en-US" sz="2000" spc="125" dirty="0">
                <a:effectLst/>
                <a:ea typeface="Arial" panose="020B0604020202020204" pitchFamily="34" charset="0"/>
              </a:rPr>
              <a:t> </a:t>
            </a:r>
            <a:r>
              <a:rPr lang="en-US" sz="2000" spc="-5" dirty="0">
                <a:effectLst/>
                <a:ea typeface="Arial" panose="020B0604020202020204" pitchFamily="34" charset="0"/>
              </a:rPr>
              <a:t>of</a:t>
            </a:r>
            <a:r>
              <a:rPr lang="en-US" sz="2000" spc="60" dirty="0">
                <a:effectLst/>
                <a:ea typeface="Arial" panose="020B0604020202020204" pitchFamily="34" charset="0"/>
              </a:rPr>
              <a:t> </a:t>
            </a:r>
            <a:r>
              <a:rPr lang="en-US" sz="2000" spc="-5" dirty="0">
                <a:effectLst/>
                <a:ea typeface="Arial" panose="020B0604020202020204" pitchFamily="34" charset="0"/>
              </a:rPr>
              <a:t>age</a:t>
            </a:r>
            <a:r>
              <a:rPr lang="en-US" sz="2000" spc="5" dirty="0">
                <a:effectLst/>
                <a:ea typeface="Arial" panose="020B0604020202020204" pitchFamily="34" charset="0"/>
              </a:rPr>
              <a:t> </a:t>
            </a:r>
            <a:r>
              <a:rPr lang="en-US" sz="2000" spc="-5" dirty="0">
                <a:effectLst/>
                <a:ea typeface="Arial" panose="020B0604020202020204" pitchFamily="34" charset="0"/>
              </a:rPr>
              <a:t>3),</a:t>
            </a:r>
            <a:r>
              <a:rPr lang="en-US" sz="2000" spc="10" dirty="0">
                <a:effectLst/>
                <a:ea typeface="Arial" panose="020B0604020202020204" pitchFamily="34" charset="0"/>
              </a:rPr>
              <a:t> </a:t>
            </a:r>
            <a:r>
              <a:rPr lang="en-US" sz="2000" spc="-5" dirty="0">
                <a:effectLst/>
                <a:ea typeface="Arial" panose="020B0604020202020204" pitchFamily="34" charset="0"/>
              </a:rPr>
              <a:t>resulting</a:t>
            </a:r>
            <a:r>
              <a:rPr lang="en-US" sz="2000" spc="60" dirty="0">
                <a:effectLst/>
                <a:ea typeface="Arial" panose="020B0604020202020204" pitchFamily="34" charset="0"/>
              </a:rPr>
              <a:t> </a:t>
            </a:r>
            <a:r>
              <a:rPr lang="en-US" sz="2000" spc="-5" dirty="0">
                <a:effectLst/>
                <a:ea typeface="Arial" panose="020B0604020202020204" pitchFamily="34" charset="0"/>
              </a:rPr>
              <a:t>in</a:t>
            </a:r>
            <a:r>
              <a:rPr lang="en-US" sz="2000" spc="145" dirty="0">
                <a:effectLst/>
                <a:ea typeface="Arial" panose="020B0604020202020204" pitchFamily="34" charset="0"/>
              </a:rPr>
              <a:t> </a:t>
            </a:r>
            <a:r>
              <a:rPr lang="en-US" sz="2000" spc="-5" dirty="0">
                <a:effectLst/>
                <a:ea typeface="Arial" panose="020B0604020202020204" pitchFamily="34" charset="0"/>
              </a:rPr>
              <a:t>at</a:t>
            </a:r>
            <a:r>
              <a:rPr lang="en-US" sz="2000" spc="45" dirty="0">
                <a:effectLst/>
                <a:ea typeface="Arial" panose="020B0604020202020204" pitchFamily="34" charset="0"/>
              </a:rPr>
              <a:t> </a:t>
            </a:r>
            <a:r>
              <a:rPr lang="en-US" sz="2000" spc="-5" dirty="0">
                <a:effectLst/>
                <a:ea typeface="Arial" panose="020B0604020202020204" pitchFamily="34" charset="0"/>
              </a:rPr>
              <a:t>least</a:t>
            </a:r>
            <a:r>
              <a:rPr lang="en-US" sz="2000" spc="70" dirty="0">
                <a:effectLst/>
                <a:ea typeface="Arial" panose="020B0604020202020204" pitchFamily="34" charset="0"/>
              </a:rPr>
              <a:t> </a:t>
            </a:r>
            <a:r>
              <a:rPr lang="en-US" sz="2000" spc="-5" dirty="0">
                <a:effectLst/>
                <a:ea typeface="Arial" panose="020B0604020202020204" pitchFamily="34" charset="0"/>
              </a:rPr>
              <a:t>one</a:t>
            </a:r>
            <a:r>
              <a:rPr lang="en-US" sz="2000" spc="20" dirty="0">
                <a:effectLst/>
                <a:ea typeface="Arial" panose="020B0604020202020204" pitchFamily="34" charset="0"/>
              </a:rPr>
              <a:t> </a:t>
            </a:r>
            <a:r>
              <a:rPr lang="en-US" sz="2000" spc="-5" dirty="0">
                <a:effectLst/>
                <a:ea typeface="Arial" panose="020B0604020202020204" pitchFamily="34" charset="0"/>
              </a:rPr>
              <a:t>of</a:t>
            </a:r>
            <a:r>
              <a:rPr lang="en-US" sz="2000" spc="80" dirty="0">
                <a:effectLst/>
                <a:ea typeface="Arial" panose="020B0604020202020204" pitchFamily="34" charset="0"/>
              </a:rPr>
              <a:t> </a:t>
            </a:r>
            <a:r>
              <a:rPr lang="en-US" sz="2000" spc="-5" dirty="0">
                <a:effectLst/>
                <a:ea typeface="Arial" panose="020B0604020202020204" pitchFamily="34" charset="0"/>
              </a:rPr>
              <a:t>the</a:t>
            </a:r>
          </a:p>
          <a:p>
            <a:pPr marL="581660" marR="946150" indent="0" algn="just">
              <a:lnSpc>
                <a:spcPct val="100000"/>
              </a:lnSpc>
              <a:spcBef>
                <a:spcPts val="0"/>
              </a:spcBef>
              <a:spcAft>
                <a:spcPts val="0"/>
              </a:spcAft>
              <a:buNone/>
            </a:pPr>
            <a:r>
              <a:rPr lang="en-US" sz="2000" dirty="0">
                <a:effectLst/>
                <a:ea typeface="Arial" panose="020B0604020202020204" pitchFamily="34" charset="0"/>
              </a:rPr>
              <a:t>appropriate age-group criteria in</a:t>
            </a:r>
            <a:r>
              <a:rPr lang="en-US" sz="2000" spc="5" dirty="0">
                <a:effectLst/>
                <a:ea typeface="Arial" panose="020B0604020202020204" pitchFamily="34" charset="0"/>
              </a:rPr>
              <a:t> </a:t>
            </a:r>
            <a:r>
              <a:rPr lang="en-US" sz="2000" spc="5" dirty="0">
                <a:ea typeface="Arial" panose="020B0604020202020204" pitchFamily="34" charset="0"/>
              </a:rPr>
              <a:t>P</a:t>
            </a:r>
            <a:r>
              <a:rPr lang="en-US" sz="2000" dirty="0">
                <a:effectLst/>
                <a:ea typeface="Arial" panose="020B0604020202020204" pitchFamily="34" charset="0"/>
              </a:rPr>
              <a:t>aragraph</a:t>
            </a:r>
            <a:r>
              <a:rPr lang="en-US" sz="2000" spc="5" dirty="0">
                <a:effectLst/>
                <a:ea typeface="Arial" panose="020B0604020202020204" pitchFamily="34" charset="0"/>
              </a:rPr>
              <a:t> </a:t>
            </a:r>
            <a:r>
              <a:rPr lang="en-US" sz="2000" dirty="0">
                <a:effectLst/>
                <a:ea typeface="Arial" panose="020B0604020202020204" pitchFamily="34" charset="0"/>
                <a:cs typeface="Arial" panose="020B0604020202020204" pitchFamily="34" charset="0"/>
              </a:rPr>
              <a:t>B1 </a:t>
            </a:r>
            <a:r>
              <a:rPr lang="en-US" sz="2000" dirty="0">
                <a:effectLst/>
                <a:ea typeface="Arial" panose="020B0604020202020204" pitchFamily="34" charset="0"/>
              </a:rPr>
              <a:t>of</a:t>
            </a:r>
            <a:r>
              <a:rPr lang="en-US" sz="2000" spc="5" dirty="0">
                <a:effectLst/>
                <a:ea typeface="Arial" panose="020B0604020202020204" pitchFamily="34" charset="0"/>
              </a:rPr>
              <a:t> </a:t>
            </a:r>
            <a:r>
              <a:rPr lang="en-US" sz="2000" dirty="0">
                <a:effectLst/>
                <a:ea typeface="Arial" panose="020B0604020202020204" pitchFamily="34" charset="0"/>
                <a:cs typeface="Arial" panose="020B0604020202020204" pitchFamily="34" charset="0"/>
              </a:rPr>
              <a:t>112.02;</a:t>
            </a:r>
            <a:r>
              <a:rPr lang="en-US" sz="2000" spc="5" dirty="0">
                <a:effectLst/>
                <a:ea typeface="Arial" panose="020B0604020202020204" pitchFamily="34" charset="0"/>
                <a:cs typeface="Arial" panose="020B0604020202020204" pitchFamily="34" charset="0"/>
              </a:rPr>
              <a:t> </a:t>
            </a:r>
            <a:r>
              <a:rPr lang="en-US" sz="2000" dirty="0">
                <a:effectLst/>
                <a:ea typeface="Arial" panose="020B0604020202020204" pitchFamily="34" charset="0"/>
              </a:rPr>
              <a:t>or, for</a:t>
            </a:r>
            <a:r>
              <a:rPr lang="en-US" sz="2000" spc="290" dirty="0">
                <a:effectLst/>
                <a:ea typeface="Arial" panose="020B0604020202020204" pitchFamily="34" charset="0"/>
              </a:rPr>
              <a:t> </a:t>
            </a:r>
            <a:r>
              <a:rPr lang="en-US" sz="2000" dirty="0">
                <a:effectLst/>
                <a:ea typeface="Arial" panose="020B0604020202020204" pitchFamily="34" charset="0"/>
              </a:rPr>
              <a:t>children (age 3 to</a:t>
            </a:r>
            <a:r>
              <a:rPr lang="en-US" sz="2000" spc="290" dirty="0">
                <a:effectLst/>
                <a:ea typeface="Arial" panose="020B0604020202020204" pitchFamily="34" charset="0"/>
              </a:rPr>
              <a:t> </a:t>
            </a:r>
            <a:r>
              <a:rPr lang="en-US" sz="2000" dirty="0">
                <a:effectLst/>
                <a:ea typeface="Arial" panose="020B0604020202020204" pitchFamily="34" charset="0"/>
              </a:rPr>
              <a:t>attainment</a:t>
            </a:r>
            <a:r>
              <a:rPr lang="en-US" sz="2000" spc="295" dirty="0">
                <a:effectLst/>
                <a:ea typeface="Arial" panose="020B0604020202020204" pitchFamily="34" charset="0"/>
              </a:rPr>
              <a:t> </a:t>
            </a:r>
            <a:r>
              <a:rPr lang="en-US" sz="2000" dirty="0">
                <a:effectLst/>
                <a:ea typeface="Arial" panose="020B0604020202020204" pitchFamily="34" charset="0"/>
              </a:rPr>
              <a:t>of</a:t>
            </a:r>
            <a:r>
              <a:rPr lang="en-US" sz="2000" spc="-280" dirty="0">
                <a:effectLst/>
                <a:ea typeface="Arial" panose="020B0604020202020204" pitchFamily="34" charset="0"/>
              </a:rPr>
              <a:t> </a:t>
            </a:r>
            <a:r>
              <a:rPr lang="en-US" sz="2000" dirty="0">
                <a:effectLst/>
                <a:ea typeface="Arial" panose="020B0604020202020204" pitchFamily="34" charset="0"/>
              </a:rPr>
              <a:t>age</a:t>
            </a:r>
            <a:r>
              <a:rPr lang="en-US" sz="2000" spc="-5" dirty="0">
                <a:effectLst/>
                <a:ea typeface="Arial" panose="020B0604020202020204" pitchFamily="34" charset="0"/>
              </a:rPr>
              <a:t> </a:t>
            </a:r>
            <a:r>
              <a:rPr lang="en-US" sz="2000" dirty="0">
                <a:effectLst/>
                <a:ea typeface="Arial" panose="020B0604020202020204" pitchFamily="34" charset="0"/>
              </a:rPr>
              <a:t>18),</a:t>
            </a:r>
            <a:r>
              <a:rPr lang="en-US" sz="2000" spc="95" dirty="0">
                <a:effectLst/>
                <a:ea typeface="Arial" panose="020B0604020202020204" pitchFamily="34" charset="0"/>
              </a:rPr>
              <a:t> </a:t>
            </a:r>
            <a:r>
              <a:rPr lang="en-US" sz="2000" dirty="0">
                <a:effectLst/>
                <a:ea typeface="Arial" panose="020B0604020202020204" pitchFamily="34" charset="0"/>
              </a:rPr>
              <a:t>resulting</a:t>
            </a:r>
            <a:r>
              <a:rPr lang="en-US" sz="2000" spc="145" dirty="0">
                <a:effectLst/>
                <a:ea typeface="Arial" panose="020B0604020202020204" pitchFamily="34" charset="0"/>
              </a:rPr>
              <a:t> </a:t>
            </a:r>
            <a:r>
              <a:rPr lang="en-US" sz="2000" dirty="0">
                <a:effectLst/>
                <a:ea typeface="Arial" panose="020B0604020202020204" pitchFamily="34" charset="0"/>
              </a:rPr>
              <a:t>in</a:t>
            </a:r>
            <a:r>
              <a:rPr lang="en-US" sz="2000" spc="70" dirty="0">
                <a:effectLst/>
                <a:ea typeface="Arial" panose="020B0604020202020204" pitchFamily="34" charset="0"/>
              </a:rPr>
              <a:t> </a:t>
            </a:r>
            <a:r>
              <a:rPr lang="en-US" sz="2000" dirty="0">
                <a:effectLst/>
                <a:ea typeface="Arial" panose="020B0604020202020204" pitchFamily="34" charset="0"/>
              </a:rPr>
              <a:t>at</a:t>
            </a:r>
            <a:r>
              <a:rPr lang="en-US" sz="2000" spc="45" dirty="0">
                <a:effectLst/>
                <a:ea typeface="Arial" panose="020B0604020202020204" pitchFamily="34" charset="0"/>
              </a:rPr>
              <a:t> </a:t>
            </a:r>
            <a:r>
              <a:rPr lang="en-US" sz="2000" dirty="0">
                <a:effectLst/>
                <a:ea typeface="Arial" panose="020B0604020202020204" pitchFamily="34" charset="0"/>
              </a:rPr>
              <a:t>least</a:t>
            </a:r>
            <a:r>
              <a:rPr lang="en-US" sz="2000" spc="95" dirty="0">
                <a:effectLst/>
                <a:ea typeface="Arial" panose="020B0604020202020204" pitchFamily="34" charset="0"/>
              </a:rPr>
              <a:t> </a:t>
            </a:r>
            <a:r>
              <a:rPr lang="en-US" sz="2000" dirty="0">
                <a:effectLst/>
                <a:ea typeface="Arial" panose="020B0604020202020204" pitchFamily="34" charset="0"/>
              </a:rPr>
              <a:t>two</a:t>
            </a:r>
            <a:r>
              <a:rPr lang="en-US" sz="2000" spc="100" dirty="0">
                <a:effectLst/>
                <a:ea typeface="Arial" panose="020B0604020202020204" pitchFamily="34" charset="0"/>
              </a:rPr>
              <a:t> </a:t>
            </a:r>
            <a:r>
              <a:rPr lang="en-US" sz="2000" dirty="0">
                <a:effectLst/>
                <a:ea typeface="Arial" panose="020B0604020202020204" pitchFamily="34" charset="0"/>
              </a:rPr>
              <a:t>of</a:t>
            </a:r>
            <a:r>
              <a:rPr lang="en-US" sz="2000" spc="75" dirty="0">
                <a:effectLst/>
                <a:ea typeface="Arial" panose="020B0604020202020204" pitchFamily="34" charset="0"/>
              </a:rPr>
              <a:t> </a:t>
            </a:r>
            <a:r>
              <a:rPr lang="en-US" sz="2000" dirty="0">
                <a:effectLst/>
                <a:ea typeface="Arial" panose="020B0604020202020204" pitchFamily="34" charset="0"/>
              </a:rPr>
              <a:t>the</a:t>
            </a:r>
            <a:r>
              <a:rPr lang="en-US" sz="2000" spc="90" dirty="0">
                <a:effectLst/>
                <a:ea typeface="Arial" panose="020B0604020202020204" pitchFamily="34" charset="0"/>
              </a:rPr>
              <a:t> </a:t>
            </a:r>
            <a:r>
              <a:rPr lang="en-US" sz="2000" dirty="0">
                <a:effectLst/>
                <a:ea typeface="Arial" panose="020B0604020202020204" pitchFamily="34" charset="0"/>
              </a:rPr>
              <a:t>appropriate</a:t>
            </a:r>
            <a:r>
              <a:rPr lang="en-US" sz="2000" spc="170" dirty="0">
                <a:effectLst/>
                <a:ea typeface="Arial" panose="020B0604020202020204" pitchFamily="34" charset="0"/>
              </a:rPr>
              <a:t> </a:t>
            </a:r>
            <a:r>
              <a:rPr lang="en-US" sz="2000" dirty="0">
                <a:effectLst/>
                <a:ea typeface="Arial" panose="020B0604020202020204" pitchFamily="34" charset="0"/>
              </a:rPr>
              <a:t>age-group</a:t>
            </a:r>
            <a:r>
              <a:rPr lang="en-US" sz="2000" spc="195" dirty="0">
                <a:effectLst/>
                <a:ea typeface="Arial" panose="020B0604020202020204" pitchFamily="34" charset="0"/>
              </a:rPr>
              <a:t> </a:t>
            </a:r>
            <a:r>
              <a:rPr lang="en-US" sz="2000" dirty="0">
                <a:effectLst/>
                <a:ea typeface="Arial" panose="020B0604020202020204" pitchFamily="34" charset="0"/>
              </a:rPr>
              <a:t>criteria</a:t>
            </a:r>
            <a:r>
              <a:rPr lang="en-US" sz="2000" spc="160" dirty="0">
                <a:effectLst/>
                <a:ea typeface="Arial" panose="020B0604020202020204" pitchFamily="34" charset="0"/>
              </a:rPr>
              <a:t> </a:t>
            </a:r>
            <a:r>
              <a:rPr lang="en-US" sz="2000" dirty="0">
                <a:effectLst/>
                <a:ea typeface="Arial" panose="020B0604020202020204" pitchFamily="34" charset="0"/>
              </a:rPr>
              <a:t>in</a:t>
            </a:r>
            <a:r>
              <a:rPr lang="en-US" sz="2000" spc="125" dirty="0">
                <a:effectLst/>
                <a:ea typeface="Arial" panose="020B0604020202020204" pitchFamily="34" charset="0"/>
              </a:rPr>
              <a:t> </a:t>
            </a:r>
            <a:r>
              <a:rPr lang="en-US" sz="2000" spc="125" dirty="0">
                <a:ea typeface="Arial" panose="020B0604020202020204" pitchFamily="34" charset="0"/>
              </a:rPr>
              <a:t>P</a:t>
            </a:r>
            <a:r>
              <a:rPr lang="en-US" sz="2000" dirty="0">
                <a:effectLst/>
                <a:ea typeface="Arial" panose="020B0604020202020204" pitchFamily="34" charset="0"/>
              </a:rPr>
              <a:t>aragraph</a:t>
            </a:r>
            <a:r>
              <a:rPr lang="en-US" sz="2000" spc="220" dirty="0">
                <a:effectLst/>
                <a:ea typeface="Arial" panose="020B0604020202020204" pitchFamily="34" charset="0"/>
              </a:rPr>
              <a:t> </a:t>
            </a:r>
            <a:r>
              <a:rPr lang="en-US" sz="2000" dirty="0">
                <a:effectLst/>
                <a:ea typeface="Arial" panose="020B0604020202020204" pitchFamily="34" charset="0"/>
                <a:cs typeface="Arial" panose="020B0604020202020204" pitchFamily="34" charset="0"/>
              </a:rPr>
              <a:t>B2</a:t>
            </a:r>
            <a:r>
              <a:rPr lang="en-US" sz="2000" spc="80" dirty="0">
                <a:effectLst/>
                <a:ea typeface="Arial" panose="020B0604020202020204" pitchFamily="34" charset="0"/>
                <a:cs typeface="Arial" panose="020B0604020202020204" pitchFamily="34" charset="0"/>
              </a:rPr>
              <a:t> </a:t>
            </a:r>
            <a:r>
              <a:rPr lang="en-US" sz="2000" dirty="0">
                <a:effectLst/>
                <a:ea typeface="Arial" panose="020B0604020202020204" pitchFamily="34" charset="0"/>
              </a:rPr>
              <a:t>of</a:t>
            </a:r>
            <a:r>
              <a:rPr lang="en-US" sz="2000" spc="30" dirty="0">
                <a:effectLst/>
                <a:ea typeface="Arial" panose="020B0604020202020204" pitchFamily="34" charset="0"/>
              </a:rPr>
              <a:t> </a:t>
            </a:r>
            <a:r>
              <a:rPr lang="en-US" sz="2000" dirty="0">
                <a:effectLst/>
                <a:ea typeface="Arial" panose="020B0604020202020204" pitchFamily="34" charset="0"/>
                <a:cs typeface="Arial" panose="020B0604020202020204" pitchFamily="34" charset="0"/>
              </a:rPr>
              <a:t>112.02.</a:t>
            </a:r>
            <a:endParaRPr lang="en-US" sz="2000" dirty="0">
              <a:effectLst/>
              <a:ea typeface="Arial" panose="020B0604020202020204" pitchFamily="34" charset="0"/>
            </a:endParaRPr>
          </a:p>
          <a:p>
            <a:pPr marL="499110" marR="908050" indent="0">
              <a:lnSpc>
                <a:spcPct val="136000"/>
              </a:lnSpc>
              <a:spcBef>
                <a:spcPts val="0"/>
              </a:spcBef>
              <a:spcAft>
                <a:spcPts val="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40081067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1371599" y="294538"/>
            <a:ext cx="9895951" cy="1033669"/>
          </a:xfrm>
        </p:spPr>
        <p:txBody>
          <a:bodyPr vert="horz" lIns="91440" tIns="45720" rIns="91440" bIns="45720" rtlCol="0">
            <a:normAutofit/>
          </a:bodyPr>
          <a:lstStyle/>
          <a:p>
            <a:r>
              <a:rPr lang="en-US" sz="4000" dirty="0">
                <a:solidFill>
                  <a:srgbClr val="FFFFFF"/>
                </a:solidFill>
              </a:rPr>
              <a:t>LISTINGS NOT MET…</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0" lvl="0" indent="0" algn="ctr">
              <a:lnSpc>
                <a:spcPct val="100000"/>
              </a:lnSpc>
              <a:spcBef>
                <a:spcPts val="0"/>
              </a:spcBef>
              <a:buNone/>
              <a:tabLst>
                <a:tab pos="1096010" algn="l"/>
              </a:tabLst>
            </a:pPr>
            <a:r>
              <a:rPr lang="en-US" sz="2400" b="1" dirty="0">
                <a:effectLst/>
                <a:ea typeface="Arial" panose="020B0604020202020204" pitchFamily="34" charset="0"/>
              </a:rPr>
              <a:t>What happens if a Listing is not met?</a:t>
            </a:r>
          </a:p>
          <a:p>
            <a:pPr marL="0" marR="0" lvl="0" indent="0" algn="ctr">
              <a:lnSpc>
                <a:spcPct val="100000"/>
              </a:lnSpc>
              <a:spcBef>
                <a:spcPts val="0"/>
              </a:spcBef>
              <a:buNone/>
              <a:tabLst>
                <a:tab pos="1096010" algn="l"/>
              </a:tabLst>
            </a:pPr>
            <a:endParaRPr lang="en-US" sz="2400" dirty="0">
              <a:ea typeface="Arial" panose="020B0604020202020204" pitchFamily="34" charset="0"/>
            </a:endParaRPr>
          </a:p>
          <a:p>
            <a:pPr marL="0" indent="0" algn="ctr">
              <a:lnSpc>
                <a:spcPct val="100000"/>
              </a:lnSpc>
              <a:spcBef>
                <a:spcPts val="0"/>
              </a:spcBef>
              <a:buNone/>
              <a:tabLst>
                <a:tab pos="1096010" algn="l"/>
              </a:tabLst>
            </a:pPr>
            <a:r>
              <a:rPr lang="en-US" sz="2400" dirty="0">
                <a:effectLst/>
                <a:ea typeface="Arial" panose="020B0604020202020204" pitchFamily="34" charset="0"/>
              </a:rPr>
              <a:t>We evaluate what the individual can still do,</a:t>
            </a:r>
            <a:r>
              <a:rPr lang="en-US" sz="2400" spc="-835" dirty="0">
                <a:effectLst/>
                <a:ea typeface="Arial" panose="020B0604020202020204" pitchFamily="34" charset="0"/>
              </a:rPr>
              <a:t> </a:t>
            </a:r>
            <a:r>
              <a:rPr lang="en-US" sz="2400" dirty="0">
                <a:effectLst/>
                <a:ea typeface="Arial" panose="020B0604020202020204" pitchFamily="34" charset="0"/>
              </a:rPr>
              <a:t>despite</a:t>
            </a:r>
            <a:r>
              <a:rPr lang="en-US" sz="2400" spc="-15" dirty="0">
                <a:effectLst/>
                <a:ea typeface="Arial" panose="020B0604020202020204" pitchFamily="34" charset="0"/>
              </a:rPr>
              <a:t> </a:t>
            </a:r>
            <a:r>
              <a:rPr lang="en-US" sz="2400" dirty="0">
                <a:effectLst/>
                <a:ea typeface="Arial" panose="020B0604020202020204" pitchFamily="34" charset="0"/>
              </a:rPr>
              <a:t>their</a:t>
            </a:r>
            <a:r>
              <a:rPr lang="en-US" sz="2400" spc="125" dirty="0">
                <a:effectLst/>
                <a:ea typeface="Arial" panose="020B0604020202020204" pitchFamily="34" charset="0"/>
              </a:rPr>
              <a:t> </a:t>
            </a:r>
            <a:r>
              <a:rPr lang="en-US" sz="2400" dirty="0">
                <a:effectLst/>
                <a:ea typeface="Arial" panose="020B0604020202020204" pitchFamily="34" charset="0"/>
              </a:rPr>
              <a:t>impairment.</a:t>
            </a:r>
            <a:r>
              <a:rPr lang="en-US" sz="2400" spc="55" dirty="0">
                <a:effectLst/>
                <a:ea typeface="Arial" panose="020B0604020202020204" pitchFamily="34" charset="0"/>
              </a:rPr>
              <a:t> </a:t>
            </a:r>
            <a:r>
              <a:rPr lang="en-US" sz="2400" dirty="0">
                <a:effectLst/>
                <a:ea typeface="Arial" panose="020B0604020202020204" pitchFamily="34" charset="0"/>
              </a:rPr>
              <a:t>We</a:t>
            </a:r>
            <a:r>
              <a:rPr lang="en-US" sz="2400" spc="35" dirty="0">
                <a:effectLst/>
                <a:ea typeface="Arial" panose="020B0604020202020204" pitchFamily="34" charset="0"/>
              </a:rPr>
              <a:t> </a:t>
            </a:r>
            <a:r>
              <a:rPr lang="en-US" sz="2400" dirty="0">
                <a:effectLst/>
                <a:ea typeface="Arial" panose="020B0604020202020204" pitchFamily="34" charset="0"/>
              </a:rPr>
              <a:t>record</a:t>
            </a:r>
            <a:r>
              <a:rPr lang="en-US" sz="2400" spc="-40" dirty="0">
                <a:effectLst/>
                <a:ea typeface="Arial" panose="020B0604020202020204" pitchFamily="34" charset="0"/>
              </a:rPr>
              <a:t> </a:t>
            </a:r>
            <a:r>
              <a:rPr lang="en-US" sz="2400" dirty="0">
                <a:effectLst/>
                <a:ea typeface="Arial" panose="020B0604020202020204" pitchFamily="34" charset="0"/>
              </a:rPr>
              <a:t>the</a:t>
            </a:r>
            <a:r>
              <a:rPr lang="en-US" sz="2400" spc="5" dirty="0">
                <a:effectLst/>
                <a:ea typeface="Arial" panose="020B0604020202020204" pitchFamily="34" charset="0"/>
              </a:rPr>
              <a:t> </a:t>
            </a:r>
            <a:r>
              <a:rPr lang="en-US" sz="2400" dirty="0">
                <a:effectLst/>
                <a:ea typeface="Arial" panose="020B0604020202020204" pitchFamily="34" charset="0"/>
              </a:rPr>
              <a:t>presence and degree of limitation(s)</a:t>
            </a:r>
            <a:r>
              <a:rPr lang="en-US" sz="2400" spc="5" dirty="0">
                <a:effectLst/>
                <a:ea typeface="Arial" panose="020B0604020202020204" pitchFamily="34" charset="0"/>
              </a:rPr>
              <a:t> </a:t>
            </a:r>
            <a:r>
              <a:rPr lang="en-US" sz="2400" dirty="0">
                <a:effectLst/>
                <a:ea typeface="Arial" panose="020B0604020202020204" pitchFamily="34" charset="0"/>
              </a:rPr>
              <a:t>in 20</a:t>
            </a:r>
            <a:r>
              <a:rPr lang="en-US" sz="2400" spc="5" dirty="0">
                <a:effectLst/>
                <a:ea typeface="Arial" panose="020B0604020202020204" pitchFamily="34" charset="0"/>
              </a:rPr>
              <a:t> </a:t>
            </a:r>
            <a:r>
              <a:rPr lang="en-US" sz="2400" dirty="0">
                <a:effectLst/>
                <a:ea typeface="Arial" panose="020B0604020202020204" pitchFamily="34" charset="0"/>
              </a:rPr>
              <a:t>areas</a:t>
            </a:r>
            <a:r>
              <a:rPr lang="en-US" sz="2400" spc="120" dirty="0">
                <a:effectLst/>
                <a:ea typeface="Arial" panose="020B0604020202020204" pitchFamily="34" charset="0"/>
              </a:rPr>
              <a:t> </a:t>
            </a:r>
            <a:r>
              <a:rPr lang="en-US" sz="2400" dirty="0">
                <a:effectLst/>
                <a:ea typeface="Arial" panose="020B0604020202020204" pitchFamily="34" charset="0"/>
              </a:rPr>
              <a:t>of</a:t>
            </a:r>
            <a:r>
              <a:rPr lang="en-US" sz="2400" spc="-35" dirty="0">
                <a:effectLst/>
                <a:ea typeface="Arial" panose="020B0604020202020204" pitchFamily="34" charset="0"/>
              </a:rPr>
              <a:t> </a:t>
            </a:r>
            <a:r>
              <a:rPr lang="en-US" sz="2400" dirty="0">
                <a:effectLst/>
                <a:ea typeface="Arial" panose="020B0604020202020204" pitchFamily="34" charset="0"/>
              </a:rPr>
              <a:t>function</a:t>
            </a:r>
            <a:r>
              <a:rPr lang="en-US" sz="2400" spc="170" dirty="0">
                <a:effectLst/>
                <a:ea typeface="Arial" panose="020B0604020202020204" pitchFamily="34" charset="0"/>
              </a:rPr>
              <a:t> </a:t>
            </a:r>
            <a:r>
              <a:rPr lang="en-US" sz="2400" dirty="0">
                <a:effectLst/>
                <a:ea typeface="Arial" panose="020B0604020202020204" pitchFamily="34" charset="0"/>
              </a:rPr>
              <a:t>in</a:t>
            </a:r>
            <a:r>
              <a:rPr lang="en-US" sz="2400" spc="-100" dirty="0">
                <a:effectLst/>
                <a:ea typeface="Arial" panose="020B0604020202020204" pitchFamily="34" charset="0"/>
              </a:rPr>
              <a:t> </a:t>
            </a:r>
            <a:r>
              <a:rPr lang="en-US" sz="2400" dirty="0">
                <a:effectLst/>
                <a:ea typeface="Arial" panose="020B0604020202020204" pitchFamily="34" charset="0"/>
              </a:rPr>
              <a:t>four</a:t>
            </a:r>
            <a:r>
              <a:rPr lang="en-US" sz="2400" spc="125" dirty="0">
                <a:effectLst/>
                <a:ea typeface="Arial" panose="020B0604020202020204" pitchFamily="34" charset="0"/>
              </a:rPr>
              <a:t> </a:t>
            </a:r>
            <a:r>
              <a:rPr lang="en-US" sz="2400" dirty="0">
                <a:effectLst/>
                <a:ea typeface="Arial" panose="020B0604020202020204" pitchFamily="34" charset="0"/>
              </a:rPr>
              <a:t>main</a:t>
            </a:r>
            <a:r>
              <a:rPr lang="en-US" sz="2400" spc="5" dirty="0">
                <a:effectLst/>
                <a:ea typeface="Arial" panose="020B0604020202020204" pitchFamily="34" charset="0"/>
              </a:rPr>
              <a:t> </a:t>
            </a:r>
            <a:r>
              <a:rPr lang="en-US" sz="2400" dirty="0">
                <a:effectLst/>
                <a:ea typeface="Arial" panose="020B0604020202020204" pitchFamily="34" charset="0"/>
              </a:rPr>
              <a:t>areas:</a:t>
            </a:r>
          </a:p>
          <a:p>
            <a:pPr marL="0" marR="0" lvl="0" indent="0" algn="ctr">
              <a:lnSpc>
                <a:spcPct val="100000"/>
              </a:lnSpc>
              <a:spcBef>
                <a:spcPts val="0"/>
              </a:spcBef>
              <a:buNone/>
              <a:tabLst>
                <a:tab pos="1096010" algn="l"/>
              </a:tabLst>
            </a:pPr>
            <a:endParaRPr lang="en-US" sz="2400" dirty="0">
              <a:effectLst/>
              <a:ea typeface="Arial" panose="020B0604020202020204" pitchFamily="34" charset="0"/>
            </a:endParaRPr>
          </a:p>
          <a:p>
            <a:pPr marL="0" marR="0" lvl="0" indent="0" algn="ctr">
              <a:lnSpc>
                <a:spcPct val="100000"/>
              </a:lnSpc>
              <a:spcBef>
                <a:spcPts val="0"/>
              </a:spcBef>
              <a:buNone/>
              <a:tabLst>
                <a:tab pos="1096010" algn="l"/>
              </a:tabLst>
            </a:pPr>
            <a:r>
              <a:rPr lang="en-US" sz="2400" dirty="0">
                <a:ea typeface="Arial" panose="020B0604020202020204" pitchFamily="34" charset="0"/>
              </a:rPr>
              <a:t>Understanding and Memory</a:t>
            </a:r>
          </a:p>
          <a:p>
            <a:pPr marL="0" marR="0" lvl="0" indent="0" algn="ctr">
              <a:lnSpc>
                <a:spcPct val="100000"/>
              </a:lnSpc>
              <a:spcBef>
                <a:spcPts val="0"/>
              </a:spcBef>
              <a:buNone/>
              <a:tabLst>
                <a:tab pos="1096010" algn="l"/>
              </a:tabLst>
            </a:pPr>
            <a:r>
              <a:rPr lang="en-US" sz="2400" dirty="0">
                <a:effectLst/>
                <a:ea typeface="Arial" panose="020B0604020202020204" pitchFamily="34" charset="0"/>
              </a:rPr>
              <a:t>Sustained Concentration and Persistence</a:t>
            </a:r>
          </a:p>
          <a:p>
            <a:pPr marL="0" marR="0" lvl="0" indent="0" algn="ctr">
              <a:lnSpc>
                <a:spcPct val="100000"/>
              </a:lnSpc>
              <a:spcBef>
                <a:spcPts val="0"/>
              </a:spcBef>
              <a:buNone/>
              <a:tabLst>
                <a:tab pos="1096010" algn="l"/>
              </a:tabLst>
            </a:pPr>
            <a:r>
              <a:rPr lang="en-US" sz="2400" dirty="0">
                <a:ea typeface="Arial" panose="020B0604020202020204" pitchFamily="34" charset="0"/>
              </a:rPr>
              <a:t>Social Interaction</a:t>
            </a:r>
          </a:p>
          <a:p>
            <a:pPr marL="0" marR="0" lvl="0" indent="0" algn="ctr">
              <a:lnSpc>
                <a:spcPct val="100000"/>
              </a:lnSpc>
              <a:spcBef>
                <a:spcPts val="0"/>
              </a:spcBef>
              <a:buNone/>
              <a:tabLst>
                <a:tab pos="1096010" algn="l"/>
              </a:tabLst>
            </a:pPr>
            <a:r>
              <a:rPr lang="en-US" sz="2400" dirty="0">
                <a:effectLst/>
                <a:ea typeface="Arial" panose="020B0604020202020204" pitchFamily="34" charset="0"/>
              </a:rPr>
              <a:t>Adaption</a:t>
            </a:r>
          </a:p>
          <a:p>
            <a:pPr marL="0" indent="0">
              <a:spcBef>
                <a:spcPts val="0"/>
              </a:spcBef>
              <a:spcAft>
                <a:spcPts val="600"/>
              </a:spcAft>
              <a:buNone/>
            </a:pPr>
            <a:endParaRPr lang="en-US" sz="1800" dirty="0">
              <a:effectLst/>
              <a:hlinkClick r:id="rId2"/>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30876708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1371599" y="294538"/>
            <a:ext cx="9895951" cy="1033669"/>
          </a:xfrm>
        </p:spPr>
        <p:txBody>
          <a:bodyPr vert="horz" lIns="91440" tIns="45720" rIns="91440" bIns="45720" rtlCol="0">
            <a:normAutofit/>
          </a:bodyPr>
          <a:lstStyle/>
          <a:p>
            <a:r>
              <a:rPr lang="en-US" sz="4000" dirty="0">
                <a:solidFill>
                  <a:srgbClr val="FFFFFF"/>
                </a:solidFill>
              </a:rPr>
              <a:t>LISTINGS NOT MET…</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0" lvl="0" indent="0" algn="ctr">
              <a:lnSpc>
                <a:spcPct val="100000"/>
              </a:lnSpc>
              <a:spcBef>
                <a:spcPts val="0"/>
              </a:spcBef>
              <a:buNone/>
              <a:tabLst>
                <a:tab pos="1096010" algn="l"/>
              </a:tabLst>
            </a:pPr>
            <a:r>
              <a:rPr lang="en-US" sz="2400" b="1" dirty="0">
                <a:effectLst/>
                <a:ea typeface="Arial" panose="020B0604020202020204" pitchFamily="34" charset="0"/>
              </a:rPr>
              <a:t>Understanding and Memory</a:t>
            </a:r>
          </a:p>
          <a:p>
            <a:pPr marL="0" marR="0" lvl="0" indent="0" algn="ctr">
              <a:lnSpc>
                <a:spcPct val="100000"/>
              </a:lnSpc>
              <a:spcBef>
                <a:spcPts val="0"/>
              </a:spcBef>
              <a:buNone/>
              <a:tabLst>
                <a:tab pos="1096010" algn="l"/>
              </a:tabLst>
            </a:pPr>
            <a:endParaRPr lang="en-US" sz="2400" dirty="0">
              <a:ea typeface="Arial" panose="020B0604020202020204" pitchFamily="34" charset="0"/>
            </a:endParaRPr>
          </a:p>
          <a:p>
            <a:pPr marL="342900" marR="0" lvl="0" indent="-342900">
              <a:spcBef>
                <a:spcPts val="1620"/>
              </a:spcBef>
              <a:spcAft>
                <a:spcPts val="0"/>
              </a:spcAft>
              <a:buFont typeface="Arial" panose="020B0604020202020204" pitchFamily="34" charset="0"/>
              <a:buChar char="•"/>
              <a:tabLst>
                <a:tab pos="1050925" algn="l"/>
              </a:tabLst>
            </a:pPr>
            <a:r>
              <a:rPr lang="en-US" sz="2400" dirty="0">
                <a:effectLst/>
                <a:ea typeface="Arial" panose="020B0604020202020204" pitchFamily="34" charset="0"/>
              </a:rPr>
              <a:t>Ability</a:t>
            </a:r>
            <a:r>
              <a:rPr lang="en-US" sz="2400" spc="15" dirty="0">
                <a:effectLst/>
                <a:ea typeface="Arial" panose="020B0604020202020204" pitchFamily="34" charset="0"/>
              </a:rPr>
              <a:t> </a:t>
            </a:r>
            <a:r>
              <a:rPr lang="en-US" sz="2400" dirty="0">
                <a:effectLst/>
                <a:ea typeface="Arial" panose="020B0604020202020204" pitchFamily="34" charset="0"/>
              </a:rPr>
              <a:t>to</a:t>
            </a:r>
            <a:r>
              <a:rPr lang="en-US" sz="2400" spc="230" dirty="0">
                <a:effectLst/>
                <a:ea typeface="Arial" panose="020B0604020202020204" pitchFamily="34" charset="0"/>
              </a:rPr>
              <a:t> </a:t>
            </a:r>
            <a:r>
              <a:rPr lang="en-US" sz="2400" dirty="0">
                <a:effectLst/>
                <a:ea typeface="Arial" panose="020B0604020202020204" pitchFamily="34" charset="0"/>
              </a:rPr>
              <a:t>respond</a:t>
            </a:r>
            <a:r>
              <a:rPr lang="en-US" sz="2400" spc="110" dirty="0">
                <a:effectLst/>
                <a:ea typeface="Arial" panose="020B0604020202020204" pitchFamily="34" charset="0"/>
              </a:rPr>
              <a:t> </a:t>
            </a:r>
            <a:r>
              <a:rPr lang="en-US" sz="2400" dirty="0">
                <a:effectLst/>
                <a:ea typeface="Arial" panose="020B0604020202020204" pitchFamily="34" charset="0"/>
              </a:rPr>
              <a:t>to</a:t>
            </a:r>
            <a:r>
              <a:rPr lang="en-US" sz="2400" spc="250" dirty="0">
                <a:effectLst/>
                <a:ea typeface="Arial" panose="020B0604020202020204" pitchFamily="34" charset="0"/>
              </a:rPr>
              <a:t> </a:t>
            </a:r>
            <a:r>
              <a:rPr lang="en-US" sz="2400" dirty="0">
                <a:effectLst/>
                <a:ea typeface="Arial" panose="020B0604020202020204" pitchFamily="34" charset="0"/>
              </a:rPr>
              <a:t>2-3 step</a:t>
            </a:r>
            <a:r>
              <a:rPr lang="en-US" sz="2400" spc="105" dirty="0">
                <a:effectLst/>
                <a:ea typeface="Arial" panose="020B0604020202020204" pitchFamily="34" charset="0"/>
              </a:rPr>
              <a:t> </a:t>
            </a:r>
            <a:r>
              <a:rPr lang="en-US" sz="2400" dirty="0">
                <a:effectLst/>
                <a:ea typeface="Arial" panose="020B0604020202020204" pitchFamily="34" charset="0"/>
              </a:rPr>
              <a:t>instructions</a:t>
            </a:r>
          </a:p>
          <a:p>
            <a:pPr marL="342900" marR="0" lvl="0" indent="-342900">
              <a:spcBef>
                <a:spcPts val="1490"/>
              </a:spcBef>
              <a:spcAft>
                <a:spcPts val="0"/>
              </a:spcAft>
              <a:buFont typeface="Arial" panose="020B0604020202020204" pitchFamily="34" charset="0"/>
              <a:buChar char="•"/>
              <a:tabLst>
                <a:tab pos="1057275" algn="l"/>
              </a:tabLst>
            </a:pPr>
            <a:r>
              <a:rPr lang="en-US" sz="2400" dirty="0">
                <a:effectLst/>
                <a:ea typeface="Arial" panose="020B0604020202020204" pitchFamily="34" charset="0"/>
              </a:rPr>
              <a:t>Remember</a:t>
            </a:r>
            <a:r>
              <a:rPr lang="en-US" sz="2400" spc="225" dirty="0">
                <a:effectLst/>
                <a:ea typeface="Arial" panose="020B0604020202020204" pitchFamily="34" charset="0"/>
              </a:rPr>
              <a:t> </a:t>
            </a:r>
            <a:r>
              <a:rPr lang="en-US" sz="2400" dirty="0">
                <a:effectLst/>
                <a:ea typeface="Arial" panose="020B0604020202020204" pitchFamily="34" charset="0"/>
              </a:rPr>
              <a:t>school</a:t>
            </a:r>
            <a:r>
              <a:rPr lang="en-US" sz="2400" spc="125" dirty="0">
                <a:effectLst/>
                <a:ea typeface="Arial" panose="020B0604020202020204" pitchFamily="34" charset="0"/>
              </a:rPr>
              <a:t> </a:t>
            </a:r>
            <a:r>
              <a:rPr lang="en-US" sz="2400" dirty="0">
                <a:effectLst/>
                <a:ea typeface="Arial" panose="020B0604020202020204" pitchFamily="34" charset="0"/>
              </a:rPr>
              <a:t>and</a:t>
            </a:r>
            <a:r>
              <a:rPr lang="en-US" sz="2400" spc="-35" dirty="0">
                <a:effectLst/>
                <a:ea typeface="Arial" panose="020B0604020202020204" pitchFamily="34" charset="0"/>
              </a:rPr>
              <a:t> </a:t>
            </a:r>
            <a:r>
              <a:rPr lang="en-US" sz="2400" dirty="0">
                <a:effectLst/>
                <a:ea typeface="Arial" panose="020B0604020202020204" pitchFamily="34" charset="0"/>
              </a:rPr>
              <a:t>training</a:t>
            </a:r>
            <a:r>
              <a:rPr lang="en-US" sz="2400" spc="-50" dirty="0">
                <a:effectLst/>
                <a:ea typeface="Arial" panose="020B0604020202020204" pitchFamily="34" charset="0"/>
              </a:rPr>
              <a:t> </a:t>
            </a:r>
            <a:r>
              <a:rPr lang="en-US" sz="2400" dirty="0">
                <a:effectLst/>
                <a:ea typeface="Arial" panose="020B0604020202020204" pitchFamily="34" charset="0"/>
              </a:rPr>
              <a:t>programs</a:t>
            </a:r>
          </a:p>
          <a:p>
            <a:pPr marL="342900" marR="0" lvl="0" indent="-342900">
              <a:spcBef>
                <a:spcPts val="1310"/>
              </a:spcBef>
              <a:spcAft>
                <a:spcPts val="0"/>
              </a:spcAft>
              <a:buFont typeface="Arial" panose="020B0604020202020204" pitchFamily="34" charset="0"/>
              <a:buChar char="•"/>
              <a:tabLst>
                <a:tab pos="1059815" algn="l"/>
              </a:tabLst>
            </a:pPr>
            <a:r>
              <a:rPr lang="en-US" sz="2400" dirty="0">
                <a:effectLst/>
                <a:ea typeface="Arial" panose="020B0604020202020204" pitchFamily="34" charset="0"/>
              </a:rPr>
              <a:t>Able</a:t>
            </a:r>
            <a:r>
              <a:rPr lang="en-US" sz="2400" spc="-55" dirty="0">
                <a:effectLst/>
                <a:ea typeface="Arial" panose="020B0604020202020204" pitchFamily="34" charset="0"/>
              </a:rPr>
              <a:t> </a:t>
            </a:r>
            <a:r>
              <a:rPr lang="en-US" sz="2400" dirty="0">
                <a:effectLst/>
                <a:ea typeface="Arial" panose="020B0604020202020204" pitchFamily="34" charset="0"/>
              </a:rPr>
              <a:t>to</a:t>
            </a:r>
            <a:r>
              <a:rPr lang="en-US" sz="2400" spc="220" dirty="0">
                <a:effectLst/>
                <a:ea typeface="Arial" panose="020B0604020202020204" pitchFamily="34" charset="0"/>
              </a:rPr>
              <a:t> </a:t>
            </a:r>
            <a:r>
              <a:rPr lang="en-US" sz="2400" dirty="0">
                <a:effectLst/>
                <a:ea typeface="Arial" panose="020B0604020202020204" pitchFamily="34" charset="0"/>
              </a:rPr>
              <a:t>work</a:t>
            </a:r>
            <a:r>
              <a:rPr lang="en-US" sz="2400" spc="40" dirty="0">
                <a:effectLst/>
                <a:ea typeface="Arial" panose="020B0604020202020204" pitchFamily="34" charset="0"/>
              </a:rPr>
              <a:t> </a:t>
            </a:r>
            <a:r>
              <a:rPr lang="en-US" sz="2400" dirty="0">
                <a:effectLst/>
                <a:ea typeface="Arial" panose="020B0604020202020204" pitchFamily="34" charset="0"/>
              </a:rPr>
              <a:t>independently</a:t>
            </a:r>
            <a:r>
              <a:rPr lang="en-US" sz="2400" spc="270" dirty="0">
                <a:effectLst/>
                <a:ea typeface="Arial" panose="020B0604020202020204" pitchFamily="34" charset="0"/>
              </a:rPr>
              <a:t> </a:t>
            </a:r>
            <a:r>
              <a:rPr lang="en-US" sz="2400" dirty="0">
                <a:effectLst/>
                <a:ea typeface="Arial" panose="020B0604020202020204" pitchFamily="34" charset="0"/>
              </a:rPr>
              <a:t>without</a:t>
            </a:r>
            <a:r>
              <a:rPr lang="en-US" sz="2400" spc="50" dirty="0">
                <a:effectLst/>
                <a:ea typeface="Arial" panose="020B0604020202020204" pitchFamily="34" charset="0"/>
              </a:rPr>
              <a:t> </a:t>
            </a:r>
            <a:r>
              <a:rPr lang="en-US" sz="2400" dirty="0">
                <a:effectLst/>
                <a:ea typeface="Arial" panose="020B0604020202020204" pitchFamily="34" charset="0"/>
              </a:rPr>
              <a:t>assistance</a:t>
            </a:r>
          </a:p>
          <a:p>
            <a:pPr marL="342900" marR="0" lvl="0" indent="-342900">
              <a:spcBef>
                <a:spcPts val="1310"/>
              </a:spcBef>
              <a:spcAft>
                <a:spcPts val="0"/>
              </a:spcAft>
              <a:buFont typeface="Arial" panose="020B0604020202020204" pitchFamily="34" charset="0"/>
              <a:buChar char="•"/>
              <a:tabLst>
                <a:tab pos="1059815" algn="l"/>
              </a:tabLst>
            </a:pPr>
            <a:r>
              <a:rPr lang="en-US" sz="2400" dirty="0">
                <a:ea typeface="Arial" panose="020B0604020202020204" pitchFamily="34" charset="0"/>
              </a:rPr>
              <a:t>Able to fill out forms</a:t>
            </a:r>
          </a:p>
          <a:p>
            <a:pPr marL="342900" marR="0" lvl="0" indent="-342900">
              <a:spcBef>
                <a:spcPts val="1310"/>
              </a:spcBef>
              <a:spcAft>
                <a:spcPts val="0"/>
              </a:spcAft>
              <a:buFont typeface="Arial" panose="020B0604020202020204" pitchFamily="34" charset="0"/>
              <a:buChar char="•"/>
              <a:tabLst>
                <a:tab pos="1059815" algn="l"/>
              </a:tabLst>
            </a:pPr>
            <a:r>
              <a:rPr lang="en-US" sz="2400" dirty="0">
                <a:effectLst/>
                <a:ea typeface="Arial" panose="020B0604020202020204" pitchFamily="34" charset="0"/>
              </a:rPr>
              <a:t>Remember appointments</a:t>
            </a:r>
          </a:p>
          <a:p>
            <a:pPr marL="342900" marR="0" lvl="0" indent="-342900">
              <a:spcBef>
                <a:spcPts val="1310"/>
              </a:spcBef>
              <a:spcAft>
                <a:spcPts val="0"/>
              </a:spcAft>
              <a:buFont typeface="Arial" panose="020B0604020202020204" pitchFamily="34" charset="0"/>
              <a:buChar char="•"/>
              <a:tabLst>
                <a:tab pos="1059815" algn="l"/>
              </a:tabLst>
            </a:pPr>
            <a:r>
              <a:rPr lang="en-US" sz="2400" dirty="0">
                <a:ea typeface="Arial" panose="020B0604020202020204" pitchFamily="34" charset="0"/>
              </a:rPr>
              <a:t>Remember work history</a:t>
            </a:r>
            <a:endParaRPr lang="en-US" sz="2400" dirty="0">
              <a:effectLst/>
              <a:ea typeface="Arial" panose="020B0604020202020204" pitchFamily="34" charset="0"/>
            </a:endParaRPr>
          </a:p>
          <a:p>
            <a:pPr marL="0" marR="0" lvl="0" indent="0" algn="ctr">
              <a:lnSpc>
                <a:spcPct val="100000"/>
              </a:lnSpc>
              <a:spcBef>
                <a:spcPts val="0"/>
              </a:spcBef>
              <a:buNone/>
              <a:tabLst>
                <a:tab pos="1096010" algn="l"/>
              </a:tabLst>
            </a:pPr>
            <a:endParaRPr lang="en-US" sz="2000" dirty="0">
              <a:effectLst/>
              <a:ea typeface="Arial" panose="020B0604020202020204" pitchFamily="34" charset="0"/>
            </a:endParaRPr>
          </a:p>
          <a:p>
            <a:pPr marL="0" indent="0">
              <a:spcBef>
                <a:spcPts val="0"/>
              </a:spcBef>
              <a:spcAft>
                <a:spcPts val="600"/>
              </a:spcAft>
              <a:buNone/>
            </a:pPr>
            <a:endParaRPr lang="en-US" sz="1800" dirty="0">
              <a:effectLst/>
              <a:hlinkClick r:id="rId2"/>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6204134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69A71-4784-4234-9C45-B421E711A411}"/>
              </a:ext>
            </a:extLst>
          </p:cNvPr>
          <p:cNvSpPr>
            <a:spLocks noGrp="1"/>
          </p:cNvSpPr>
          <p:nvPr>
            <p:ph type="title"/>
          </p:nvPr>
        </p:nvSpPr>
        <p:spPr>
          <a:xfrm>
            <a:off x="1371599" y="294538"/>
            <a:ext cx="9895951" cy="1033669"/>
          </a:xfrm>
        </p:spPr>
        <p:txBody>
          <a:bodyPr vert="horz" lIns="91440" tIns="45720" rIns="91440" bIns="45720" rtlCol="0">
            <a:normAutofit/>
          </a:bodyPr>
          <a:lstStyle/>
          <a:p>
            <a:r>
              <a:rPr lang="en-US" sz="4000" dirty="0">
                <a:solidFill>
                  <a:srgbClr val="FFFFFF"/>
                </a:solidFill>
              </a:rPr>
              <a:t>LISTINGS NOT MET…</a:t>
            </a:r>
            <a:endParaRPr lang="en-US" sz="4000" kern="1200" dirty="0">
              <a:solidFill>
                <a:srgbClr val="FFFFFF"/>
              </a:solidFill>
              <a:latin typeface="+mj-lt"/>
              <a:ea typeface="+mj-ea"/>
              <a:cs typeface="+mj-cs"/>
            </a:endParaRPr>
          </a:p>
        </p:txBody>
      </p:sp>
      <p:sp>
        <p:nvSpPr>
          <p:cNvPr id="11" name="Content Placeholder 10">
            <a:extLst>
              <a:ext uri="{FF2B5EF4-FFF2-40B4-BE49-F238E27FC236}">
                <a16:creationId xmlns:a16="http://schemas.microsoft.com/office/drawing/2014/main" id="{69E4EF0A-67B2-4C63-9F3A-D5C15447192A}"/>
              </a:ext>
            </a:extLst>
          </p:cNvPr>
          <p:cNvSpPr>
            <a:spLocks noGrp="1"/>
          </p:cNvSpPr>
          <p:nvPr>
            <p:ph idx="1"/>
          </p:nvPr>
        </p:nvSpPr>
        <p:spPr>
          <a:xfrm>
            <a:off x="480347" y="2062336"/>
            <a:ext cx="11231306" cy="4501126"/>
          </a:xfrm>
        </p:spPr>
        <p:txBody>
          <a:bodyPr vert="horz" lIns="91440" tIns="45720" rIns="91440" bIns="45720" rtlCol="0" anchor="ctr">
            <a:noAutofit/>
          </a:bodyPr>
          <a:lstStyle/>
          <a:p>
            <a:pPr marL="0" marR="0" lvl="0" indent="0" algn="ctr">
              <a:lnSpc>
                <a:spcPct val="100000"/>
              </a:lnSpc>
              <a:spcBef>
                <a:spcPts val="0"/>
              </a:spcBef>
              <a:buNone/>
              <a:tabLst>
                <a:tab pos="1096010" algn="l"/>
              </a:tabLst>
            </a:pPr>
            <a:r>
              <a:rPr lang="en-US" sz="2400" b="1" dirty="0">
                <a:effectLst/>
                <a:ea typeface="Arial" panose="020B0604020202020204" pitchFamily="34" charset="0"/>
              </a:rPr>
              <a:t>Sustained Concentration and Persistence</a:t>
            </a:r>
          </a:p>
          <a:p>
            <a:pPr marL="0" marR="0" lvl="0" indent="0" algn="ctr">
              <a:lnSpc>
                <a:spcPct val="100000"/>
              </a:lnSpc>
              <a:spcBef>
                <a:spcPts val="0"/>
              </a:spcBef>
              <a:buNone/>
              <a:tabLst>
                <a:tab pos="1096010" algn="l"/>
              </a:tabLst>
            </a:pPr>
            <a:endParaRPr lang="en-US" sz="2400" dirty="0">
              <a:ea typeface="Arial" panose="020B0604020202020204" pitchFamily="34" charset="0"/>
            </a:endParaRPr>
          </a:p>
          <a:p>
            <a:pPr>
              <a:lnSpc>
                <a:spcPct val="100000"/>
              </a:lnSpc>
              <a:spcBef>
                <a:spcPts val="1200"/>
              </a:spcBef>
              <a:tabLst>
                <a:tab pos="1096010" algn="l"/>
              </a:tabLst>
            </a:pPr>
            <a:r>
              <a:rPr lang="en-US" sz="2400" dirty="0">
                <a:effectLst/>
                <a:ea typeface="Arial" panose="020B0604020202020204" pitchFamily="34" charset="0"/>
              </a:rPr>
              <a:t>Sustain</a:t>
            </a:r>
            <a:r>
              <a:rPr lang="en-US" sz="2400" spc="330" dirty="0">
                <a:effectLst/>
                <a:ea typeface="Arial" panose="020B0604020202020204" pitchFamily="34" charset="0"/>
              </a:rPr>
              <a:t> </a:t>
            </a:r>
            <a:r>
              <a:rPr lang="en-US" sz="2400" dirty="0">
                <a:effectLst/>
                <a:ea typeface="Arial" panose="020B0604020202020204" pitchFamily="34" charset="0"/>
              </a:rPr>
              <a:t>mental</a:t>
            </a:r>
            <a:r>
              <a:rPr lang="en-US" sz="2400" spc="300" dirty="0">
                <a:effectLst/>
                <a:ea typeface="Arial" panose="020B0604020202020204" pitchFamily="34" charset="0"/>
              </a:rPr>
              <a:t> </a:t>
            </a:r>
            <a:r>
              <a:rPr lang="en-US" sz="2400" dirty="0">
                <a:effectLst/>
                <a:ea typeface="Arial" panose="020B0604020202020204" pitchFamily="34" charset="0"/>
              </a:rPr>
              <a:t>performance</a:t>
            </a:r>
            <a:r>
              <a:rPr lang="en-US" sz="2400" spc="175" dirty="0">
                <a:effectLst/>
                <a:ea typeface="Arial" panose="020B0604020202020204" pitchFamily="34" charset="0"/>
              </a:rPr>
              <a:t> </a:t>
            </a:r>
            <a:r>
              <a:rPr lang="en-US" sz="2400" dirty="0">
                <a:effectLst/>
                <a:ea typeface="Arial" panose="020B0604020202020204" pitchFamily="34" charset="0"/>
              </a:rPr>
              <a:t>throughout</a:t>
            </a:r>
            <a:r>
              <a:rPr lang="en-US" sz="2400" spc="445" dirty="0">
                <a:effectLst/>
                <a:ea typeface="Arial" panose="020B0604020202020204" pitchFamily="34" charset="0"/>
              </a:rPr>
              <a:t> </a:t>
            </a:r>
            <a:r>
              <a:rPr lang="en-US" sz="2400" dirty="0">
                <a:effectLst/>
                <a:ea typeface="Arial" panose="020B0604020202020204" pitchFamily="34" charset="0"/>
              </a:rPr>
              <a:t>day</a:t>
            </a:r>
          </a:p>
          <a:p>
            <a:pPr>
              <a:lnSpc>
                <a:spcPct val="100000"/>
              </a:lnSpc>
              <a:spcBef>
                <a:spcPts val="1200"/>
              </a:spcBef>
              <a:tabLst>
                <a:tab pos="1096010" algn="l"/>
              </a:tabLst>
            </a:pPr>
            <a:r>
              <a:rPr lang="en-US" sz="2400" dirty="0">
                <a:effectLst/>
                <a:ea typeface="Arial" panose="020B0604020202020204" pitchFamily="34" charset="0"/>
              </a:rPr>
              <a:t>Ability</a:t>
            </a:r>
            <a:r>
              <a:rPr lang="en-US" sz="2400" spc="65" dirty="0">
                <a:effectLst/>
                <a:ea typeface="Arial" panose="020B0604020202020204" pitchFamily="34" charset="0"/>
              </a:rPr>
              <a:t> </a:t>
            </a:r>
            <a:r>
              <a:rPr lang="en-US" sz="2400" dirty="0">
                <a:effectLst/>
                <a:ea typeface="Arial" panose="020B0604020202020204" pitchFamily="34" charset="0"/>
              </a:rPr>
              <a:t>to</a:t>
            </a:r>
            <a:r>
              <a:rPr lang="en-US" sz="2400" spc="280" dirty="0">
                <a:effectLst/>
                <a:ea typeface="Arial" panose="020B0604020202020204" pitchFamily="34" charset="0"/>
              </a:rPr>
              <a:t> </a:t>
            </a:r>
            <a:r>
              <a:rPr lang="en-US" sz="2400" dirty="0">
                <a:effectLst/>
                <a:ea typeface="Arial" panose="020B0604020202020204" pitchFamily="34" charset="0"/>
              </a:rPr>
              <a:t>handle</a:t>
            </a:r>
            <a:r>
              <a:rPr lang="en-US" sz="2400" spc="95" dirty="0">
                <a:effectLst/>
                <a:ea typeface="Arial" panose="020B0604020202020204" pitchFamily="34" charset="0"/>
              </a:rPr>
              <a:t> </a:t>
            </a:r>
            <a:r>
              <a:rPr lang="en-US" sz="2400" dirty="0">
                <a:effectLst/>
                <a:ea typeface="Arial" panose="020B0604020202020204" pitchFamily="34" charset="0"/>
              </a:rPr>
              <a:t>demands</a:t>
            </a:r>
            <a:r>
              <a:rPr lang="en-US" sz="2400" spc="175" dirty="0">
                <a:effectLst/>
                <a:ea typeface="Arial" panose="020B0604020202020204" pitchFamily="34" charset="0"/>
              </a:rPr>
              <a:t> </a:t>
            </a:r>
            <a:r>
              <a:rPr lang="en-US" sz="2400" dirty="0">
                <a:effectLst/>
                <a:ea typeface="Arial" panose="020B0604020202020204" pitchFamily="34" charset="0"/>
              </a:rPr>
              <a:t>consistently </a:t>
            </a:r>
            <a:r>
              <a:rPr lang="en-US" sz="2400" spc="-820" dirty="0">
                <a:effectLst/>
                <a:ea typeface="Arial" panose="020B0604020202020204" pitchFamily="34" charset="0"/>
              </a:rPr>
              <a:t> </a:t>
            </a:r>
            <a:r>
              <a:rPr lang="en-US" sz="2400" dirty="0">
                <a:effectLst/>
                <a:ea typeface="Arial" panose="020B0604020202020204" pitchFamily="34" charset="0"/>
              </a:rPr>
              <a:t>throughout</a:t>
            </a:r>
            <a:r>
              <a:rPr lang="en-US" sz="2400" spc="165" dirty="0">
                <a:effectLst/>
                <a:ea typeface="Arial" panose="020B0604020202020204" pitchFamily="34" charset="0"/>
              </a:rPr>
              <a:t> </a:t>
            </a:r>
            <a:r>
              <a:rPr lang="en-US" sz="2400" dirty="0">
                <a:effectLst/>
                <a:ea typeface="Arial" panose="020B0604020202020204" pitchFamily="34" charset="0"/>
              </a:rPr>
              <a:t>the</a:t>
            </a:r>
            <a:r>
              <a:rPr lang="en-US" sz="2400" spc="180" dirty="0">
                <a:effectLst/>
                <a:ea typeface="Arial" panose="020B0604020202020204" pitchFamily="34" charset="0"/>
              </a:rPr>
              <a:t> </a:t>
            </a:r>
            <a:r>
              <a:rPr lang="en-US" sz="2400" dirty="0">
                <a:effectLst/>
                <a:ea typeface="Arial" panose="020B0604020202020204" pitchFamily="34" charset="0"/>
              </a:rPr>
              <a:t>day</a:t>
            </a:r>
          </a:p>
          <a:p>
            <a:pPr>
              <a:lnSpc>
                <a:spcPct val="100000"/>
              </a:lnSpc>
              <a:spcBef>
                <a:spcPts val="1200"/>
              </a:spcBef>
              <a:tabLst>
                <a:tab pos="1096010" algn="l"/>
              </a:tabLst>
            </a:pPr>
            <a:r>
              <a:rPr lang="en-US" sz="2400" dirty="0">
                <a:ea typeface="Arial" panose="020B0604020202020204" pitchFamily="34" charset="0"/>
              </a:rPr>
              <a:t>Ability to work in a competitive setting</a:t>
            </a:r>
            <a:endParaRPr lang="en-US" sz="2400" dirty="0">
              <a:effectLst/>
              <a:ea typeface="Arial" panose="020B0604020202020204" pitchFamily="34" charset="0"/>
            </a:endParaRPr>
          </a:p>
          <a:p>
            <a:pPr>
              <a:lnSpc>
                <a:spcPct val="100000"/>
              </a:lnSpc>
              <a:spcBef>
                <a:spcPts val="0"/>
              </a:spcBef>
              <a:tabLst>
                <a:tab pos="1096010" algn="l"/>
              </a:tabLst>
            </a:pPr>
            <a:endParaRPr lang="en-US" sz="1800" dirty="0">
              <a:effectLst/>
              <a:latin typeface="Arial" panose="020B0604020202020204" pitchFamily="34" charset="0"/>
              <a:ea typeface="Arial" panose="020B0604020202020204" pitchFamily="34" charset="0"/>
            </a:endParaRPr>
          </a:p>
          <a:p>
            <a:pPr marL="0" marR="0" lvl="0" indent="0" algn="ctr">
              <a:lnSpc>
                <a:spcPct val="100000"/>
              </a:lnSpc>
              <a:spcBef>
                <a:spcPts val="0"/>
              </a:spcBef>
              <a:buNone/>
              <a:tabLst>
                <a:tab pos="1096010" algn="l"/>
              </a:tabLst>
            </a:pPr>
            <a:endParaRPr lang="en-US" sz="2000" dirty="0">
              <a:effectLst/>
              <a:ea typeface="Arial" panose="020B0604020202020204" pitchFamily="34" charset="0"/>
            </a:endParaRPr>
          </a:p>
          <a:p>
            <a:pPr marL="0" indent="0">
              <a:spcBef>
                <a:spcPts val="0"/>
              </a:spcBef>
              <a:spcAft>
                <a:spcPts val="600"/>
              </a:spcAft>
              <a:buNone/>
            </a:pPr>
            <a:endParaRPr lang="en-US" sz="1800" dirty="0">
              <a:effectLst/>
              <a:hlinkClick r:id="rId2"/>
            </a:endParaRPr>
          </a:p>
          <a:p>
            <a:pPr marL="0" indent="0">
              <a:spcBef>
                <a:spcPts val="0"/>
              </a:spcBef>
              <a:spcAft>
                <a:spcPts val="600"/>
              </a:spcAft>
              <a:buNone/>
            </a:pPr>
            <a:endParaRPr lang="en-US" sz="1800" dirty="0">
              <a:effectLst/>
            </a:endParaRPr>
          </a:p>
        </p:txBody>
      </p:sp>
      <p:sp>
        <p:nvSpPr>
          <p:cNvPr id="3" name="docshape37">
            <a:extLst>
              <a:ext uri="{FF2B5EF4-FFF2-40B4-BE49-F238E27FC236}">
                <a16:creationId xmlns:a16="http://schemas.microsoft.com/office/drawing/2014/main" id="{5C5F5977-F4F6-44EE-8D38-A1F3221866B6}"/>
              </a:ext>
            </a:extLst>
          </p:cNvPr>
          <p:cNvSpPr txBox="1">
            <a:spLocks noChangeArrowheads="1"/>
          </p:cNvSpPr>
          <p:nvPr/>
        </p:nvSpPr>
        <p:spPr bwMode="auto">
          <a:xfrm>
            <a:off x="8289696" y="1608667"/>
            <a:ext cx="3421957" cy="45011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endParaRPr>
          </a:p>
        </p:txBody>
      </p:sp>
    </p:spTree>
    <p:extLst>
      <p:ext uri="{BB962C8B-B14F-4D97-AF65-F5344CB8AC3E}">
        <p14:creationId xmlns:p14="http://schemas.microsoft.com/office/powerpoint/2010/main" val="2581717112"/>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otalTime>4644</TotalTime>
  <Words>8755</Words>
  <Application>Microsoft Office PowerPoint</Application>
  <PresentationFormat>Widescreen</PresentationFormat>
  <Paragraphs>648</Paragraphs>
  <Slides>103</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103</vt:i4>
      </vt:variant>
    </vt:vector>
  </HeadingPairs>
  <TitlesOfParts>
    <vt:vector size="112" baseType="lpstr">
      <vt:lpstr>Arial</vt:lpstr>
      <vt:lpstr>Bodoni MT Black</vt:lpstr>
      <vt:lpstr>Bookman Old Style</vt:lpstr>
      <vt:lpstr>Calibri</vt:lpstr>
      <vt:lpstr>Calibri Light</vt:lpstr>
      <vt:lpstr>Rockwell</vt:lpstr>
      <vt:lpstr>Office Theme</vt:lpstr>
      <vt:lpstr>Office Theme</vt:lpstr>
      <vt:lpstr>Damask</vt:lpstr>
      <vt:lpstr>TEXAS CONSUMER BENEFITS ORGANIZATION</vt:lpstr>
      <vt:lpstr>Ssi and MH/idd</vt:lpstr>
      <vt:lpstr>What is SSI</vt:lpstr>
      <vt:lpstr>What is idd</vt:lpstr>
      <vt:lpstr>Adults applying for SSI</vt:lpstr>
      <vt:lpstr>Will they qualify?</vt:lpstr>
      <vt:lpstr>Ssa listing</vt:lpstr>
      <vt:lpstr>Ssa listing</vt:lpstr>
      <vt:lpstr>Earned income</vt:lpstr>
      <vt:lpstr>Earned income</vt:lpstr>
      <vt:lpstr>Un-Earned income</vt:lpstr>
      <vt:lpstr>Un-Earned income</vt:lpstr>
      <vt:lpstr>resources</vt:lpstr>
      <vt:lpstr>What's next</vt:lpstr>
      <vt:lpstr>PowerPoint Presentation</vt:lpstr>
      <vt:lpstr>Children applying for ssi</vt:lpstr>
      <vt:lpstr>Will they qualify?</vt:lpstr>
      <vt:lpstr>Ssa listing</vt:lpstr>
      <vt:lpstr>Ssa listing</vt:lpstr>
      <vt:lpstr>What is A parent to ssa?</vt:lpstr>
      <vt:lpstr>Parent-child relationships</vt:lpstr>
      <vt:lpstr>What is deeming</vt:lpstr>
      <vt:lpstr>What is an Allocation</vt:lpstr>
      <vt:lpstr>Allocation Amounts</vt:lpstr>
      <vt:lpstr>unEarned income</vt:lpstr>
      <vt:lpstr>unEarned income</vt:lpstr>
      <vt:lpstr>Example 1</vt:lpstr>
      <vt:lpstr>solution</vt:lpstr>
      <vt:lpstr>Solution Cont.</vt:lpstr>
      <vt:lpstr>Example 2</vt:lpstr>
      <vt:lpstr>solution</vt:lpstr>
      <vt:lpstr>Solution Cont.</vt:lpstr>
      <vt:lpstr>Family resources</vt:lpstr>
      <vt:lpstr>What's next</vt:lpstr>
      <vt:lpstr>PowerPoint Presentation</vt:lpstr>
      <vt:lpstr>PowerPoint Presentation</vt:lpstr>
      <vt:lpstr>PowerPoint Presentation</vt:lpstr>
      <vt:lpstr>TEXAS  CBO</vt:lpstr>
      <vt:lpstr>THE SSA BLUE BOOK</vt:lpstr>
      <vt:lpstr>Adult Impairment Codes</vt:lpstr>
      <vt:lpstr>Child Impairment Codes</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PowerPoint Presentation</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vt:lpstr>
      <vt:lpstr>BREAKING DOWN A LISTING ADULT</vt:lpstr>
      <vt:lpstr>BREAKING DOWN A LISTING ADULT</vt:lpstr>
      <vt:lpstr>BREAKING DOWN A LISTING ADULT</vt:lpstr>
      <vt:lpstr>BREAKING DOWN A LISTING ADULT</vt:lpstr>
      <vt:lpstr>BREAKING DOWN A LISTING CHILD</vt:lpstr>
      <vt:lpstr>LISTINGS NOT MET…</vt:lpstr>
      <vt:lpstr>LISTINGS NOT MET…</vt:lpstr>
      <vt:lpstr>LISTINGS NOT MET…</vt:lpstr>
      <vt:lpstr>LISTINGS NOT MET…</vt:lpstr>
      <vt:lpstr>LISTINGS NOT MET…</vt:lpstr>
      <vt:lpstr>LISTINGS NOT MET…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CBO Section B</dc:title>
  <dc:creator>Tracie Sims</dc:creator>
  <cp:lastModifiedBy>Tracie Sims</cp:lastModifiedBy>
  <cp:revision>34</cp:revision>
  <dcterms:created xsi:type="dcterms:W3CDTF">2022-01-05T02:02:03Z</dcterms:created>
  <dcterms:modified xsi:type="dcterms:W3CDTF">2024-01-19T01:24:23Z</dcterms:modified>
</cp:coreProperties>
</file>